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media/image2.jpeg" ContentType="image/jpeg"/>
  <Override PartName="/ppt/notesSlides/notesSlide2.xml" ContentType="application/vnd.openxmlformats-officedocument.presentationml.notesSlide+xml"/>
  <Override PartName="/ppt/media/image3.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4.jpeg" ContentType="image/jpeg"/>
  <Override PartName="/ppt/notesSlides/notesSlide6.xml" ContentType="application/vnd.openxmlformats-officedocument.presentationml.notesSlide+xml"/>
  <Override PartName="/ppt/media/image5.jpeg" ContentType="image/jpeg"/>
  <Override PartName="/ppt/notesSlides/notesSlide7.xml" ContentType="application/vnd.openxmlformats-officedocument.presentationml.notesSlide+xml"/>
  <Override PartName="/ppt/media/image6.jpeg" ContentType="image/jpeg"/>
  <Override PartName="/ppt/media/image7.jpeg" ContentType="image/jpeg"/>
  <Override PartName="/ppt/notesSlides/notesSlide8.xml" ContentType="application/vnd.openxmlformats-officedocument.presentationml.notesSlide+xml"/>
  <Override PartName="/ppt/media/image8.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media/image9.jpeg" ContentType="image/jpeg"/>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media/image10.jpeg" ContentType="image/jpeg"/>
  <Override PartName="/ppt/notesSlides/notesSlide41.xml" ContentType="application/vnd.openxmlformats-officedocument.presentationml.notesSlide+xml"/>
  <Override PartName="/ppt/media/image11.jpeg" ContentType="image/jpeg"/>
  <Override PartName="/ppt/media/image12.jpeg" ContentType="image/jpeg"/>
  <Override PartName="/ppt/notesSlides/notesSlide42.xml" ContentType="application/vnd.openxmlformats-officedocument.presentationml.notesSlide+xml"/>
  <Override PartName="/ppt/media/image13.jpeg" ContentType="image/jpeg"/>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media/image14.jpeg" ContentType="image/jpeg"/>
  <Override PartName="/ppt/notesSlides/notesSlide49.xml" ContentType="application/vnd.openxmlformats-officedocument.presentationml.notesSlide+xml"/>
  <Override PartName="/ppt/media/image15.jpeg" ContentType="image/jpeg"/>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media/image16.jpeg" ContentType="image/jpeg"/>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media/image17.jpeg" ContentType="image/jpeg"/>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media/image18.jpeg" ContentType="image/jpeg"/>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media/image19.jpeg" ContentType="image/jpeg"/>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media/image20.jpeg" ContentType="image/jpeg"/>
  <Override PartName="/ppt/notesSlides/notesSlide96.xml" ContentType="application/vnd.openxmlformats-officedocument.presentationml.notesSlide+xml"/>
  <Override PartName="/ppt/notesSlides/notesSlide97.xml" ContentType="application/vnd.openxmlformats-officedocument.presentationml.notesSlide+xml"/>
  <Override PartName="/ppt/media/image21.jpeg" ContentType="image/jpeg"/>
  <Override PartName="/ppt/notesSlides/notesSlide98.xml" ContentType="application/vnd.openxmlformats-officedocument.presentationml.notesSlide+xml"/>
  <Override PartName="/ppt/media/image22.jpeg" ContentType="image/jpeg"/>
  <Override PartName="/ppt/media/image23.jpeg" ContentType="image/jpeg"/>
  <Override PartName="/ppt/media/image24.jpeg" ContentType="image/jpeg"/>
  <Override PartName="/ppt/notesSlides/notesSlide99.xml" ContentType="application/vnd.openxmlformats-officedocument.presentationml.notesSlide+xml"/>
  <Override PartName="/ppt/media/image25.jpeg" ContentType="image/jpeg"/>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media/image26.jpeg" ContentType="image/jpeg"/>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media/image27.jpeg" ContentType="image/jpeg"/>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media/image28.jpeg" ContentType="image/jpeg"/>
  <Override PartName="/ppt/media/image29.jpeg" ContentType="image/jpeg"/>
  <Override PartName="/ppt/notesSlides/notesSlide113.xml" ContentType="application/vnd.openxmlformats-officedocument.presentationml.notesSlide+xml"/>
  <Override PartName="/ppt/media/image30.jpeg" ContentType="image/jpeg"/>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media/image31.jpeg" ContentType="image/jpeg"/>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media/image32.jpeg" ContentType="image/jpeg"/>
  <Override PartName="/ppt/notesSlides/notesSlide123.xml" ContentType="application/vnd.openxmlformats-officedocument.presentationml.notesSlide+xml"/>
  <Override PartName="/ppt/notesSlides/notesSlide124.xml" ContentType="application/vnd.openxmlformats-officedocument.presentationml.notesSlide+xml"/>
  <Override PartName="/ppt/media/image33.jpeg" ContentType="image/jpeg"/>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media/image34.jpeg" ContentType="image/jpeg"/>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media/image35.jpeg" ContentType="image/jpeg"/>
  <Override PartName="/ppt/notesSlides/notesSlide138.xml" ContentType="application/vnd.openxmlformats-officedocument.presentationml.notesSlide+xml"/>
  <Override PartName="/ppt/notesSlides/notesSlide139.xml" ContentType="application/vnd.openxmlformats-officedocument.presentationml.notesSlide+xml"/>
  <Override PartName="/ppt/media/image36.jpeg" ContentType="image/jpeg"/>
  <Override PartName="/ppt/notesSlides/notesSlide140.xml" ContentType="application/vnd.openxmlformats-officedocument.presentationml.notesSlide+xml"/>
  <Override PartName="/ppt/notesSlides/notesSlide141.xml" ContentType="application/vnd.openxmlformats-officedocument.presentationml.notesSlide+xml"/>
  <Override PartName="/ppt/media/image37.jpeg" ContentType="image/jpeg"/>
  <Override PartName="/ppt/notesSlides/notesSlide142.xml" ContentType="application/vnd.openxmlformats-officedocument.presentationml.notesSlide+xml"/>
  <Override PartName="/ppt/media/image38.jpeg" ContentType="image/jpeg"/>
  <Override PartName="/ppt/media/media1.mp4" ContentType="video/unknown"/>
  <Override PartName="/ppt/notesSlides/notesSlide143.xml" ContentType="application/vnd.openxmlformats-officedocument.presentationml.notesSlide+xml"/>
  <Override PartName="/ppt/media/image39.jpeg" ContentType="image/jpeg"/>
  <Override PartName="/ppt/notesSlides/notesSlide144.xml" ContentType="application/vnd.openxmlformats-officedocument.presentationml.notesSlide+xml"/>
  <Override PartName="/ppt/media/image40.jpeg" ContentType="image/jpeg"/>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media/image41.jpeg" ContentType="image/jpeg"/>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media/image42.jpeg" ContentType="image/jpeg"/>
  <Override PartName="/ppt/notesSlides/notesSlide159.xml" ContentType="application/vnd.openxmlformats-officedocument.presentationml.notesSlide+xml"/>
  <Override PartName="/ppt/media/image43.jpeg" ContentType="image/jpeg"/>
  <Override PartName="/ppt/media/image44.jpeg" ContentType="image/jpeg"/>
  <Override PartName="/ppt/media/image45.jpeg" ContentType="image/jpeg"/>
  <Override PartName="/ppt/notesSlides/notesSlide160.xml" ContentType="application/vnd.openxmlformats-officedocument.presentationml.notesSlide+xml"/>
  <Override PartName="/ppt/notesSlides/notesSlide161.xml" ContentType="application/vnd.openxmlformats-officedocument.presentationml.notesSlide+xml"/>
  <Override PartName="/ppt/media/image46.jpeg" ContentType="image/jpeg"/>
  <Override PartName="/ppt/notesSlides/notesSlide162.xml" ContentType="application/vnd.openxmlformats-officedocument.presentationml.notesSlide+xml"/>
  <Override PartName="/ppt/notesSlides/notesSlide163.xml" ContentType="application/vnd.openxmlformats-officedocument.presentationml.notesSlide+xml"/>
  <Override PartName="/ppt/media/image47.jpeg" ContentType="image/jpeg"/>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media/image48.jpeg" ContentType="image/jpeg"/>
  <Override PartName="/ppt/notesSlides/notesSlide167.xml" ContentType="application/vnd.openxmlformats-officedocument.presentationml.notesSlide+xml"/>
  <Override PartName="/ppt/media/image49.jpeg" ContentType="image/jpeg"/>
  <Override PartName="/ppt/notesSlides/notesSlide168.xml" ContentType="application/vnd.openxmlformats-officedocument.presentationml.notesSlide+xml"/>
  <Override PartName="/ppt/media/image50.jpeg" ContentType="image/jpeg"/>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media/image51.jpeg" ContentType="image/jpeg"/>
  <Override PartName="/ppt/notesSlides/notesSlide175.xml" ContentType="application/vnd.openxmlformats-officedocument.presentationml.notesSlide+xml"/>
  <Override PartName="/ppt/media/image52.jpeg" ContentType="image/jpeg"/>
  <Override PartName="/ppt/notesSlides/notesSlide176.xml" ContentType="application/vnd.openxmlformats-officedocument.presentationml.notesSlide+xml"/>
  <Override PartName="/ppt/media/image53.jpeg" ContentType="image/jpeg"/>
  <Override PartName="/ppt/media/image54.jpeg" ContentType="image/jpeg"/>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media/image55.jpeg" ContentType="image/jpeg"/>
  <Override PartName="/ppt/media/image56.jpeg" ContentType="image/jpeg"/>
  <Override PartName="/ppt/media/image5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 id="567" r:id="rId319"/>
    <p:sldId id="568" r:id="rId320"/>
    <p:sldId id="569" r:id="rId321"/>
    <p:sldId id="570" r:id="rId322"/>
    <p:sldId id="571" r:id="rId32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chemeClr val="accent6"/>
              </a:solidFill>
              <a:prstDash val="solid"/>
              <a:round/>
            </a:ln>
          </a:left>
          <a:right>
            <a:ln w="12700" cap="flat">
              <a:solidFill>
                <a:schemeClr val="accent6"/>
              </a:solidFill>
              <a:prstDash val="solid"/>
              <a:round/>
            </a:ln>
          </a:right>
          <a:top>
            <a:ln w="12700" cap="flat">
              <a:solidFill>
                <a:schemeClr val="accent6"/>
              </a:solidFill>
              <a:prstDash val="solid"/>
              <a:round/>
            </a:ln>
          </a:top>
          <a:bottom>
            <a:ln w="12700" cap="flat">
              <a:solidFill>
                <a:schemeClr val="accent6"/>
              </a:solidFill>
              <a:prstDash val="solid"/>
              <a:round/>
            </a:ln>
          </a:bottom>
          <a:insideH>
            <a:ln w="12700" cap="flat">
              <a:solidFill>
                <a:schemeClr val="accent6"/>
              </a:solidFill>
              <a:prstDash val="solid"/>
              <a:round/>
            </a:ln>
          </a:insideH>
          <a:insideV>
            <a:ln w="12700" cap="flat">
              <a:solidFill>
                <a:schemeClr val="accent6"/>
              </a:solidFill>
              <a:prstDash val="solid"/>
              <a:round/>
            </a:ln>
          </a:insideV>
        </a:tcBdr>
        <a:fill>
          <a:solidFill>
            <a:schemeClr val="accent6">
              <a:alpha val="20000"/>
            </a:scheme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chemeClr val="accent6"/>
              </a:solidFill>
              <a:prstDash val="solid"/>
              <a:round/>
            </a:ln>
          </a:left>
          <a:right>
            <a:ln w="12700" cap="flat">
              <a:solidFill>
                <a:schemeClr val="accent6"/>
              </a:solidFill>
              <a:prstDash val="solid"/>
              <a:round/>
            </a:ln>
          </a:right>
          <a:top>
            <a:ln w="12700" cap="flat">
              <a:solidFill>
                <a:schemeClr val="accent6"/>
              </a:solidFill>
              <a:prstDash val="solid"/>
              <a:round/>
            </a:ln>
          </a:top>
          <a:bottom>
            <a:ln w="12700" cap="flat">
              <a:solidFill>
                <a:schemeClr val="accent6"/>
              </a:solidFill>
              <a:prstDash val="solid"/>
              <a:round/>
            </a:ln>
          </a:bottom>
          <a:insideH>
            <a:ln w="12700" cap="flat">
              <a:solidFill>
                <a:schemeClr val="accent6"/>
              </a:solidFill>
              <a:prstDash val="solid"/>
              <a:round/>
            </a:ln>
          </a:insideH>
          <a:insideV>
            <a:ln w="12700" cap="flat">
              <a:solidFill>
                <a:schemeClr val="accent6"/>
              </a:solidFill>
              <a:prstDash val="solid"/>
              <a:round/>
            </a:ln>
          </a:insideV>
        </a:tcBdr>
        <a:fill>
          <a:solidFill>
            <a:schemeClr val="accent6">
              <a:alpha val="20000"/>
            </a:schemeClr>
          </a:solidFill>
        </a:fill>
      </a:tcStyle>
    </a:firstCol>
    <a:lastRow>
      <a:tcTxStyle b="on" i="off">
        <a:fontRef idx="minor">
          <a:srgbClr val="000000"/>
        </a:fontRef>
        <a:srgbClr val="000000"/>
      </a:tcTxStyle>
      <a:tcStyle>
        <a:tcBdr>
          <a:left>
            <a:ln w="12700" cap="flat">
              <a:solidFill>
                <a:schemeClr val="accent6"/>
              </a:solidFill>
              <a:prstDash val="solid"/>
              <a:round/>
            </a:ln>
          </a:left>
          <a:right>
            <a:ln w="12700" cap="flat">
              <a:solidFill>
                <a:schemeClr val="accent6"/>
              </a:solidFill>
              <a:prstDash val="solid"/>
              <a:round/>
            </a:ln>
          </a:right>
          <a:top>
            <a:ln w="50800" cap="flat">
              <a:solidFill>
                <a:schemeClr val="accent6"/>
              </a:solidFill>
              <a:prstDash val="solid"/>
              <a:round/>
            </a:ln>
          </a:top>
          <a:bottom>
            <a:ln w="12700" cap="flat">
              <a:solidFill>
                <a:schemeClr val="accent6"/>
              </a:solidFill>
              <a:prstDash val="solid"/>
              <a:round/>
            </a:ln>
          </a:bottom>
          <a:insideH>
            <a:ln w="12700" cap="flat">
              <a:solidFill>
                <a:schemeClr val="accent6"/>
              </a:solidFill>
              <a:prstDash val="solid"/>
              <a:round/>
            </a:ln>
          </a:insideH>
          <a:insideV>
            <a:ln w="12700" cap="flat">
              <a:solidFill>
                <a:schemeClr val="accent6"/>
              </a:solidFill>
              <a:prstDash val="solid"/>
              <a:round/>
            </a:ln>
          </a:insideV>
        </a:tcBdr>
        <a:fill>
          <a:noFill/>
        </a:fill>
      </a:tcStyle>
    </a:lastRow>
    <a:firstRow>
      <a:tcTxStyle b="on" i="off">
        <a:fontRef idx="minor">
          <a:srgbClr val="000000"/>
        </a:fontRef>
        <a:srgbClr val="000000"/>
      </a:tcTxStyle>
      <a:tcStyle>
        <a:tcBdr>
          <a:left>
            <a:ln w="12700" cap="flat">
              <a:solidFill>
                <a:schemeClr val="accent6"/>
              </a:solidFill>
              <a:prstDash val="solid"/>
              <a:round/>
            </a:ln>
          </a:left>
          <a:right>
            <a:ln w="12700" cap="flat">
              <a:solidFill>
                <a:schemeClr val="accent6"/>
              </a:solidFill>
              <a:prstDash val="solid"/>
              <a:round/>
            </a:ln>
          </a:right>
          <a:top>
            <a:ln w="12700" cap="flat">
              <a:solidFill>
                <a:schemeClr val="accent6"/>
              </a:solidFill>
              <a:prstDash val="solid"/>
              <a:round/>
            </a:ln>
          </a:top>
          <a:bottom>
            <a:ln w="25400" cap="flat">
              <a:solidFill>
                <a:schemeClr val="accent6"/>
              </a:solidFill>
              <a:prstDash val="solid"/>
              <a:round/>
            </a:ln>
          </a:bottom>
          <a:insideH>
            <a:ln w="12700" cap="flat">
              <a:solidFill>
                <a:schemeClr val="accent6"/>
              </a:solidFill>
              <a:prstDash val="solid"/>
              <a:round/>
            </a:ln>
          </a:insideH>
          <a:insideV>
            <a:ln w="12700" cap="flat">
              <a:solidFill>
                <a:schemeClr val="accent6"/>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 Id="rId191" Type="http://schemas.openxmlformats.org/officeDocument/2006/relationships/slide" Target="slides/slide184.xml"/><Relationship Id="rId192" Type="http://schemas.openxmlformats.org/officeDocument/2006/relationships/slide" Target="slides/slide185.xml"/><Relationship Id="rId193" Type="http://schemas.openxmlformats.org/officeDocument/2006/relationships/slide" Target="slides/slide186.xml"/><Relationship Id="rId194" Type="http://schemas.openxmlformats.org/officeDocument/2006/relationships/slide" Target="slides/slide187.xml"/><Relationship Id="rId195" Type="http://schemas.openxmlformats.org/officeDocument/2006/relationships/slide" Target="slides/slide188.xml"/><Relationship Id="rId196" Type="http://schemas.openxmlformats.org/officeDocument/2006/relationships/slide" Target="slides/slide189.xml"/><Relationship Id="rId197" Type="http://schemas.openxmlformats.org/officeDocument/2006/relationships/slide" Target="slides/slide190.xml"/><Relationship Id="rId198" Type="http://schemas.openxmlformats.org/officeDocument/2006/relationships/slide" Target="slides/slide191.xml"/><Relationship Id="rId199" Type="http://schemas.openxmlformats.org/officeDocument/2006/relationships/slide" Target="slides/slide192.xml"/><Relationship Id="rId200" Type="http://schemas.openxmlformats.org/officeDocument/2006/relationships/slide" Target="slides/slide193.xml"/><Relationship Id="rId201" Type="http://schemas.openxmlformats.org/officeDocument/2006/relationships/slide" Target="slides/slide194.xml"/><Relationship Id="rId202" Type="http://schemas.openxmlformats.org/officeDocument/2006/relationships/slide" Target="slides/slide195.xml"/><Relationship Id="rId203" Type="http://schemas.openxmlformats.org/officeDocument/2006/relationships/slide" Target="slides/slide196.xml"/><Relationship Id="rId204" Type="http://schemas.openxmlformats.org/officeDocument/2006/relationships/slide" Target="slides/slide197.xml"/><Relationship Id="rId205" Type="http://schemas.openxmlformats.org/officeDocument/2006/relationships/slide" Target="slides/slide198.xml"/><Relationship Id="rId206" Type="http://schemas.openxmlformats.org/officeDocument/2006/relationships/slide" Target="slides/slide199.xml"/><Relationship Id="rId207" Type="http://schemas.openxmlformats.org/officeDocument/2006/relationships/slide" Target="slides/slide200.xml"/><Relationship Id="rId208" Type="http://schemas.openxmlformats.org/officeDocument/2006/relationships/slide" Target="slides/slide201.xml"/><Relationship Id="rId209" Type="http://schemas.openxmlformats.org/officeDocument/2006/relationships/slide" Target="slides/slide202.xml"/><Relationship Id="rId210" Type="http://schemas.openxmlformats.org/officeDocument/2006/relationships/slide" Target="slides/slide203.xml"/><Relationship Id="rId211" Type="http://schemas.openxmlformats.org/officeDocument/2006/relationships/slide" Target="slides/slide204.xml"/><Relationship Id="rId212" Type="http://schemas.openxmlformats.org/officeDocument/2006/relationships/slide" Target="slides/slide205.xml"/><Relationship Id="rId213" Type="http://schemas.openxmlformats.org/officeDocument/2006/relationships/slide" Target="slides/slide206.xml"/><Relationship Id="rId214" Type="http://schemas.openxmlformats.org/officeDocument/2006/relationships/slide" Target="slides/slide207.xml"/><Relationship Id="rId215" Type="http://schemas.openxmlformats.org/officeDocument/2006/relationships/slide" Target="slides/slide208.xml"/><Relationship Id="rId216" Type="http://schemas.openxmlformats.org/officeDocument/2006/relationships/slide" Target="slides/slide209.xml"/><Relationship Id="rId217" Type="http://schemas.openxmlformats.org/officeDocument/2006/relationships/slide" Target="slides/slide210.xml"/><Relationship Id="rId218" Type="http://schemas.openxmlformats.org/officeDocument/2006/relationships/slide" Target="slides/slide211.xml"/><Relationship Id="rId219" Type="http://schemas.openxmlformats.org/officeDocument/2006/relationships/slide" Target="slides/slide212.xml"/><Relationship Id="rId220" Type="http://schemas.openxmlformats.org/officeDocument/2006/relationships/slide" Target="slides/slide213.xml"/><Relationship Id="rId221" Type="http://schemas.openxmlformats.org/officeDocument/2006/relationships/slide" Target="slides/slide214.xml"/><Relationship Id="rId222" Type="http://schemas.openxmlformats.org/officeDocument/2006/relationships/slide" Target="slides/slide215.xml"/><Relationship Id="rId223" Type="http://schemas.openxmlformats.org/officeDocument/2006/relationships/slide" Target="slides/slide216.xml"/><Relationship Id="rId224" Type="http://schemas.openxmlformats.org/officeDocument/2006/relationships/slide" Target="slides/slide217.xml"/><Relationship Id="rId225" Type="http://schemas.openxmlformats.org/officeDocument/2006/relationships/slide" Target="slides/slide218.xml"/><Relationship Id="rId226" Type="http://schemas.openxmlformats.org/officeDocument/2006/relationships/slide" Target="slides/slide219.xml"/><Relationship Id="rId227" Type="http://schemas.openxmlformats.org/officeDocument/2006/relationships/slide" Target="slides/slide220.xml"/><Relationship Id="rId228" Type="http://schemas.openxmlformats.org/officeDocument/2006/relationships/slide" Target="slides/slide221.xml"/><Relationship Id="rId229" Type="http://schemas.openxmlformats.org/officeDocument/2006/relationships/slide" Target="slides/slide222.xml"/><Relationship Id="rId230" Type="http://schemas.openxmlformats.org/officeDocument/2006/relationships/slide" Target="slides/slide223.xml"/><Relationship Id="rId231" Type="http://schemas.openxmlformats.org/officeDocument/2006/relationships/slide" Target="slides/slide224.xml"/><Relationship Id="rId232" Type="http://schemas.openxmlformats.org/officeDocument/2006/relationships/slide" Target="slides/slide225.xml"/><Relationship Id="rId233" Type="http://schemas.openxmlformats.org/officeDocument/2006/relationships/slide" Target="slides/slide226.xml"/><Relationship Id="rId234" Type="http://schemas.openxmlformats.org/officeDocument/2006/relationships/slide" Target="slides/slide227.xml"/><Relationship Id="rId235" Type="http://schemas.openxmlformats.org/officeDocument/2006/relationships/slide" Target="slides/slide228.xml"/><Relationship Id="rId236" Type="http://schemas.openxmlformats.org/officeDocument/2006/relationships/slide" Target="slides/slide229.xml"/><Relationship Id="rId237" Type="http://schemas.openxmlformats.org/officeDocument/2006/relationships/slide" Target="slides/slide230.xml"/><Relationship Id="rId238" Type="http://schemas.openxmlformats.org/officeDocument/2006/relationships/slide" Target="slides/slide231.xml"/><Relationship Id="rId239" Type="http://schemas.openxmlformats.org/officeDocument/2006/relationships/slide" Target="slides/slide232.xml"/><Relationship Id="rId240" Type="http://schemas.openxmlformats.org/officeDocument/2006/relationships/slide" Target="slides/slide233.xml"/><Relationship Id="rId241" Type="http://schemas.openxmlformats.org/officeDocument/2006/relationships/slide" Target="slides/slide234.xml"/><Relationship Id="rId242" Type="http://schemas.openxmlformats.org/officeDocument/2006/relationships/slide" Target="slides/slide235.xml"/><Relationship Id="rId243" Type="http://schemas.openxmlformats.org/officeDocument/2006/relationships/slide" Target="slides/slide236.xml"/><Relationship Id="rId244" Type="http://schemas.openxmlformats.org/officeDocument/2006/relationships/slide" Target="slides/slide237.xml"/><Relationship Id="rId245" Type="http://schemas.openxmlformats.org/officeDocument/2006/relationships/slide" Target="slides/slide238.xml"/><Relationship Id="rId246" Type="http://schemas.openxmlformats.org/officeDocument/2006/relationships/slide" Target="slides/slide239.xml"/><Relationship Id="rId247" Type="http://schemas.openxmlformats.org/officeDocument/2006/relationships/slide" Target="slides/slide240.xml"/><Relationship Id="rId248" Type="http://schemas.openxmlformats.org/officeDocument/2006/relationships/slide" Target="slides/slide241.xml"/><Relationship Id="rId249" Type="http://schemas.openxmlformats.org/officeDocument/2006/relationships/slide" Target="slides/slide242.xml"/><Relationship Id="rId250" Type="http://schemas.openxmlformats.org/officeDocument/2006/relationships/slide" Target="slides/slide243.xml"/><Relationship Id="rId251" Type="http://schemas.openxmlformats.org/officeDocument/2006/relationships/slide" Target="slides/slide244.xml"/><Relationship Id="rId252" Type="http://schemas.openxmlformats.org/officeDocument/2006/relationships/slide" Target="slides/slide245.xml"/><Relationship Id="rId253" Type="http://schemas.openxmlformats.org/officeDocument/2006/relationships/slide" Target="slides/slide246.xml"/><Relationship Id="rId254" Type="http://schemas.openxmlformats.org/officeDocument/2006/relationships/slide" Target="slides/slide247.xml"/><Relationship Id="rId255" Type="http://schemas.openxmlformats.org/officeDocument/2006/relationships/slide" Target="slides/slide248.xml"/><Relationship Id="rId256" Type="http://schemas.openxmlformats.org/officeDocument/2006/relationships/slide" Target="slides/slide249.xml"/><Relationship Id="rId257" Type="http://schemas.openxmlformats.org/officeDocument/2006/relationships/slide" Target="slides/slide250.xml"/><Relationship Id="rId258" Type="http://schemas.openxmlformats.org/officeDocument/2006/relationships/slide" Target="slides/slide251.xml"/><Relationship Id="rId259" Type="http://schemas.openxmlformats.org/officeDocument/2006/relationships/slide" Target="slides/slide252.xml"/><Relationship Id="rId260" Type="http://schemas.openxmlformats.org/officeDocument/2006/relationships/slide" Target="slides/slide253.xml"/><Relationship Id="rId261" Type="http://schemas.openxmlformats.org/officeDocument/2006/relationships/slide" Target="slides/slide254.xml"/><Relationship Id="rId262" Type="http://schemas.openxmlformats.org/officeDocument/2006/relationships/slide" Target="slides/slide255.xml"/><Relationship Id="rId263" Type="http://schemas.openxmlformats.org/officeDocument/2006/relationships/slide" Target="slides/slide256.xml"/><Relationship Id="rId264" Type="http://schemas.openxmlformats.org/officeDocument/2006/relationships/slide" Target="slides/slide257.xml"/><Relationship Id="rId265" Type="http://schemas.openxmlformats.org/officeDocument/2006/relationships/slide" Target="slides/slide258.xml"/><Relationship Id="rId266" Type="http://schemas.openxmlformats.org/officeDocument/2006/relationships/slide" Target="slides/slide259.xml"/><Relationship Id="rId267" Type="http://schemas.openxmlformats.org/officeDocument/2006/relationships/slide" Target="slides/slide260.xml"/><Relationship Id="rId268" Type="http://schemas.openxmlformats.org/officeDocument/2006/relationships/slide" Target="slides/slide261.xml"/><Relationship Id="rId269" Type="http://schemas.openxmlformats.org/officeDocument/2006/relationships/slide" Target="slides/slide262.xml"/><Relationship Id="rId270" Type="http://schemas.openxmlformats.org/officeDocument/2006/relationships/slide" Target="slides/slide263.xml"/><Relationship Id="rId271" Type="http://schemas.openxmlformats.org/officeDocument/2006/relationships/slide" Target="slides/slide264.xml"/><Relationship Id="rId272" Type="http://schemas.openxmlformats.org/officeDocument/2006/relationships/slide" Target="slides/slide265.xml"/><Relationship Id="rId273" Type="http://schemas.openxmlformats.org/officeDocument/2006/relationships/slide" Target="slides/slide266.xml"/><Relationship Id="rId274" Type="http://schemas.openxmlformats.org/officeDocument/2006/relationships/slide" Target="slides/slide267.xml"/><Relationship Id="rId275" Type="http://schemas.openxmlformats.org/officeDocument/2006/relationships/slide" Target="slides/slide268.xml"/><Relationship Id="rId276" Type="http://schemas.openxmlformats.org/officeDocument/2006/relationships/slide" Target="slides/slide269.xml"/><Relationship Id="rId277" Type="http://schemas.openxmlformats.org/officeDocument/2006/relationships/slide" Target="slides/slide270.xml"/><Relationship Id="rId278" Type="http://schemas.openxmlformats.org/officeDocument/2006/relationships/slide" Target="slides/slide271.xml"/><Relationship Id="rId279" Type="http://schemas.openxmlformats.org/officeDocument/2006/relationships/slide" Target="slides/slide272.xml"/><Relationship Id="rId280" Type="http://schemas.openxmlformats.org/officeDocument/2006/relationships/slide" Target="slides/slide273.xml"/><Relationship Id="rId281" Type="http://schemas.openxmlformats.org/officeDocument/2006/relationships/slide" Target="slides/slide274.xml"/><Relationship Id="rId282" Type="http://schemas.openxmlformats.org/officeDocument/2006/relationships/slide" Target="slides/slide275.xml"/><Relationship Id="rId283" Type="http://schemas.openxmlformats.org/officeDocument/2006/relationships/slide" Target="slides/slide276.xml"/><Relationship Id="rId284" Type="http://schemas.openxmlformats.org/officeDocument/2006/relationships/slide" Target="slides/slide277.xml"/><Relationship Id="rId285" Type="http://schemas.openxmlformats.org/officeDocument/2006/relationships/slide" Target="slides/slide278.xml"/><Relationship Id="rId286" Type="http://schemas.openxmlformats.org/officeDocument/2006/relationships/slide" Target="slides/slide279.xml"/><Relationship Id="rId287" Type="http://schemas.openxmlformats.org/officeDocument/2006/relationships/slide" Target="slides/slide280.xml"/><Relationship Id="rId288" Type="http://schemas.openxmlformats.org/officeDocument/2006/relationships/slide" Target="slides/slide281.xml"/><Relationship Id="rId289" Type="http://schemas.openxmlformats.org/officeDocument/2006/relationships/slide" Target="slides/slide282.xml"/><Relationship Id="rId290" Type="http://schemas.openxmlformats.org/officeDocument/2006/relationships/slide" Target="slides/slide283.xml"/><Relationship Id="rId291" Type="http://schemas.openxmlformats.org/officeDocument/2006/relationships/slide" Target="slides/slide284.xml"/><Relationship Id="rId292" Type="http://schemas.openxmlformats.org/officeDocument/2006/relationships/slide" Target="slides/slide285.xml"/><Relationship Id="rId293" Type="http://schemas.openxmlformats.org/officeDocument/2006/relationships/slide" Target="slides/slide286.xml"/><Relationship Id="rId294" Type="http://schemas.openxmlformats.org/officeDocument/2006/relationships/slide" Target="slides/slide287.xml"/><Relationship Id="rId295" Type="http://schemas.openxmlformats.org/officeDocument/2006/relationships/slide" Target="slides/slide288.xml"/><Relationship Id="rId296" Type="http://schemas.openxmlformats.org/officeDocument/2006/relationships/slide" Target="slides/slide289.xml"/><Relationship Id="rId297" Type="http://schemas.openxmlformats.org/officeDocument/2006/relationships/slide" Target="slides/slide290.xml"/><Relationship Id="rId298" Type="http://schemas.openxmlformats.org/officeDocument/2006/relationships/slide" Target="slides/slide291.xml"/><Relationship Id="rId299" Type="http://schemas.openxmlformats.org/officeDocument/2006/relationships/slide" Target="slides/slide292.xml"/><Relationship Id="rId300" Type="http://schemas.openxmlformats.org/officeDocument/2006/relationships/slide" Target="slides/slide293.xml"/><Relationship Id="rId301" Type="http://schemas.openxmlformats.org/officeDocument/2006/relationships/slide" Target="slides/slide294.xml"/><Relationship Id="rId302" Type="http://schemas.openxmlformats.org/officeDocument/2006/relationships/slide" Target="slides/slide295.xml"/><Relationship Id="rId303" Type="http://schemas.openxmlformats.org/officeDocument/2006/relationships/slide" Target="slides/slide296.xml"/><Relationship Id="rId304" Type="http://schemas.openxmlformats.org/officeDocument/2006/relationships/slide" Target="slides/slide297.xml"/><Relationship Id="rId305" Type="http://schemas.openxmlformats.org/officeDocument/2006/relationships/slide" Target="slides/slide298.xml"/><Relationship Id="rId306" Type="http://schemas.openxmlformats.org/officeDocument/2006/relationships/slide" Target="slides/slide299.xml"/><Relationship Id="rId307" Type="http://schemas.openxmlformats.org/officeDocument/2006/relationships/slide" Target="slides/slide300.xml"/><Relationship Id="rId308" Type="http://schemas.openxmlformats.org/officeDocument/2006/relationships/slide" Target="slides/slide301.xml"/><Relationship Id="rId309" Type="http://schemas.openxmlformats.org/officeDocument/2006/relationships/slide" Target="slides/slide302.xml"/><Relationship Id="rId310" Type="http://schemas.openxmlformats.org/officeDocument/2006/relationships/slide" Target="slides/slide303.xml"/><Relationship Id="rId311" Type="http://schemas.openxmlformats.org/officeDocument/2006/relationships/slide" Target="slides/slide304.xml"/><Relationship Id="rId312" Type="http://schemas.openxmlformats.org/officeDocument/2006/relationships/slide" Target="slides/slide305.xml"/><Relationship Id="rId313" Type="http://schemas.openxmlformats.org/officeDocument/2006/relationships/slide" Target="slides/slide306.xml"/><Relationship Id="rId314" Type="http://schemas.openxmlformats.org/officeDocument/2006/relationships/slide" Target="slides/slide307.xml"/><Relationship Id="rId315" Type="http://schemas.openxmlformats.org/officeDocument/2006/relationships/slide" Target="slides/slide308.xml"/><Relationship Id="rId316" Type="http://schemas.openxmlformats.org/officeDocument/2006/relationships/slide" Target="slides/slide309.xml"/><Relationship Id="rId317" Type="http://schemas.openxmlformats.org/officeDocument/2006/relationships/slide" Target="slides/slide310.xml"/><Relationship Id="rId318" Type="http://schemas.openxmlformats.org/officeDocument/2006/relationships/slide" Target="slides/slide311.xml"/><Relationship Id="rId319" Type="http://schemas.openxmlformats.org/officeDocument/2006/relationships/slide" Target="slides/slide312.xml"/><Relationship Id="rId320" Type="http://schemas.openxmlformats.org/officeDocument/2006/relationships/slide" Target="slides/slide313.xml"/><Relationship Id="rId321" Type="http://schemas.openxmlformats.org/officeDocument/2006/relationships/slide" Target="slides/slide314.xml"/><Relationship Id="rId322" Type="http://schemas.openxmlformats.org/officeDocument/2006/relationships/slide" Target="slides/slide315.xml"/><Relationship Id="rId323" Type="http://schemas.openxmlformats.org/officeDocument/2006/relationships/slide" Target="slides/slide3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9" name="Shape 99"/>
          <p:cNvSpPr/>
          <p:nvPr>
            <p:ph type="sldImg"/>
          </p:nvPr>
        </p:nvSpPr>
        <p:spPr>
          <a:xfrm>
            <a:off x="1143000" y="685800"/>
            <a:ext cx="4572000" cy="3429000"/>
          </a:xfrm>
          <a:prstGeom prst="rect">
            <a:avLst/>
          </a:prstGeom>
        </p:spPr>
        <p:txBody>
          <a:bodyPr/>
          <a:lstStyle/>
          <a:p>
            <a:pPr/>
          </a:p>
        </p:txBody>
      </p:sp>
      <p:sp>
        <p:nvSpPr>
          <p:cNvPr id="100" name="Shape 10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等线"/>
      </a:defRPr>
    </a:lvl1pPr>
    <a:lvl2pPr indent="228600" latinLnBrk="0">
      <a:defRPr sz="1200">
        <a:latin typeface="+mn-lt"/>
        <a:ea typeface="+mn-ea"/>
        <a:cs typeface="+mn-cs"/>
        <a:sym typeface="等线"/>
      </a:defRPr>
    </a:lvl2pPr>
    <a:lvl3pPr indent="457200" latinLnBrk="0">
      <a:defRPr sz="1200">
        <a:latin typeface="+mn-lt"/>
        <a:ea typeface="+mn-ea"/>
        <a:cs typeface="+mn-cs"/>
        <a:sym typeface="等线"/>
      </a:defRPr>
    </a:lvl3pPr>
    <a:lvl4pPr indent="685800" latinLnBrk="0">
      <a:defRPr sz="1200">
        <a:latin typeface="+mn-lt"/>
        <a:ea typeface="+mn-ea"/>
        <a:cs typeface="+mn-cs"/>
        <a:sym typeface="等线"/>
      </a:defRPr>
    </a:lvl4pPr>
    <a:lvl5pPr indent="914400" latinLnBrk="0">
      <a:defRPr sz="1200">
        <a:latin typeface="+mn-lt"/>
        <a:ea typeface="+mn-ea"/>
        <a:cs typeface="+mn-cs"/>
        <a:sym typeface="等线"/>
      </a:defRPr>
    </a:lvl5pPr>
    <a:lvl6pPr indent="1143000" latinLnBrk="0">
      <a:defRPr sz="1200">
        <a:latin typeface="+mn-lt"/>
        <a:ea typeface="+mn-ea"/>
        <a:cs typeface="+mn-cs"/>
        <a:sym typeface="等线"/>
      </a:defRPr>
    </a:lvl6pPr>
    <a:lvl7pPr indent="1371600" latinLnBrk="0">
      <a:defRPr sz="1200">
        <a:latin typeface="+mn-lt"/>
        <a:ea typeface="+mn-ea"/>
        <a:cs typeface="+mn-cs"/>
        <a:sym typeface="等线"/>
      </a:defRPr>
    </a:lvl7pPr>
    <a:lvl8pPr indent="1600200" latinLnBrk="0">
      <a:defRPr sz="1200">
        <a:latin typeface="+mn-lt"/>
        <a:ea typeface="+mn-ea"/>
        <a:cs typeface="+mn-cs"/>
        <a:sym typeface="等线"/>
      </a:defRPr>
    </a:lvl8pPr>
    <a:lvl9pPr indent="1828800" latinLnBrk="0">
      <a:defRPr sz="1200">
        <a:latin typeface="+mn-lt"/>
        <a:ea typeface="+mn-ea"/>
        <a:cs typeface="+mn-cs"/>
        <a:sym typeface="等线"/>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00.xml.rels><?xml version="1.0" encoding="UTF-8"?>
<Relationships xmlns="http://schemas.openxmlformats.org/package/2006/relationships"><Relationship Id="rId1" Type="http://schemas.openxmlformats.org/officeDocument/2006/relationships/slide" Target="../slides/slide179.xml"/><Relationship Id="rId2" Type="http://schemas.openxmlformats.org/officeDocument/2006/relationships/notesMaster" Target="../notesMasters/notesMaster1.xml"/></Relationships>

</file>

<file path=ppt/notesSlides/_rels/notesSlide101.xml.rels><?xml version="1.0" encoding="UTF-8"?>
<Relationships xmlns="http://schemas.openxmlformats.org/package/2006/relationships"><Relationship Id="rId1" Type="http://schemas.openxmlformats.org/officeDocument/2006/relationships/slide" Target="../slides/slide180.xml"/><Relationship Id="rId2" Type="http://schemas.openxmlformats.org/officeDocument/2006/relationships/notesMaster" Target="../notesMasters/notesMaster1.xml"/></Relationships>

</file>

<file path=ppt/notesSlides/_rels/notesSlide102.xml.rels><?xml version="1.0" encoding="UTF-8"?>
<Relationships xmlns="http://schemas.openxmlformats.org/package/2006/relationships"><Relationship Id="rId1" Type="http://schemas.openxmlformats.org/officeDocument/2006/relationships/slide" Target="../slides/slide185.xml"/><Relationship Id="rId2" Type="http://schemas.openxmlformats.org/officeDocument/2006/relationships/notesMaster" Target="../notesMasters/notesMaster1.xml"/></Relationships>

</file>

<file path=ppt/notesSlides/_rels/notesSlide103.xml.rels><?xml version="1.0" encoding="UTF-8"?>
<Relationships xmlns="http://schemas.openxmlformats.org/package/2006/relationships"><Relationship Id="rId1" Type="http://schemas.openxmlformats.org/officeDocument/2006/relationships/slide" Target="../slides/slide186.xml"/><Relationship Id="rId2" Type="http://schemas.openxmlformats.org/officeDocument/2006/relationships/notesMaster" Target="../notesMasters/notesMaster1.xml"/></Relationships>

</file>

<file path=ppt/notesSlides/_rels/notesSlide104.xml.rels><?xml version="1.0" encoding="UTF-8"?>
<Relationships xmlns="http://schemas.openxmlformats.org/package/2006/relationships"><Relationship Id="rId1" Type="http://schemas.openxmlformats.org/officeDocument/2006/relationships/slide" Target="../slides/slide187.xml"/><Relationship Id="rId2" Type="http://schemas.openxmlformats.org/officeDocument/2006/relationships/notesMaster" Target="../notesMasters/notesMaster1.xml"/></Relationships>

</file>

<file path=ppt/notesSlides/_rels/notesSlide105.xml.rels><?xml version="1.0" encoding="UTF-8"?>
<Relationships xmlns="http://schemas.openxmlformats.org/package/2006/relationships"><Relationship Id="rId1" Type="http://schemas.openxmlformats.org/officeDocument/2006/relationships/slide" Target="../slides/slide188.xml"/><Relationship Id="rId2" Type="http://schemas.openxmlformats.org/officeDocument/2006/relationships/notesMaster" Target="../notesMasters/notesMaster1.xml"/><Relationship Id="rId3" Type="http://schemas.openxmlformats.org/officeDocument/2006/relationships/hyperlink" Target="https://en.bitcoin.it/wiki/Secp256k1" TargetMode="External"/></Relationships>

</file>

<file path=ppt/notesSlides/_rels/notesSlide106.xml.rels><?xml version="1.0" encoding="UTF-8"?>
<Relationships xmlns="http://schemas.openxmlformats.org/package/2006/relationships"><Relationship Id="rId1" Type="http://schemas.openxmlformats.org/officeDocument/2006/relationships/slide" Target="../slides/slide189.xml"/><Relationship Id="rId2" Type="http://schemas.openxmlformats.org/officeDocument/2006/relationships/notesMaster" Target="../notesMasters/notesMaster1.xml"/></Relationships>

</file>

<file path=ppt/notesSlides/_rels/notesSlide107.xml.rels><?xml version="1.0" encoding="UTF-8"?>
<Relationships xmlns="http://schemas.openxmlformats.org/package/2006/relationships"><Relationship Id="rId1" Type="http://schemas.openxmlformats.org/officeDocument/2006/relationships/slide" Target="../slides/slide192.xml"/><Relationship Id="rId2" Type="http://schemas.openxmlformats.org/officeDocument/2006/relationships/notesMaster" Target="../notesMasters/notesMaster1.xml"/></Relationships>

</file>

<file path=ppt/notesSlides/_rels/notesSlide108.xml.rels><?xml version="1.0" encoding="UTF-8"?>
<Relationships xmlns="http://schemas.openxmlformats.org/package/2006/relationships"><Relationship Id="rId1" Type="http://schemas.openxmlformats.org/officeDocument/2006/relationships/slide" Target="../slides/slide193.xml"/><Relationship Id="rId2" Type="http://schemas.openxmlformats.org/officeDocument/2006/relationships/notesMaster" Target="../notesMasters/notesMaster1.xml"/></Relationships>

</file>

<file path=ppt/notesSlides/_rels/notesSlide109.xml.rels><?xml version="1.0" encoding="UTF-8"?>
<Relationships xmlns="http://schemas.openxmlformats.org/package/2006/relationships"><Relationship Id="rId1" Type="http://schemas.openxmlformats.org/officeDocument/2006/relationships/slide" Target="../slides/slide19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10.xml.rels><?xml version="1.0" encoding="UTF-8"?>
<Relationships xmlns="http://schemas.openxmlformats.org/package/2006/relationships"><Relationship Id="rId1" Type="http://schemas.openxmlformats.org/officeDocument/2006/relationships/slide" Target="../slides/slide198.xml"/><Relationship Id="rId2" Type="http://schemas.openxmlformats.org/officeDocument/2006/relationships/notesMaster" Target="../notesMasters/notesMaster1.xml"/></Relationships>

</file>

<file path=ppt/notesSlides/_rels/notesSlide111.xml.rels><?xml version="1.0" encoding="UTF-8"?>
<Relationships xmlns="http://schemas.openxmlformats.org/package/2006/relationships"><Relationship Id="rId1" Type="http://schemas.openxmlformats.org/officeDocument/2006/relationships/slide" Target="../slides/slide201.xml"/><Relationship Id="rId2" Type="http://schemas.openxmlformats.org/officeDocument/2006/relationships/notesMaster" Target="../notesMasters/notesMaster1.xml"/><Relationship Id="rId3" Type="http://schemas.openxmlformats.org/officeDocument/2006/relationships/hyperlink" Target="https://en.wikipedia.org/wiki/TLS-PSK" TargetMode="External"/><Relationship Id="rId4" Type="http://schemas.openxmlformats.org/officeDocument/2006/relationships/hyperlink" Target="https://01.org/intel-quickassist-technology" TargetMode="External"/></Relationships>

</file>

<file path=ppt/notesSlides/_rels/notesSlide112.xml.rels><?xml version="1.0" encoding="UTF-8"?>
<Relationships xmlns="http://schemas.openxmlformats.org/package/2006/relationships"><Relationship Id="rId1" Type="http://schemas.openxmlformats.org/officeDocument/2006/relationships/slide" Target="../slides/slide202.xml"/><Relationship Id="rId2" Type="http://schemas.openxmlformats.org/officeDocument/2006/relationships/notesMaster" Target="../notesMasters/notesMaster1.xml"/><Relationship Id="rId3" Type="http://schemas.openxmlformats.org/officeDocument/2006/relationships/hyperlink" Target="https://en.wikipedia.org/wiki/TLS-PSK" TargetMode="External"/></Relationships>

</file>

<file path=ppt/notesSlides/_rels/notesSlide113.xml.rels><?xml version="1.0" encoding="UTF-8"?>
<Relationships xmlns="http://schemas.openxmlformats.org/package/2006/relationships"><Relationship Id="rId1" Type="http://schemas.openxmlformats.org/officeDocument/2006/relationships/slide" Target="../slides/slide206.xml"/><Relationship Id="rId2" Type="http://schemas.openxmlformats.org/officeDocument/2006/relationships/notesMaster" Target="../notesMasters/notesMaster1.xml"/><Relationship Id="rId3" Type="http://schemas.openxmlformats.org/officeDocument/2006/relationships/hyperlink" Target="https://en.wikipedia.org/wiki/Elliptic-curve_Diffie%E2%80%93Hellman" TargetMode="External"/><Relationship Id="rId4" Type="http://schemas.openxmlformats.org/officeDocument/2006/relationships/hyperlink" Target="https://en.wikipedia.org/wiki/TLS-PSK" TargetMode="External"/><Relationship Id="rId5" Type="http://schemas.openxmlformats.org/officeDocument/2006/relationships/hyperlink" Target="https://en.wikipedia.org/wiki/Digital_Signature_Algorithm" TargetMode="External"/><Relationship Id="rId6" Type="http://schemas.openxmlformats.org/officeDocument/2006/relationships/hyperlink" Target="https://en.wikipedia.org/wiki/RSA_(cryptosystem)" TargetMode="External"/><Relationship Id="rId7" Type="http://schemas.openxmlformats.org/officeDocument/2006/relationships/hyperlink" Target="https://en.wikipedia.org/wiki/Elliptic_Curve_Digital_Signature_Algorithm" TargetMode="External"/><Relationship Id="rId8" Type="http://schemas.openxmlformats.org/officeDocument/2006/relationships/hyperlink" Target="https://en.wikipedia.org/wiki/EdDSA" TargetMode="External"/></Relationships>

</file>

<file path=ppt/notesSlides/_rels/notesSlide114.xml.rels><?xml version="1.0" encoding="UTF-8"?>
<Relationships xmlns="http://schemas.openxmlformats.org/package/2006/relationships"><Relationship Id="rId1" Type="http://schemas.openxmlformats.org/officeDocument/2006/relationships/slide" Target="../slides/slide207.xml"/><Relationship Id="rId2" Type="http://schemas.openxmlformats.org/officeDocument/2006/relationships/notesMaster" Target="../notesMasters/notesMaster1.xml"/><Relationship Id="rId3" Type="http://schemas.openxmlformats.org/officeDocument/2006/relationships/hyperlink" Target="https://en.wikipedia.org/wiki/Elliptic-curve_Diffie%E2%80%93Hellman" TargetMode="External"/><Relationship Id="rId4" Type="http://schemas.openxmlformats.org/officeDocument/2006/relationships/hyperlink" Target="https://en.wikipedia.org/wiki/TLS-PSK" TargetMode="External"/></Relationships>

</file>

<file path=ppt/notesSlides/_rels/notesSlide115.xml.rels><?xml version="1.0" encoding="UTF-8"?>
<Relationships xmlns="http://schemas.openxmlformats.org/package/2006/relationships"><Relationship Id="rId1" Type="http://schemas.openxmlformats.org/officeDocument/2006/relationships/slide" Target="../slides/slide208.xml"/><Relationship Id="rId2" Type="http://schemas.openxmlformats.org/officeDocument/2006/relationships/notesMaster" Target="../notesMasters/notesMaster1.xml"/><Relationship Id="rId3" Type="http://schemas.openxmlformats.org/officeDocument/2006/relationships/hyperlink" Target="https://en.wikipedia.org/wiki/Galois/Counter_Mode" TargetMode="External"/></Relationships>

</file>

<file path=ppt/notesSlides/_rels/notesSlide116.xml.rels><?xml version="1.0" encoding="UTF-8"?>
<Relationships xmlns="http://schemas.openxmlformats.org/package/2006/relationships"><Relationship Id="rId1" Type="http://schemas.openxmlformats.org/officeDocument/2006/relationships/slide" Target="../slides/slide209.xml"/><Relationship Id="rId2" Type="http://schemas.openxmlformats.org/officeDocument/2006/relationships/notesMaster" Target="../notesMasters/notesMaster1.xml"/><Relationship Id="rId3" Type="http://schemas.openxmlformats.org/officeDocument/2006/relationships/hyperlink" Target="https://www.oscca.gov.cn/sca/xxgk/2010-12/17/content_1002389.shtml" TargetMode="External"/><Relationship Id="rId4" Type="http://schemas.openxmlformats.org/officeDocument/2006/relationships/hyperlink" Target="https://en.wikipedia.org/wiki/SM4_(cipher)" TargetMode="External"/></Relationships>

</file>

<file path=ppt/notesSlides/_rels/notesSlide117.xml.rels><?xml version="1.0" encoding="UTF-8"?>
<Relationships xmlns="http://schemas.openxmlformats.org/package/2006/relationships"><Relationship Id="rId1" Type="http://schemas.openxmlformats.org/officeDocument/2006/relationships/slide" Target="../slides/slide210.xml"/><Relationship Id="rId2" Type="http://schemas.openxmlformats.org/officeDocument/2006/relationships/notesMaster" Target="../notesMasters/notesMaster1.xml"/><Relationship Id="rId3" Type="http://schemas.openxmlformats.org/officeDocument/2006/relationships/hyperlink" Target="https://www.oscca.gov.cn/sca/xxgk/2010-12/17/content_1002389.shtml" TargetMode="External"/><Relationship Id="rId4" Type="http://schemas.openxmlformats.org/officeDocument/2006/relationships/hyperlink" Target="https://en.wikipedia.org/wiki/SM4_(cipher)" TargetMode="External"/></Relationships>

</file>

<file path=ppt/notesSlides/_rels/notesSlide118.xml.rels><?xml version="1.0" encoding="UTF-8"?>
<Relationships xmlns="http://schemas.openxmlformats.org/package/2006/relationships"><Relationship Id="rId1" Type="http://schemas.openxmlformats.org/officeDocument/2006/relationships/slide" Target="../slides/slide211.xml"/><Relationship Id="rId2" Type="http://schemas.openxmlformats.org/officeDocument/2006/relationships/notesMaster" Target="../notesMasters/notesMaster1.xml"/></Relationships>

</file>

<file path=ppt/notesSlides/_rels/notesSlide119.xml.rels><?xml version="1.0" encoding="UTF-8"?>
<Relationships xmlns="http://schemas.openxmlformats.org/package/2006/relationships"><Relationship Id="rId1" Type="http://schemas.openxmlformats.org/officeDocument/2006/relationships/slide" Target="../slides/slide2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20.xml.rels><?xml version="1.0" encoding="UTF-8"?>
<Relationships xmlns="http://schemas.openxmlformats.org/package/2006/relationships"><Relationship Id="rId1" Type="http://schemas.openxmlformats.org/officeDocument/2006/relationships/slide" Target="../slides/slide215.xml"/><Relationship Id="rId2" Type="http://schemas.openxmlformats.org/officeDocument/2006/relationships/notesMaster" Target="../notesMasters/notesMaster1.xml"/></Relationships>

</file>

<file path=ppt/notesSlides/_rels/notesSlide121.xml.rels><?xml version="1.0" encoding="UTF-8"?>
<Relationships xmlns="http://schemas.openxmlformats.org/package/2006/relationships"><Relationship Id="rId1" Type="http://schemas.openxmlformats.org/officeDocument/2006/relationships/slide" Target="../slides/slide216.xml"/><Relationship Id="rId2" Type="http://schemas.openxmlformats.org/officeDocument/2006/relationships/notesMaster" Target="../notesMasters/notesMaster1.xml"/></Relationships>

</file>

<file path=ppt/notesSlides/_rels/notesSlide122.xml.rels><?xml version="1.0" encoding="UTF-8"?>
<Relationships xmlns="http://schemas.openxmlformats.org/package/2006/relationships"><Relationship Id="rId1" Type="http://schemas.openxmlformats.org/officeDocument/2006/relationships/slide" Target="../slides/slide217.xml"/><Relationship Id="rId2" Type="http://schemas.openxmlformats.org/officeDocument/2006/relationships/notesMaster" Target="../notesMasters/notesMaster1.xml"/></Relationships>

</file>

<file path=ppt/notesSlides/_rels/notesSlide123.xml.rels><?xml version="1.0" encoding="UTF-8"?>
<Relationships xmlns="http://schemas.openxmlformats.org/package/2006/relationships"><Relationship Id="rId1" Type="http://schemas.openxmlformats.org/officeDocument/2006/relationships/slide" Target="../slides/slide220.xml"/><Relationship Id="rId2" Type="http://schemas.openxmlformats.org/officeDocument/2006/relationships/notesMaster" Target="../notesMasters/notesMaster1.xml"/></Relationships>

</file>

<file path=ppt/notesSlides/_rels/notesSlide124.xml.rels><?xml version="1.0" encoding="UTF-8"?>
<Relationships xmlns="http://schemas.openxmlformats.org/package/2006/relationships"><Relationship Id="rId1" Type="http://schemas.openxmlformats.org/officeDocument/2006/relationships/slide" Target="../slides/slide221.xml"/><Relationship Id="rId2" Type="http://schemas.openxmlformats.org/officeDocument/2006/relationships/notesMaster" Target="../notesMasters/notesMaster1.xml"/></Relationships>

</file>

<file path=ppt/notesSlides/_rels/notesSlide125.xml.rels><?xml version="1.0" encoding="UTF-8"?>
<Relationships xmlns="http://schemas.openxmlformats.org/package/2006/relationships"><Relationship Id="rId1" Type="http://schemas.openxmlformats.org/officeDocument/2006/relationships/slide" Target="../slides/slide226.xml"/><Relationship Id="rId2" Type="http://schemas.openxmlformats.org/officeDocument/2006/relationships/notesMaster" Target="../notesMasters/notesMaster1.xml"/></Relationships>

</file>

<file path=ppt/notesSlides/_rels/notesSlide126.xml.rels><?xml version="1.0" encoding="UTF-8"?>
<Relationships xmlns="http://schemas.openxmlformats.org/package/2006/relationships"><Relationship Id="rId1" Type="http://schemas.openxmlformats.org/officeDocument/2006/relationships/slide" Target="../slides/slide227.xml"/><Relationship Id="rId2" Type="http://schemas.openxmlformats.org/officeDocument/2006/relationships/notesMaster" Target="../notesMasters/notesMaster1.xml"/></Relationships>

</file>

<file path=ppt/notesSlides/_rels/notesSlide127.xml.rels><?xml version="1.0" encoding="UTF-8"?>
<Relationships xmlns="http://schemas.openxmlformats.org/package/2006/relationships"><Relationship Id="rId1" Type="http://schemas.openxmlformats.org/officeDocument/2006/relationships/slide" Target="../slides/slide228.xml"/><Relationship Id="rId2" Type="http://schemas.openxmlformats.org/officeDocument/2006/relationships/notesMaster" Target="../notesMasters/notesMaster1.xml"/></Relationships>

</file>

<file path=ppt/notesSlides/_rels/notesSlide128.xml.rels><?xml version="1.0" encoding="UTF-8"?>
<Relationships xmlns="http://schemas.openxmlformats.org/package/2006/relationships"><Relationship Id="rId1" Type="http://schemas.openxmlformats.org/officeDocument/2006/relationships/slide" Target="../slides/slide229.xml"/><Relationship Id="rId2" Type="http://schemas.openxmlformats.org/officeDocument/2006/relationships/notesMaster" Target="../notesMasters/notesMaster1.xml"/></Relationships>

</file>

<file path=ppt/notesSlides/_rels/notesSlide129.xml.rels><?xml version="1.0" encoding="UTF-8"?>
<Relationships xmlns="http://schemas.openxmlformats.org/package/2006/relationships"><Relationship Id="rId1" Type="http://schemas.openxmlformats.org/officeDocument/2006/relationships/slide" Target="../slides/slide230.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30.xml.rels><?xml version="1.0" encoding="UTF-8"?>
<Relationships xmlns="http://schemas.openxmlformats.org/package/2006/relationships"><Relationship Id="rId1" Type="http://schemas.openxmlformats.org/officeDocument/2006/relationships/slide" Target="../slides/slide231.xml"/><Relationship Id="rId2" Type="http://schemas.openxmlformats.org/officeDocument/2006/relationships/notesMaster" Target="../notesMasters/notesMaster1.xml"/></Relationships>

</file>

<file path=ppt/notesSlides/_rels/notesSlide131.xml.rels><?xml version="1.0" encoding="UTF-8"?>
<Relationships xmlns="http://schemas.openxmlformats.org/package/2006/relationships"><Relationship Id="rId1" Type="http://schemas.openxmlformats.org/officeDocument/2006/relationships/slide" Target="../slides/slide232.xml"/><Relationship Id="rId2" Type="http://schemas.openxmlformats.org/officeDocument/2006/relationships/notesMaster" Target="../notesMasters/notesMaster1.xml"/></Relationships>

</file>

<file path=ppt/notesSlides/_rels/notesSlide132.xml.rels><?xml version="1.0" encoding="UTF-8"?>
<Relationships xmlns="http://schemas.openxmlformats.org/package/2006/relationships"><Relationship Id="rId1" Type="http://schemas.openxmlformats.org/officeDocument/2006/relationships/slide" Target="../slides/slide233.xml"/><Relationship Id="rId2" Type="http://schemas.openxmlformats.org/officeDocument/2006/relationships/notesMaster" Target="../notesMasters/notesMaster1.xml"/></Relationships>

</file>

<file path=ppt/notesSlides/_rels/notesSlide133.xml.rels><?xml version="1.0" encoding="UTF-8"?>
<Relationships xmlns="http://schemas.openxmlformats.org/package/2006/relationships"><Relationship Id="rId1" Type="http://schemas.openxmlformats.org/officeDocument/2006/relationships/slide" Target="../slides/slide234.xml"/><Relationship Id="rId2" Type="http://schemas.openxmlformats.org/officeDocument/2006/relationships/notesMaster" Target="../notesMasters/notesMaster1.xml"/></Relationships>

</file>

<file path=ppt/notesSlides/_rels/notesSlide134.xml.rels><?xml version="1.0" encoding="UTF-8"?>
<Relationships xmlns="http://schemas.openxmlformats.org/package/2006/relationships"><Relationship Id="rId1" Type="http://schemas.openxmlformats.org/officeDocument/2006/relationships/slide" Target="../slides/slide237.xml"/><Relationship Id="rId2" Type="http://schemas.openxmlformats.org/officeDocument/2006/relationships/notesMaster" Target="../notesMasters/notesMaster1.xml"/></Relationships>

</file>

<file path=ppt/notesSlides/_rels/notesSlide135.xml.rels><?xml version="1.0" encoding="UTF-8"?>
<Relationships xmlns="http://schemas.openxmlformats.org/package/2006/relationships"><Relationship Id="rId1" Type="http://schemas.openxmlformats.org/officeDocument/2006/relationships/slide" Target="../slides/slide240.xml"/><Relationship Id="rId2" Type="http://schemas.openxmlformats.org/officeDocument/2006/relationships/notesMaster" Target="../notesMasters/notesMaster1.xml"/></Relationships>

</file>

<file path=ppt/notesSlides/_rels/notesSlide136.xml.rels><?xml version="1.0" encoding="UTF-8"?>
<Relationships xmlns="http://schemas.openxmlformats.org/package/2006/relationships"><Relationship Id="rId1" Type="http://schemas.openxmlformats.org/officeDocument/2006/relationships/slide" Target="../slides/slide241.xml"/><Relationship Id="rId2" Type="http://schemas.openxmlformats.org/officeDocument/2006/relationships/notesMaster" Target="../notesMasters/notesMaster1.xml"/></Relationships>

</file>

<file path=ppt/notesSlides/_rels/notesSlide137.xml.rels><?xml version="1.0" encoding="UTF-8"?>
<Relationships xmlns="http://schemas.openxmlformats.org/package/2006/relationships"><Relationship Id="rId1" Type="http://schemas.openxmlformats.org/officeDocument/2006/relationships/slide" Target="../slides/slide242.xml"/><Relationship Id="rId2" Type="http://schemas.openxmlformats.org/officeDocument/2006/relationships/notesMaster" Target="../notesMasters/notesMaster1.xml"/></Relationships>

</file>

<file path=ppt/notesSlides/_rels/notesSlide138.xml.rels><?xml version="1.0" encoding="UTF-8"?>
<Relationships xmlns="http://schemas.openxmlformats.org/package/2006/relationships"><Relationship Id="rId1" Type="http://schemas.openxmlformats.org/officeDocument/2006/relationships/slide" Target="../slides/slide243.xml"/><Relationship Id="rId2" Type="http://schemas.openxmlformats.org/officeDocument/2006/relationships/notesMaster" Target="../notesMasters/notesMaster1.xml"/></Relationships>

</file>

<file path=ppt/notesSlides/_rels/notesSlide139.xml.rels><?xml version="1.0" encoding="UTF-8"?>
<Relationships xmlns="http://schemas.openxmlformats.org/package/2006/relationships"><Relationship Id="rId1" Type="http://schemas.openxmlformats.org/officeDocument/2006/relationships/slide" Target="../slides/slide24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40.xml.rels><?xml version="1.0" encoding="UTF-8"?>
<Relationships xmlns="http://schemas.openxmlformats.org/package/2006/relationships"><Relationship Id="rId1" Type="http://schemas.openxmlformats.org/officeDocument/2006/relationships/slide" Target="../slides/slide247.xml"/><Relationship Id="rId2" Type="http://schemas.openxmlformats.org/officeDocument/2006/relationships/notesMaster" Target="../notesMasters/notesMaster1.xml"/></Relationships>

</file>

<file path=ppt/notesSlides/_rels/notesSlide141.xml.rels><?xml version="1.0" encoding="UTF-8"?>
<Relationships xmlns="http://schemas.openxmlformats.org/package/2006/relationships"><Relationship Id="rId1" Type="http://schemas.openxmlformats.org/officeDocument/2006/relationships/slide" Target="../slides/slide249.xml"/><Relationship Id="rId2" Type="http://schemas.openxmlformats.org/officeDocument/2006/relationships/notesMaster" Target="../notesMasters/notesMaster1.xml"/></Relationships>

</file>

<file path=ppt/notesSlides/_rels/notesSlide142.xml.rels><?xml version="1.0" encoding="UTF-8"?>
<Relationships xmlns="http://schemas.openxmlformats.org/package/2006/relationships"><Relationship Id="rId1" Type="http://schemas.openxmlformats.org/officeDocument/2006/relationships/slide" Target="../slides/slide250.xml"/><Relationship Id="rId2" Type="http://schemas.openxmlformats.org/officeDocument/2006/relationships/notesMaster" Target="../notesMasters/notesMaster1.xml"/></Relationships>

</file>

<file path=ppt/notesSlides/_rels/notesSlide143.xml.rels><?xml version="1.0" encoding="UTF-8"?>
<Relationships xmlns="http://schemas.openxmlformats.org/package/2006/relationships"><Relationship Id="rId1" Type="http://schemas.openxmlformats.org/officeDocument/2006/relationships/slide" Target="../slides/slide253.xml"/><Relationship Id="rId2" Type="http://schemas.openxmlformats.org/officeDocument/2006/relationships/notesMaster" Target="../notesMasters/notesMaster1.xml"/></Relationships>

</file>

<file path=ppt/notesSlides/_rels/notesSlide144.xml.rels><?xml version="1.0" encoding="UTF-8"?>
<Relationships xmlns="http://schemas.openxmlformats.org/package/2006/relationships"><Relationship Id="rId1" Type="http://schemas.openxmlformats.org/officeDocument/2006/relationships/slide" Target="../slides/slide254.xml"/><Relationship Id="rId2" Type="http://schemas.openxmlformats.org/officeDocument/2006/relationships/notesMaster" Target="../notesMasters/notesMaster1.xml"/></Relationships>

</file>

<file path=ppt/notesSlides/_rels/notesSlide145.xml.rels><?xml version="1.0" encoding="UTF-8"?>
<Relationships xmlns="http://schemas.openxmlformats.org/package/2006/relationships"><Relationship Id="rId1" Type="http://schemas.openxmlformats.org/officeDocument/2006/relationships/slide" Target="../slides/slide256.xml"/><Relationship Id="rId2" Type="http://schemas.openxmlformats.org/officeDocument/2006/relationships/notesMaster" Target="../notesMasters/notesMaster1.xml"/></Relationships>

</file>

<file path=ppt/notesSlides/_rels/notesSlide146.xml.rels><?xml version="1.0" encoding="UTF-8"?>
<Relationships xmlns="http://schemas.openxmlformats.org/package/2006/relationships"><Relationship Id="rId1" Type="http://schemas.openxmlformats.org/officeDocument/2006/relationships/slide" Target="../slides/slide259.xml"/><Relationship Id="rId2" Type="http://schemas.openxmlformats.org/officeDocument/2006/relationships/notesMaster" Target="../notesMasters/notesMaster1.xml"/></Relationships>

</file>

<file path=ppt/notesSlides/_rels/notesSlide147.xml.rels><?xml version="1.0" encoding="UTF-8"?>
<Relationships xmlns="http://schemas.openxmlformats.org/package/2006/relationships"><Relationship Id="rId1" Type="http://schemas.openxmlformats.org/officeDocument/2006/relationships/slide" Target="../slides/slide260.xml"/><Relationship Id="rId2" Type="http://schemas.openxmlformats.org/officeDocument/2006/relationships/notesMaster" Target="../notesMasters/notesMaster1.xml"/></Relationships>

</file>

<file path=ppt/notesSlides/_rels/notesSlide148.xml.rels><?xml version="1.0" encoding="UTF-8"?>
<Relationships xmlns="http://schemas.openxmlformats.org/package/2006/relationships"><Relationship Id="rId1" Type="http://schemas.openxmlformats.org/officeDocument/2006/relationships/slide" Target="../slides/slide262.xml"/><Relationship Id="rId2" Type="http://schemas.openxmlformats.org/officeDocument/2006/relationships/notesMaster" Target="../notesMasters/notesMaster1.xml"/></Relationships>

</file>

<file path=ppt/notesSlides/_rels/notesSlide149.xml.rels><?xml version="1.0" encoding="UTF-8"?>
<Relationships xmlns="http://schemas.openxmlformats.org/package/2006/relationships"><Relationship Id="rId1" Type="http://schemas.openxmlformats.org/officeDocument/2006/relationships/slide" Target="../slides/slide264.xml"/><Relationship Id="rId2" Type="http://schemas.openxmlformats.org/officeDocument/2006/relationships/notesMaster" Target="../notesMasters/notesMaster1.xml"/><Relationship Id="rId3" Type="http://schemas.openxmlformats.org/officeDocument/2006/relationships/hyperlink" Target="https://zh.wikipedia.org/wiki/Google" TargetMode="External"/><Relationship Id="rId4" Type="http://schemas.openxmlformats.org/officeDocument/2006/relationships/hyperlink" Target="https://zh.wikipedia.org/wiki/YouTube" TargetMode="External"/><Relationship Id="rId5" Type="http://schemas.openxmlformats.org/officeDocument/2006/relationships/hyperlink" Target="https://zh.wikipedia.org/wiki/%E7%BD%91%E7%BB%9C%E5%90%9E%E5%90%90%E9%87%8F" TargetMode="External"/><Relationship Id="rId6" Type="http://schemas.openxmlformats.org/officeDocument/2006/relationships/hyperlink" Target="https://zh.wikipedia.org/wiki/TCP%E6%8B%A5%E5%A1%9E%E6%8E%A7%E5%88%B6#cite_note-43" TargetMode="External"/><Relationship Id="rId7" Type="http://schemas.openxmlformats.org/officeDocument/2006/relationships/hyperlink" Target="https://zh.wikipedia.org/wiki/TCP%E6%8B%A5%E5%A1%9E%E6%8E%A7%E5%88%B6#cite_note-44" TargetMode="External"/><Relationship Id="rId8" Type="http://schemas.openxmlformats.org/officeDocument/2006/relationships/hyperlink" Target="https://zh.wikipedia.org/wiki/QUIC" TargetMode="External"/></Relationships>

</file>

<file path=ppt/notesSlides/_rels/notesSlide15.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50.xml.rels><?xml version="1.0" encoding="UTF-8"?>
<Relationships xmlns="http://schemas.openxmlformats.org/package/2006/relationships"><Relationship Id="rId1" Type="http://schemas.openxmlformats.org/officeDocument/2006/relationships/slide" Target="../slides/slide266.xml"/><Relationship Id="rId2" Type="http://schemas.openxmlformats.org/officeDocument/2006/relationships/notesMaster" Target="../notesMasters/notesMaster1.xml"/></Relationships>

</file>

<file path=ppt/notesSlides/_rels/notesSlide151.xml.rels><?xml version="1.0" encoding="UTF-8"?>
<Relationships xmlns="http://schemas.openxmlformats.org/package/2006/relationships"><Relationship Id="rId1" Type="http://schemas.openxmlformats.org/officeDocument/2006/relationships/slide" Target="../slides/slide268.xml"/><Relationship Id="rId2" Type="http://schemas.openxmlformats.org/officeDocument/2006/relationships/notesMaster" Target="../notesMasters/notesMaster1.xml"/></Relationships>

</file>

<file path=ppt/notesSlides/_rels/notesSlide152.xml.rels><?xml version="1.0" encoding="UTF-8"?>
<Relationships xmlns="http://schemas.openxmlformats.org/package/2006/relationships"><Relationship Id="rId1" Type="http://schemas.openxmlformats.org/officeDocument/2006/relationships/slide" Target="../slides/slide271.xml"/><Relationship Id="rId2" Type="http://schemas.openxmlformats.org/officeDocument/2006/relationships/notesMaster" Target="../notesMasters/notesMaster1.xml"/></Relationships>

</file>

<file path=ppt/notesSlides/_rels/notesSlide153.xml.rels><?xml version="1.0" encoding="UTF-8"?>
<Relationships xmlns="http://schemas.openxmlformats.org/package/2006/relationships"><Relationship Id="rId1" Type="http://schemas.openxmlformats.org/officeDocument/2006/relationships/slide" Target="../slides/slide272.xml"/><Relationship Id="rId2" Type="http://schemas.openxmlformats.org/officeDocument/2006/relationships/notesMaster" Target="../notesMasters/notesMaster1.xml"/></Relationships>

</file>

<file path=ppt/notesSlides/_rels/notesSlide154.xml.rels><?xml version="1.0" encoding="UTF-8"?>
<Relationships xmlns="http://schemas.openxmlformats.org/package/2006/relationships"><Relationship Id="rId1" Type="http://schemas.openxmlformats.org/officeDocument/2006/relationships/slide" Target="../slides/slide273.xml"/><Relationship Id="rId2" Type="http://schemas.openxmlformats.org/officeDocument/2006/relationships/notesMaster" Target="../notesMasters/notesMaster1.xml"/></Relationships>

</file>

<file path=ppt/notesSlides/_rels/notesSlide155.xml.rels><?xml version="1.0" encoding="UTF-8"?>
<Relationships xmlns="http://schemas.openxmlformats.org/package/2006/relationships"><Relationship Id="rId1" Type="http://schemas.openxmlformats.org/officeDocument/2006/relationships/slide" Target="../slides/slide274.xml"/><Relationship Id="rId2" Type="http://schemas.openxmlformats.org/officeDocument/2006/relationships/notesMaster" Target="../notesMasters/notesMaster1.xml"/></Relationships>

</file>

<file path=ppt/notesSlides/_rels/notesSlide156.xml.rels><?xml version="1.0" encoding="UTF-8"?>
<Relationships xmlns="http://schemas.openxmlformats.org/package/2006/relationships"><Relationship Id="rId1" Type="http://schemas.openxmlformats.org/officeDocument/2006/relationships/slide" Target="../slides/slide276.xml"/><Relationship Id="rId2" Type="http://schemas.openxmlformats.org/officeDocument/2006/relationships/notesMaster" Target="../notesMasters/notesMaster1.xml"/></Relationships>

</file>

<file path=ppt/notesSlides/_rels/notesSlide157.xml.rels><?xml version="1.0" encoding="UTF-8"?>
<Relationships xmlns="http://schemas.openxmlformats.org/package/2006/relationships"><Relationship Id="rId1" Type="http://schemas.openxmlformats.org/officeDocument/2006/relationships/slide" Target="../slides/slide277.xml"/><Relationship Id="rId2" Type="http://schemas.openxmlformats.org/officeDocument/2006/relationships/notesMaster" Target="../notesMasters/notesMaster1.xml"/></Relationships>

</file>

<file path=ppt/notesSlides/_rels/notesSlide158.xml.rels><?xml version="1.0" encoding="UTF-8"?>
<Relationships xmlns="http://schemas.openxmlformats.org/package/2006/relationships"><Relationship Id="rId1" Type="http://schemas.openxmlformats.org/officeDocument/2006/relationships/slide" Target="../slides/slide278.xml"/><Relationship Id="rId2" Type="http://schemas.openxmlformats.org/officeDocument/2006/relationships/notesMaster" Target="../notesMasters/notesMaster1.xml"/></Relationships>

</file>

<file path=ppt/notesSlides/_rels/notesSlide159.xml.rels><?xml version="1.0" encoding="UTF-8"?>
<Relationships xmlns="http://schemas.openxmlformats.org/package/2006/relationships"><Relationship Id="rId1" Type="http://schemas.openxmlformats.org/officeDocument/2006/relationships/slide" Target="../slides/slide27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60.xml.rels><?xml version="1.0" encoding="UTF-8"?>
<Relationships xmlns="http://schemas.openxmlformats.org/package/2006/relationships"><Relationship Id="rId1" Type="http://schemas.openxmlformats.org/officeDocument/2006/relationships/slide" Target="../slides/slide284.xml"/><Relationship Id="rId2" Type="http://schemas.openxmlformats.org/officeDocument/2006/relationships/notesMaster" Target="../notesMasters/notesMaster1.xml"/></Relationships>

</file>

<file path=ppt/notesSlides/_rels/notesSlide161.xml.rels><?xml version="1.0" encoding="UTF-8"?>
<Relationships xmlns="http://schemas.openxmlformats.org/package/2006/relationships"><Relationship Id="rId1" Type="http://schemas.openxmlformats.org/officeDocument/2006/relationships/slide" Target="../slides/slide285.xml"/><Relationship Id="rId2" Type="http://schemas.openxmlformats.org/officeDocument/2006/relationships/notesMaster" Target="../notesMasters/notesMaster1.xml"/></Relationships>

</file>

<file path=ppt/notesSlides/_rels/notesSlide162.xml.rels><?xml version="1.0" encoding="UTF-8"?>
<Relationships xmlns="http://schemas.openxmlformats.org/package/2006/relationships"><Relationship Id="rId1" Type="http://schemas.openxmlformats.org/officeDocument/2006/relationships/slide" Target="../slides/slide288.xml"/><Relationship Id="rId2" Type="http://schemas.openxmlformats.org/officeDocument/2006/relationships/notesMaster" Target="../notesMasters/notesMaster1.xml"/></Relationships>

</file>

<file path=ppt/notesSlides/_rels/notesSlide163.xml.rels><?xml version="1.0" encoding="UTF-8"?>
<Relationships xmlns="http://schemas.openxmlformats.org/package/2006/relationships"><Relationship Id="rId1" Type="http://schemas.openxmlformats.org/officeDocument/2006/relationships/slide" Target="../slides/slide290.xml"/><Relationship Id="rId2" Type="http://schemas.openxmlformats.org/officeDocument/2006/relationships/notesMaster" Target="../notesMasters/notesMaster1.xml"/></Relationships>

</file>

<file path=ppt/notesSlides/_rels/notesSlide164.xml.rels><?xml version="1.0" encoding="UTF-8"?>
<Relationships xmlns="http://schemas.openxmlformats.org/package/2006/relationships"><Relationship Id="rId1" Type="http://schemas.openxmlformats.org/officeDocument/2006/relationships/slide" Target="../slides/slide293.xml"/><Relationship Id="rId2" Type="http://schemas.openxmlformats.org/officeDocument/2006/relationships/notesMaster" Target="../notesMasters/notesMaster1.xml"/></Relationships>

</file>

<file path=ppt/notesSlides/_rels/notesSlide165.xml.rels><?xml version="1.0" encoding="UTF-8"?>
<Relationships xmlns="http://schemas.openxmlformats.org/package/2006/relationships"><Relationship Id="rId1" Type="http://schemas.openxmlformats.org/officeDocument/2006/relationships/slide" Target="../slides/slide294.xml"/><Relationship Id="rId2" Type="http://schemas.openxmlformats.org/officeDocument/2006/relationships/notesMaster" Target="../notesMasters/notesMaster1.xml"/></Relationships>

</file>

<file path=ppt/notesSlides/_rels/notesSlide166.xml.rels><?xml version="1.0" encoding="UTF-8"?>
<Relationships xmlns="http://schemas.openxmlformats.org/package/2006/relationships"><Relationship Id="rId1" Type="http://schemas.openxmlformats.org/officeDocument/2006/relationships/slide" Target="../slides/slide295.xml"/><Relationship Id="rId2" Type="http://schemas.openxmlformats.org/officeDocument/2006/relationships/notesMaster" Target="../notesMasters/notesMaster1.xml"/></Relationships>

</file>

<file path=ppt/notesSlides/_rels/notesSlide167.xml.rels><?xml version="1.0" encoding="UTF-8"?>
<Relationships xmlns="http://schemas.openxmlformats.org/package/2006/relationships"><Relationship Id="rId1" Type="http://schemas.openxmlformats.org/officeDocument/2006/relationships/slide" Target="../slides/slide297.xml"/><Relationship Id="rId2" Type="http://schemas.openxmlformats.org/officeDocument/2006/relationships/notesMaster" Target="../notesMasters/notesMaster1.xml"/></Relationships>

</file>

<file path=ppt/notesSlides/_rels/notesSlide168.xml.rels><?xml version="1.0" encoding="UTF-8"?>
<Relationships xmlns="http://schemas.openxmlformats.org/package/2006/relationships"><Relationship Id="rId1" Type="http://schemas.openxmlformats.org/officeDocument/2006/relationships/slide" Target="../slides/slide298.xml"/><Relationship Id="rId2" Type="http://schemas.openxmlformats.org/officeDocument/2006/relationships/notesMaster" Target="../notesMasters/notesMaster1.xml"/></Relationships>

</file>

<file path=ppt/notesSlides/_rels/notesSlide169.xml.rels><?xml version="1.0" encoding="UTF-8"?>
<Relationships xmlns="http://schemas.openxmlformats.org/package/2006/relationships"><Relationship Id="rId1" Type="http://schemas.openxmlformats.org/officeDocument/2006/relationships/slide" Target="../slides/slide29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70.xml.rels><?xml version="1.0" encoding="UTF-8"?>
<Relationships xmlns="http://schemas.openxmlformats.org/package/2006/relationships"><Relationship Id="rId1" Type="http://schemas.openxmlformats.org/officeDocument/2006/relationships/slide" Target="../slides/slide300.xml"/><Relationship Id="rId2" Type="http://schemas.openxmlformats.org/officeDocument/2006/relationships/notesMaster" Target="../notesMasters/notesMaster1.xml"/></Relationships>

</file>

<file path=ppt/notesSlides/_rels/notesSlide171.xml.rels><?xml version="1.0" encoding="UTF-8"?>
<Relationships xmlns="http://schemas.openxmlformats.org/package/2006/relationships"><Relationship Id="rId1" Type="http://schemas.openxmlformats.org/officeDocument/2006/relationships/slide" Target="../slides/slide301.xml"/><Relationship Id="rId2" Type="http://schemas.openxmlformats.org/officeDocument/2006/relationships/notesMaster" Target="../notesMasters/notesMaster1.xml"/></Relationships>

</file>

<file path=ppt/notesSlides/_rels/notesSlide172.xml.rels><?xml version="1.0" encoding="UTF-8"?>
<Relationships xmlns="http://schemas.openxmlformats.org/package/2006/relationships"><Relationship Id="rId1" Type="http://schemas.openxmlformats.org/officeDocument/2006/relationships/slide" Target="../slides/slide302.xml"/><Relationship Id="rId2" Type="http://schemas.openxmlformats.org/officeDocument/2006/relationships/notesMaster" Target="../notesMasters/notesMaster1.xml"/></Relationships>

</file>

<file path=ppt/notesSlides/_rels/notesSlide173.xml.rels><?xml version="1.0" encoding="UTF-8"?>
<Relationships xmlns="http://schemas.openxmlformats.org/package/2006/relationships"><Relationship Id="rId1" Type="http://schemas.openxmlformats.org/officeDocument/2006/relationships/slide" Target="../slides/slide303.xml"/><Relationship Id="rId2" Type="http://schemas.openxmlformats.org/officeDocument/2006/relationships/notesMaster" Target="../notesMasters/notesMaster1.xml"/></Relationships>

</file>

<file path=ppt/notesSlides/_rels/notesSlide174.xml.rels><?xml version="1.0" encoding="UTF-8"?>
<Relationships xmlns="http://schemas.openxmlformats.org/package/2006/relationships"><Relationship Id="rId1" Type="http://schemas.openxmlformats.org/officeDocument/2006/relationships/slide" Target="../slides/slide304.xml"/><Relationship Id="rId2" Type="http://schemas.openxmlformats.org/officeDocument/2006/relationships/notesMaster" Target="../notesMasters/notesMaster1.xml"/></Relationships>

</file>

<file path=ppt/notesSlides/_rels/notesSlide175.xml.rels><?xml version="1.0" encoding="UTF-8"?>
<Relationships xmlns="http://schemas.openxmlformats.org/package/2006/relationships"><Relationship Id="rId1" Type="http://schemas.openxmlformats.org/officeDocument/2006/relationships/slide" Target="../slides/slide305.xml"/><Relationship Id="rId2" Type="http://schemas.openxmlformats.org/officeDocument/2006/relationships/notesMaster" Target="../notesMasters/notesMaster1.xml"/></Relationships>

</file>

<file path=ppt/notesSlides/_rels/notesSlide176.xml.rels><?xml version="1.0" encoding="UTF-8"?>
<Relationships xmlns="http://schemas.openxmlformats.org/package/2006/relationships"><Relationship Id="rId1" Type="http://schemas.openxmlformats.org/officeDocument/2006/relationships/slide" Target="../slides/slide306.xml"/><Relationship Id="rId2" Type="http://schemas.openxmlformats.org/officeDocument/2006/relationships/notesMaster" Target="../notesMasters/notesMaster1.xml"/></Relationships>

</file>

<file path=ppt/notesSlides/_rels/notesSlide177.xml.rels><?xml version="1.0" encoding="UTF-8"?>
<Relationships xmlns="http://schemas.openxmlformats.org/package/2006/relationships"><Relationship Id="rId1" Type="http://schemas.openxmlformats.org/officeDocument/2006/relationships/slide" Target="../slides/slide309.xml"/><Relationship Id="rId2" Type="http://schemas.openxmlformats.org/officeDocument/2006/relationships/notesMaster" Target="../notesMasters/notesMaster1.xml"/></Relationships>

</file>

<file path=ppt/notesSlides/_rels/notesSlide178.xml.rels><?xml version="1.0" encoding="UTF-8"?>
<Relationships xmlns="http://schemas.openxmlformats.org/package/2006/relationships"><Relationship Id="rId1" Type="http://schemas.openxmlformats.org/officeDocument/2006/relationships/slide" Target="../slides/slide310.xml"/><Relationship Id="rId2" Type="http://schemas.openxmlformats.org/officeDocument/2006/relationships/notesMaster" Target="../notesMasters/notesMaster1.xml"/></Relationships>

</file>

<file path=ppt/notesSlides/_rels/notesSlide179.xml.rels><?xml version="1.0" encoding="UTF-8"?>
<Relationships xmlns="http://schemas.openxmlformats.org/package/2006/relationships"><Relationship Id="rId1" Type="http://schemas.openxmlformats.org/officeDocument/2006/relationships/slide" Target="../slides/slide311.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 Id="rId3" Type="http://schemas.openxmlformats.org/officeDocument/2006/relationships/hyperlink" Target="http://nginx.org/en/docs/http/ngx_http_core_module.html#client_body_timeout" TargetMode="External"/><Relationship Id="rId4" Type="http://schemas.openxmlformats.org/officeDocument/2006/relationships/hyperlink" Target="http://nginx.org/en/docs/http/ngx_http_core_module.html#send_timeout" TargetMode="External"/><Relationship Id="rId5" Type="http://schemas.openxmlformats.org/officeDocument/2006/relationships/hyperlink" Target="http://nginx.org/en/docs/http/ngx_http_core_module.html#client_header_timeout" TargetMode="External"/><Relationship Id="rId6" Type="http://schemas.openxmlformats.org/officeDocument/2006/relationships/hyperlink" Target="http://nginx.org/en/docs/http/ngx_http_v2_module.html#http2_idle_timeout" TargetMode="External"/><Relationship Id="rId7" Type="http://schemas.openxmlformats.org/officeDocument/2006/relationships/hyperlink" Target="http://nginx.org/en/docs/http/ngx_http_core_module.html#lingering_time" TargetMode="External"/><Relationship Id="rId8" Type="http://schemas.openxmlformats.org/officeDocument/2006/relationships/hyperlink" Target="http://nginx.org/en/docs/http/ngx_http_core_module.html#lingering_timeout" TargetMode="External"/></Relationships>

</file>

<file path=ppt/notesSlides/_rels/notesSlide57.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 Id="rId3" Type="http://schemas.openxmlformats.org/officeDocument/2006/relationships/hyperlink" Target="http://nginx.org/en/docs/ngx_core_module.html#worker_connections" TargetMode="External"/><Relationship Id="rId4" Type="http://schemas.openxmlformats.org/officeDocument/2006/relationships/hyperlink" Target="http://nginx.org/en/docs/http/ngx_http_core_module.html#client_header_buffer_size" TargetMode="External"/><Relationship Id="rId5" Type="http://schemas.openxmlformats.org/officeDocument/2006/relationships/hyperlink" Target="http://nginx.org/en/docs/http/ngx_http_core_module.html#large_client_header_buffers" TargetMode="External"/><Relationship Id="rId6" Type="http://schemas.openxmlformats.org/officeDocument/2006/relationships/hyperlink" Target="http://nginx.org/en/docs/http/ngx_http_core_module.html#client_body_buffer_size" TargetMode="External"/><Relationship Id="rId7" Type="http://schemas.openxmlformats.org/officeDocument/2006/relationships/hyperlink" Target="http://nginx.org/en/docs/http/ngx_http_core_module.html#request_pool_size" TargetMode="External"/><Relationship Id="rId8" Type="http://schemas.openxmlformats.org/officeDocument/2006/relationships/hyperlink" Target="http://nginx.org/en/docs/http/ngx_http_core_module.html#connection_pool_size" TargetMode="External"/><Relationship Id="rId9" Type="http://schemas.openxmlformats.org/officeDocument/2006/relationships/hyperlink" Target="http://nginx.org/en/docs/http/ngx_http_core_module.html#client_max_body_size" TargetMode="External"/></Relationships>

</file>

<file path=ppt/notesSlides/_rels/notesSlide58.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65.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_rels/notesSlide7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Relationships>

</file>

<file path=ppt/notesSlides/_rels/notesSlide7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Relationships>

</file>

<file path=ppt/notesSlides/_rels/notesSlide76.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77.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Relationships>

</file>

<file path=ppt/notesSlides/_rels/notesSlide78.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Relationship Id="rId3" Type="http://schemas.openxmlformats.org/officeDocument/2006/relationships/hyperlink" Target="https://http2.akamai.com/demo" TargetMode="External"/></Relationships>

</file>

<file path=ppt/notesSlides/_rels/notesSlide79.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80.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Relationships>

</file>

<file path=ppt/notesSlides/_rels/notesSlide81.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Relationships>

</file>

<file path=ppt/notesSlides/_rels/notesSlide8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Relationships>

</file>

<file path=ppt/notesSlides/_rels/notesSlide83.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Relationships>

</file>

<file path=ppt/notesSlides/_rels/notesSlide84.xml.rels><?xml version="1.0" encoding="UTF-8"?>
<Relationships xmlns="http://schemas.openxmlformats.org/package/2006/relationships"><Relationship Id="rId1" Type="http://schemas.openxmlformats.org/officeDocument/2006/relationships/slide" Target="../slides/slide152.xml"/><Relationship Id="rId2" Type="http://schemas.openxmlformats.org/officeDocument/2006/relationships/notesMaster" Target="../notesMasters/notesMaster1.xml"/></Relationships>

</file>

<file path=ppt/notesSlides/_rels/notesSlide85.xml.rels><?xml version="1.0" encoding="UTF-8"?>
<Relationships xmlns="http://schemas.openxmlformats.org/package/2006/relationships"><Relationship Id="rId1" Type="http://schemas.openxmlformats.org/officeDocument/2006/relationships/slide" Target="../slides/slide153.xml"/><Relationship Id="rId2" Type="http://schemas.openxmlformats.org/officeDocument/2006/relationships/notesMaster" Target="../notesMasters/notesMaster1.xml"/></Relationships>

</file>

<file path=ppt/notesSlides/_rels/notesSlide86.xml.rels><?xml version="1.0" encoding="UTF-8"?>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Relationships>

</file>

<file path=ppt/notesSlides/_rels/notesSlide87.xml.rels><?xml version="1.0" encoding="UTF-8"?>
<Relationships xmlns="http://schemas.openxmlformats.org/package/2006/relationships"><Relationship Id="rId1" Type="http://schemas.openxmlformats.org/officeDocument/2006/relationships/slide" Target="../slides/slide159.xml"/><Relationship Id="rId2" Type="http://schemas.openxmlformats.org/officeDocument/2006/relationships/notesMaster" Target="../notesMasters/notesMaster1.xml"/></Relationships>

</file>

<file path=ppt/notesSlides/_rels/notesSlide88.xml.rels><?xml version="1.0" encoding="UTF-8"?>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Relationships>

</file>

<file path=ppt/notesSlides/_rels/notesSlide89.xml.rels><?xml version="1.0" encoding="UTF-8"?>
<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90.xml.rels><?xml version="1.0" encoding="UTF-8"?>
<Relationships xmlns="http://schemas.openxmlformats.org/package/2006/relationships"><Relationship Id="rId1" Type="http://schemas.openxmlformats.org/officeDocument/2006/relationships/slide" Target="../slides/slide163.xml"/><Relationship Id="rId2" Type="http://schemas.openxmlformats.org/officeDocument/2006/relationships/notesMaster" Target="../notesMasters/notesMaster1.xml"/></Relationships>

</file>

<file path=ppt/notesSlides/_rels/notesSlide91.xml.rels><?xml version="1.0" encoding="UTF-8"?>
<Relationships xmlns="http://schemas.openxmlformats.org/package/2006/relationships"><Relationship Id="rId1" Type="http://schemas.openxmlformats.org/officeDocument/2006/relationships/slide" Target="../slides/slide165.xml"/><Relationship Id="rId2" Type="http://schemas.openxmlformats.org/officeDocument/2006/relationships/notesMaster" Target="../notesMasters/notesMaster1.xml"/></Relationships>

</file>

<file path=ppt/notesSlides/_rels/notesSlide92.xml.rels><?xml version="1.0" encoding="UTF-8"?>
<Relationships xmlns="http://schemas.openxmlformats.org/package/2006/relationships"><Relationship Id="rId1" Type="http://schemas.openxmlformats.org/officeDocument/2006/relationships/slide" Target="../slides/slide166.xml"/><Relationship Id="rId2" Type="http://schemas.openxmlformats.org/officeDocument/2006/relationships/notesMaster" Target="../notesMasters/notesMaster1.xml"/><Relationship Id="rId3" Type="http://schemas.openxmlformats.org/officeDocument/2006/relationships/hyperlink" Target="https://http2.github.io/http2-spec/compression.html#static.table.definition" TargetMode="External"/></Relationships>

</file>

<file path=ppt/notesSlides/_rels/notesSlide93.xml.rels><?xml version="1.0" encoding="UTF-8"?>
<Relationships xmlns="http://schemas.openxmlformats.org/package/2006/relationships"><Relationship Id="rId1" Type="http://schemas.openxmlformats.org/officeDocument/2006/relationships/slide" Target="../slides/slide171.xml"/><Relationship Id="rId2" Type="http://schemas.openxmlformats.org/officeDocument/2006/relationships/notesMaster" Target="../notesMasters/notesMaster1.xml"/></Relationships>

</file>

<file path=ppt/notesSlides/_rels/notesSlide94.xml.rels><?xml version="1.0" encoding="UTF-8"?>
<Relationships xmlns="http://schemas.openxmlformats.org/package/2006/relationships"><Relationship Id="rId1" Type="http://schemas.openxmlformats.org/officeDocument/2006/relationships/slide" Target="../slides/slide172.xml"/><Relationship Id="rId2" Type="http://schemas.openxmlformats.org/officeDocument/2006/relationships/notesMaster" Target="../notesMasters/notesMaster1.xml"/><Relationship Id="rId3" Type="http://schemas.openxmlformats.org/officeDocument/2006/relationships/hyperlink" Target="https://en.wikipedia.org/wiki/Transport_Layer_Security" TargetMode="External"/></Relationships>

</file>

<file path=ppt/notesSlides/_rels/notesSlide95.xml.rels><?xml version="1.0" encoding="UTF-8"?>
<Relationships xmlns="http://schemas.openxmlformats.org/package/2006/relationships"><Relationship Id="rId1" Type="http://schemas.openxmlformats.org/officeDocument/2006/relationships/slide" Target="../slides/slide173.xml"/><Relationship Id="rId2" Type="http://schemas.openxmlformats.org/officeDocument/2006/relationships/notesMaster" Target="../notesMasters/notesMaster1.xml"/><Relationship Id="rId3" Type="http://schemas.openxmlformats.org/officeDocument/2006/relationships/hyperlink" Target="https://zh.wikipedia.org/wiki/ROT13" TargetMode="External"/></Relationships>

</file>

<file path=ppt/notesSlides/_rels/notesSlide96.xml.rels><?xml version="1.0" encoding="UTF-8"?>
<Relationships xmlns="http://schemas.openxmlformats.org/package/2006/relationships"><Relationship Id="rId1" Type="http://schemas.openxmlformats.org/officeDocument/2006/relationships/slide" Target="../slides/slide174.xml"/><Relationship Id="rId2" Type="http://schemas.openxmlformats.org/officeDocument/2006/relationships/notesMaster" Target="../notesMasters/notesMaster1.xml"/></Relationships>

</file>

<file path=ppt/notesSlides/_rels/notesSlide97.xml.rels><?xml version="1.0" encoding="UTF-8"?>
<Relationships xmlns="http://schemas.openxmlformats.org/package/2006/relationships"><Relationship Id="rId1" Type="http://schemas.openxmlformats.org/officeDocument/2006/relationships/slide" Target="../slides/slide176.xml"/><Relationship Id="rId2" Type="http://schemas.openxmlformats.org/officeDocument/2006/relationships/notesMaster" Target="../notesMasters/notesMaster1.xml"/></Relationships>

</file>

<file path=ppt/notesSlides/_rels/notesSlide98.xml.rels><?xml version="1.0" encoding="UTF-8"?>
<Relationships xmlns="http://schemas.openxmlformats.org/package/2006/relationships"><Relationship Id="rId1" Type="http://schemas.openxmlformats.org/officeDocument/2006/relationships/slide" Target="../slides/slide177.xml"/><Relationship Id="rId2" Type="http://schemas.openxmlformats.org/officeDocument/2006/relationships/notesMaster" Target="../notesMasters/notesMaster1.xml"/></Relationships>

</file>

<file path=ppt/notesSlides/_rels/notesSlide99.xml.rels><?xml version="1.0" encoding="UTF-8"?>
<Relationships xmlns="http://schemas.openxmlformats.org/package/2006/relationships"><Relationship Id="rId1" Type="http://schemas.openxmlformats.org/officeDocument/2006/relationships/slide" Target="../slides/slide17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Shape 115"/>
          <p:cNvSpPr/>
          <p:nvPr>
            <p:ph type="sldImg"/>
          </p:nvPr>
        </p:nvSpPr>
        <p:spPr>
          <a:prstGeom prst="rect">
            <a:avLst/>
          </a:prstGeom>
        </p:spPr>
        <p:txBody>
          <a:bodyPr/>
          <a:lstStyle/>
          <a:p>
            <a:pPr/>
          </a:p>
        </p:txBody>
      </p:sp>
      <p:sp>
        <p:nvSpPr>
          <p:cNvPr id="116" name="Shape 116"/>
          <p:cNvSpPr/>
          <p:nvPr>
            <p:ph type="body" sz="quarter" idx="1"/>
          </p:nvPr>
        </p:nvSpPr>
        <p:spPr>
          <a:prstGeom prst="rect">
            <a:avLst/>
          </a:prstGeom>
        </p:spPr>
        <p:txBody>
          <a:bodyPr/>
          <a:lstStyle/>
          <a:p>
            <a:pPr/>
            <a:r>
              <a:t>1</a:t>
            </a:r>
            <a:r>
              <a:t>、概念与实现；</a:t>
            </a:r>
            <a:r>
              <a:t>2</a:t>
            </a:r>
            <a:r>
              <a:t>、信息编解码，过程错误与信息错误</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optional whitespace</a:t>
            </a:r>
            <a:r>
              <a:t>，可选的</a:t>
            </a:r>
            <a:r>
              <a:t>OWS</a:t>
            </a:r>
            <a:r>
              <a:t>，</a:t>
            </a:r>
            <a:r>
              <a:t>telnet</a:t>
            </a:r>
            <a:r>
              <a:t>演</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7" name="Shape 1277"/>
          <p:cNvSpPr/>
          <p:nvPr>
            <p:ph type="sldImg"/>
          </p:nvPr>
        </p:nvSpPr>
        <p:spPr>
          <a:prstGeom prst="rect">
            <a:avLst/>
          </a:prstGeom>
        </p:spPr>
        <p:txBody>
          <a:bodyPr/>
          <a:lstStyle/>
          <a:p>
            <a:pPr/>
          </a:p>
        </p:txBody>
      </p:sp>
      <p:sp>
        <p:nvSpPr>
          <p:cNvPr id="1278" name="Shape 1278"/>
          <p:cNvSpPr/>
          <p:nvPr>
            <p:ph type="body" sz="quarter" idx="1"/>
          </p:nvPr>
        </p:nvSpPr>
        <p:spPr>
          <a:prstGeom prst="rect">
            <a:avLst/>
          </a:prstGeom>
        </p:spPr>
        <p:txBody>
          <a:bodyPr/>
          <a:lstStyle/>
          <a:p>
            <a:pPr/>
            <a:r>
              <a:t>C = E(K,P)</a:t>
            </a:r>
          </a:p>
          <a:p>
            <a:pPr lvl="1" indent="457200"/>
            <a:r>
              <a:t>初始轮</a:t>
            </a:r>
          </a:p>
          <a:p>
            <a:pPr lvl="2" indent="914400"/>
            <a:r>
              <a:t>AddRoundKey </a:t>
            </a:r>
            <a:r>
              <a:t>轮密钥加</a:t>
            </a:r>
          </a:p>
          <a:p>
            <a:pPr lvl="1" indent="457200"/>
            <a:r>
              <a:t>普通轮</a:t>
            </a:r>
          </a:p>
          <a:p>
            <a:pPr lvl="2" indent="914400"/>
            <a:r>
              <a:t>AddRoundKey </a:t>
            </a:r>
            <a:r>
              <a:t>轮密钥加</a:t>
            </a:r>
          </a:p>
          <a:p>
            <a:pPr lvl="2" indent="914400"/>
            <a:r>
              <a:t>SubBytes </a:t>
            </a:r>
            <a:r>
              <a:t>字节替代</a:t>
            </a:r>
          </a:p>
          <a:p>
            <a:pPr lvl="2" indent="914400"/>
            <a:r>
              <a:t>ShiftRows </a:t>
            </a:r>
            <a:r>
              <a:t>行移位</a:t>
            </a:r>
          </a:p>
          <a:p>
            <a:pPr lvl="2" indent="914400"/>
            <a:r>
              <a:t>MixColumns </a:t>
            </a:r>
            <a:r>
              <a:t>列混合</a:t>
            </a:r>
          </a:p>
          <a:p>
            <a:pPr lvl="1" indent="457200"/>
            <a:r>
              <a:t>最终轮</a:t>
            </a:r>
          </a:p>
          <a:p>
            <a:pPr lvl="2" indent="914400"/>
            <a:r>
              <a:t>SubBytes </a:t>
            </a:r>
            <a:r>
              <a:t>字节替代</a:t>
            </a:r>
          </a:p>
          <a:p>
            <a:pPr lvl="2" indent="914400"/>
            <a:r>
              <a:t>ShiftRows </a:t>
            </a:r>
            <a:r>
              <a:t>行移位</a:t>
            </a:r>
          </a:p>
          <a:p>
            <a:pPr lvl="2" indent="914400"/>
            <a:r>
              <a:t>AddRoundKey </a:t>
            </a:r>
            <a:r>
              <a:t>轮密钥加</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2" name="Shape 1282"/>
          <p:cNvSpPr/>
          <p:nvPr>
            <p:ph type="sldImg"/>
          </p:nvPr>
        </p:nvSpPr>
        <p:spPr>
          <a:prstGeom prst="rect">
            <a:avLst/>
          </a:prstGeom>
        </p:spPr>
        <p:txBody>
          <a:bodyPr/>
          <a:lstStyle/>
          <a:p>
            <a:pPr/>
          </a:p>
        </p:txBody>
      </p:sp>
      <p:sp>
        <p:nvSpPr>
          <p:cNvPr id="1283" name="Shape 1283"/>
          <p:cNvSpPr/>
          <p:nvPr>
            <p:ph type="body" sz="quarter" idx="1"/>
          </p:nvPr>
        </p:nvSpPr>
        <p:spPr>
          <a:prstGeom prst="rect">
            <a:avLst/>
          </a:prstGeom>
        </p:spPr>
        <p:txBody>
          <a:bodyPr/>
          <a:lstStyle/>
          <a:p>
            <a:pPr/>
            <a:r>
              <a:t>对称加密算法的密钥是怎样传递的？</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4" name="Shape 1314"/>
          <p:cNvSpPr/>
          <p:nvPr>
            <p:ph type="sldImg"/>
          </p:nvPr>
        </p:nvSpPr>
        <p:spPr>
          <a:prstGeom prst="rect">
            <a:avLst/>
          </a:prstGeom>
        </p:spPr>
        <p:txBody>
          <a:bodyPr/>
          <a:lstStyle/>
          <a:p>
            <a:pPr/>
          </a:p>
        </p:txBody>
      </p:sp>
      <p:sp>
        <p:nvSpPr>
          <p:cNvPr id="1315" name="Shape 1315"/>
          <p:cNvSpPr/>
          <p:nvPr>
            <p:ph type="body" sz="quarter" idx="1"/>
          </p:nvPr>
        </p:nvSpPr>
        <p:spPr>
          <a:prstGeom prst="rect">
            <a:avLst/>
          </a:prstGeom>
        </p:spPr>
        <p:txBody>
          <a:bodyPr/>
          <a:lstStyle/>
          <a:p>
            <a:pPr/>
            <a:r>
              <a:t>它可以让双方在完全没有对方任何预先信息的条件下通过不安全信道创建起一个密钥</a:t>
            </a:r>
            <a:endParaRPr>
              <a:solidFill>
                <a:srgbClr val="FF0000"/>
              </a:solidFill>
            </a:endParaRPr>
          </a:p>
          <a:p>
            <a:p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5" name="Shape 1325"/>
          <p:cNvSpPr/>
          <p:nvPr>
            <p:ph type="sldImg"/>
          </p:nvPr>
        </p:nvSpPr>
        <p:spPr>
          <a:prstGeom prst="rect">
            <a:avLst/>
          </a:prstGeom>
        </p:spPr>
        <p:txBody>
          <a:bodyPr/>
          <a:lstStyle/>
          <a:p>
            <a:pPr/>
          </a:p>
        </p:txBody>
      </p:sp>
      <p:sp>
        <p:nvSpPr>
          <p:cNvPr id="1326" name="Shape 1326"/>
          <p:cNvSpPr/>
          <p:nvPr>
            <p:ph type="body" sz="quarter" idx="1"/>
          </p:nvPr>
        </p:nvSpPr>
        <p:spPr>
          <a:prstGeom prst="rect">
            <a:avLst/>
          </a:prstGeom>
        </p:spPr>
        <p:txBody>
          <a:bodyPr/>
          <a:lstStyle/>
          <a:p>
            <a:pPr/>
            <a:r>
              <a:t>ECDH</a:t>
            </a:r>
            <a:r>
              <a:t>与</a:t>
            </a:r>
            <a:r>
              <a:t>DH</a:t>
            </a:r>
            <a:r>
              <a:t>协议间是什么关系？</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3" name="Shape 1333"/>
          <p:cNvSpPr/>
          <p:nvPr>
            <p:ph type="sldImg"/>
          </p:nvPr>
        </p:nvSpPr>
        <p:spPr>
          <a:prstGeom prst="rect">
            <a:avLst/>
          </a:prstGeom>
        </p:spPr>
        <p:txBody>
          <a:bodyPr/>
          <a:lstStyle/>
          <a:p>
            <a:pPr/>
          </a:p>
        </p:txBody>
      </p:sp>
      <p:sp>
        <p:nvSpPr>
          <p:cNvPr id="1334" name="Shape 1334"/>
          <p:cNvSpPr/>
          <p:nvPr>
            <p:ph type="body" sz="quarter" idx="1"/>
          </p:nvPr>
        </p:nvSpPr>
        <p:spPr>
          <a:prstGeom prst="rect">
            <a:avLst/>
          </a:prstGeom>
        </p:spPr>
        <p:txBody>
          <a:bodyPr/>
          <a:lstStyle/>
          <a:p>
            <a:pPr/>
            <a:r>
              <a:t>几何与代数表示</a:t>
            </a:r>
          </a:p>
          <a:p>
            <a:pPr lvl="1" indent="457200"/>
            <a:r>
              <a:t>加法</a:t>
            </a:r>
          </a:p>
          <a:p>
            <a:pPr lvl="1" indent="457200"/>
            <a:r>
              <a:t>乘法</a:t>
            </a:r>
          </a:p>
          <a:p>
            <a:pPr/>
            <a:r>
              <a:t>整数解</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1" name="Shape 1341"/>
          <p:cNvSpPr/>
          <p:nvPr>
            <p:ph type="sldImg"/>
          </p:nvPr>
        </p:nvSpPr>
        <p:spPr>
          <a:prstGeom prst="rect">
            <a:avLst/>
          </a:prstGeom>
        </p:spPr>
        <p:txBody>
          <a:bodyPr/>
          <a:lstStyle/>
          <a:p>
            <a:pPr/>
          </a:p>
        </p:txBody>
      </p:sp>
      <p:sp>
        <p:nvSpPr>
          <p:cNvPr id="1342" name="Shape 1342"/>
          <p:cNvSpPr/>
          <p:nvPr>
            <p:ph type="body" sz="quarter" idx="1"/>
          </p:nvPr>
        </p:nvSpPr>
        <p:spPr>
          <a:prstGeom prst="rect">
            <a:avLst/>
          </a:prstGeom>
        </p:spPr>
        <p:txBody>
          <a:bodyPr/>
          <a:lstStyle/>
          <a:p>
            <a:pPr/>
            <a:r>
              <a:rPr u="sng">
                <a:solidFill>
                  <a:srgbClr val="0563C1"/>
                </a:solidFill>
                <a:uFill>
                  <a:solidFill>
                    <a:srgbClr val="0563C1"/>
                  </a:solidFill>
                </a:uFill>
                <a:hlinkClick r:id="rId3" invalidUrl="" action="" tgtFrame="" tooltip="" history="1" highlightClick="0" endSnd="0"/>
              </a:rPr>
              <a:t>secp256k1</a:t>
            </a:r>
            <a:r>
              <a:t>: </a:t>
            </a:r>
            <a:r>
              <a:rPr i="1"/>
              <a:t>y</a:t>
            </a:r>
            <a:r>
              <a:rPr baseline="30000" i="1"/>
              <a:t>2</a:t>
            </a:r>
            <a:r>
              <a:rPr i="1"/>
              <a:t> = x</a:t>
            </a:r>
            <a:r>
              <a:rPr baseline="30000" i="1"/>
              <a:t>3</a:t>
            </a:r>
            <a:r>
              <a:rPr i="1"/>
              <a:t> + 7</a:t>
            </a:r>
            <a:endParaRPr i="1"/>
          </a:p>
          <a:p>
            <a:pPr/>
            <a:r>
              <a:t>热门椭圆曲线（截止</a:t>
            </a:r>
            <a:r>
              <a:t>2018.1</a:t>
            </a:r>
            <a:r>
              <a:t>）</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0" name="Shape 1360"/>
          <p:cNvSpPr/>
          <p:nvPr>
            <p:ph type="sldImg"/>
          </p:nvPr>
        </p:nvSpPr>
        <p:spPr>
          <a:prstGeom prst="rect">
            <a:avLst/>
          </a:prstGeom>
        </p:spPr>
        <p:txBody>
          <a:bodyPr/>
          <a:lstStyle/>
          <a:p>
            <a:pPr/>
          </a:p>
        </p:txBody>
      </p:sp>
      <p:sp>
        <p:nvSpPr>
          <p:cNvPr id="1361" name="Shape 1361"/>
          <p:cNvSpPr/>
          <p:nvPr>
            <p:ph type="body" sz="quarter" idx="1"/>
          </p:nvPr>
        </p:nvSpPr>
        <p:spPr>
          <a:prstGeom prst="rect">
            <a:avLst/>
          </a:prstGeom>
        </p:spPr>
        <p:txBody>
          <a:bodyPr/>
          <a:lstStyle/>
          <a:p>
            <a:pPr/>
            <a:r>
              <a:t>怎样抓包分析</a:t>
            </a:r>
            <a:r>
              <a:t>TLS/SSL</a:t>
            </a:r>
            <a:r>
              <a:t>报文？</a:t>
            </a:r>
          </a:p>
          <a:p>
            <a:pPr/>
            <a:r>
              <a:t>设置</a:t>
            </a:r>
            <a:r>
              <a:t>SSLKEYLOGFILE</a:t>
            </a:r>
            <a:r>
              <a:t>环境变量</a:t>
            </a:r>
          </a:p>
          <a:p>
            <a:pPr lvl="1" indent="457200"/>
            <a:r>
              <a:t>export SSLKEYLOGFILE=/tmp/sslkeylogfile.log</a:t>
            </a:r>
          </a:p>
          <a:p>
            <a:pPr/>
            <a:r>
              <a:t>在 </a:t>
            </a:r>
            <a:r>
              <a:t>Wireshark </a:t>
            </a:r>
            <a:r>
              <a:t>中配置解析</a:t>
            </a:r>
            <a:r>
              <a:t>sslkey</a:t>
            </a:r>
            <a:r>
              <a:t>日志</a:t>
            </a:r>
          </a:p>
          <a:p>
            <a:pPr lvl="1" indent="457200"/>
            <a:r>
              <a:t>编辑</a:t>
            </a:r>
            <a:r>
              <a:t>-&gt;</a:t>
            </a:r>
            <a:r>
              <a:t>首选项</a:t>
            </a:r>
            <a:r>
              <a:t>-&gt;Protocols-&gt;TLS/SSL</a:t>
            </a:r>
          </a:p>
          <a:p>
            <a:pPr lvl="2" indent="914400"/>
            <a:r>
              <a:t>(Pre)-Master-Secret log filename</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1" name="Shape 1381"/>
          <p:cNvSpPr/>
          <p:nvPr>
            <p:ph type="sldImg"/>
          </p:nvPr>
        </p:nvSpPr>
        <p:spPr>
          <a:prstGeom prst="rect">
            <a:avLst/>
          </a:prstGeom>
        </p:spPr>
        <p:txBody>
          <a:bodyPr/>
          <a:lstStyle/>
          <a:p>
            <a:pPr/>
          </a:p>
        </p:txBody>
      </p:sp>
      <p:sp>
        <p:nvSpPr>
          <p:cNvPr id="1382" name="Shape 1382"/>
          <p:cNvSpPr/>
          <p:nvPr>
            <p:ph type="body" sz="quarter" idx="1"/>
          </p:nvPr>
        </p:nvSpPr>
        <p:spPr>
          <a:prstGeom prst="rect">
            <a:avLst/>
          </a:prstGeom>
        </p:spPr>
        <p:txBody>
          <a:bodyPr/>
          <a:lstStyle/>
          <a:p>
            <a:pPr/>
            <a:r>
              <a:t>对称加密算法工作原理</a:t>
            </a:r>
          </a:p>
          <a:p>
            <a:pPr/>
            <a:r>
              <a:t>非对称加密算法与密钥协商协议</a:t>
            </a:r>
          </a:p>
          <a:p>
            <a:pPr/>
            <a:r>
              <a:t>Wireshark</a:t>
            </a:r>
            <a:r>
              <a:t>分析</a:t>
            </a:r>
            <a:r>
              <a:t>TLS/SSL</a:t>
            </a:r>
            <a:r>
              <a:t>报文的步骤</a:t>
            </a:r>
          </a:p>
          <a:p>
            <a:p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6" name="Shape 1386"/>
          <p:cNvSpPr/>
          <p:nvPr>
            <p:ph type="sldImg"/>
          </p:nvPr>
        </p:nvSpPr>
        <p:spPr>
          <a:prstGeom prst="rect">
            <a:avLst/>
          </a:prstGeom>
        </p:spPr>
        <p:txBody>
          <a:bodyPr/>
          <a:lstStyle/>
          <a:p>
            <a:pPr/>
          </a:p>
        </p:txBody>
      </p:sp>
      <p:sp>
        <p:nvSpPr>
          <p:cNvPr id="1387" name="Shape 1387"/>
          <p:cNvSpPr/>
          <p:nvPr>
            <p:ph type="body" sz="quarter" idx="1"/>
          </p:nvPr>
        </p:nvSpPr>
        <p:spPr>
          <a:prstGeom prst="rect">
            <a:avLst/>
          </a:prstGeom>
        </p:spPr>
        <p:txBody>
          <a:bodyPr/>
          <a:lstStyle/>
          <a:p>
            <a:pPr/>
            <a:r>
              <a:t>PKI</a:t>
            </a:r>
            <a:r>
              <a:t>体系是怎样鉴别网站身份的？</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8" name="Shape 1408"/>
          <p:cNvSpPr/>
          <p:nvPr>
            <p:ph type="sldImg"/>
          </p:nvPr>
        </p:nvSpPr>
        <p:spPr>
          <a:prstGeom prst="rect">
            <a:avLst/>
          </a:prstGeom>
        </p:spPr>
        <p:txBody>
          <a:bodyPr/>
          <a:lstStyle/>
          <a:p>
            <a:pPr/>
          </a:p>
        </p:txBody>
      </p:sp>
      <p:sp>
        <p:nvSpPr>
          <p:cNvPr id="1409" name="Shape 1409"/>
          <p:cNvSpPr/>
          <p:nvPr>
            <p:ph type="body" sz="quarter" idx="1"/>
          </p:nvPr>
        </p:nvSpPr>
        <p:spPr>
          <a:prstGeom prst="rect">
            <a:avLst/>
          </a:prstGeom>
        </p:spPr>
        <p:txBody>
          <a:bodyPr/>
          <a:lstStyle/>
          <a:p>
            <a:pPr/>
            <a:r>
              <a:t>演示</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1</a:t>
            </a:r>
            <a:r>
              <a:t>、</a:t>
            </a:r>
            <a:r>
              <a:t>chunktest.pcap</a:t>
            </a:r>
          </a:p>
          <a:p>
            <a:pPr/>
            <a:r>
              <a:t>http://openresty.taohui.tech/chunkbody, wireshark</a:t>
            </a:r>
            <a:r>
              <a:t>抓包对比</a:t>
            </a:r>
          </a:p>
          <a:p>
            <a:pPr/>
            <a:r>
              <a:t>2</a:t>
            </a:r>
            <a:r>
              <a:t>、</a:t>
            </a:r>
            <a:r>
              <a:t>http-chunked-gzip.pcap</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3" name="Shape 1413"/>
          <p:cNvSpPr/>
          <p:nvPr>
            <p:ph type="sldImg"/>
          </p:nvPr>
        </p:nvSpPr>
        <p:spPr>
          <a:prstGeom prst="rect">
            <a:avLst/>
          </a:prstGeom>
        </p:spPr>
        <p:txBody>
          <a:bodyPr/>
          <a:lstStyle/>
          <a:p>
            <a:pPr/>
          </a:p>
        </p:txBody>
      </p:sp>
      <p:sp>
        <p:nvSpPr>
          <p:cNvPr id="1414" name="Shape 1414"/>
          <p:cNvSpPr/>
          <p:nvPr>
            <p:ph type="body" sz="quarter" idx="1"/>
          </p:nvPr>
        </p:nvSpPr>
        <p:spPr>
          <a:prstGeom prst="rect">
            <a:avLst/>
          </a:prstGeom>
        </p:spPr>
        <p:txBody>
          <a:bodyPr/>
          <a:lstStyle/>
          <a:p>
            <a:pPr/>
            <a:r>
              <a:t>证书提前注销该如何识别？</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0" name="Shape 1430"/>
          <p:cNvSpPr/>
          <p:nvPr>
            <p:ph type="sldImg"/>
          </p:nvPr>
        </p:nvSpPr>
        <p:spPr>
          <a:prstGeom prst="rect">
            <a:avLst/>
          </a:prstGeom>
        </p:spPr>
        <p:txBody>
          <a:bodyPr/>
          <a:lstStyle/>
          <a:p>
            <a:pPr/>
          </a:p>
        </p:txBody>
      </p:sp>
      <p:sp>
        <p:nvSpPr>
          <p:cNvPr id="1431" name="Shape 1431"/>
          <p:cNvSpPr/>
          <p:nvPr>
            <p:ph type="body" sz="quarter" idx="1"/>
          </p:nvPr>
        </p:nvSpPr>
        <p:spPr>
          <a:prstGeom prst="rect">
            <a:avLst/>
          </a:prstGeom>
        </p:spPr>
        <p:txBody>
          <a:bodyPr/>
          <a:lstStyle/>
          <a:p>
            <a:pPr/>
            <a:r>
              <a:t>提升密钥协商速度</a:t>
            </a:r>
          </a:p>
          <a:p>
            <a:pPr lvl="1" indent="457200"/>
            <a:r>
              <a:rPr u="sng">
                <a:solidFill>
                  <a:srgbClr val="0563C1"/>
                </a:solidFill>
                <a:uFill>
                  <a:solidFill>
                    <a:srgbClr val="0563C1"/>
                  </a:solidFill>
                </a:uFill>
                <a:hlinkClick r:id="rId3" invalidUrl="" action="" tgtFrame="" tooltip="" history="1" highlightClick="0" endSnd="0"/>
              </a:rPr>
              <a:t>TLS Pre-Shared Key </a:t>
            </a:r>
          </a:p>
          <a:p>
            <a:pPr lvl="2" indent="914400"/>
            <a:r>
              <a:t>Session Cache</a:t>
            </a:r>
          </a:p>
          <a:p>
            <a:pPr lvl="2" indent="914400"/>
            <a:r>
              <a:t>Session Tickets</a:t>
            </a:r>
          </a:p>
          <a:p>
            <a:pPr lvl="2" indent="914400"/>
            <a:r>
              <a:t>TLS1.3 0-RTT</a:t>
            </a:r>
          </a:p>
          <a:p>
            <a:pPr lvl="1" indent="457200"/>
            <a:r>
              <a:t>优化握手协议</a:t>
            </a:r>
          </a:p>
          <a:p>
            <a:pPr lvl="2" indent="914400"/>
            <a:r>
              <a:t>TLS1.3</a:t>
            </a:r>
          </a:p>
          <a:p>
            <a:pPr lvl="2" indent="914400"/>
            <a:r>
              <a:t>HTTP3</a:t>
            </a:r>
          </a:p>
          <a:p>
            <a:pPr/>
            <a:r>
              <a:t>提升对称加密速度</a:t>
            </a:r>
          </a:p>
          <a:p>
            <a:pPr lvl="1" indent="457200"/>
            <a:r>
              <a:t>优化分组工作模式</a:t>
            </a:r>
          </a:p>
          <a:p>
            <a:pPr lvl="1" indent="457200"/>
            <a:r>
              <a:t>动态</a:t>
            </a:r>
            <a:r>
              <a:t>TLS/SSL Record Size</a:t>
            </a:r>
          </a:p>
          <a:p>
            <a:pPr/>
            <a:r>
              <a:t>硬件优化</a:t>
            </a:r>
          </a:p>
          <a:p>
            <a:pPr lvl="1" indent="457200"/>
            <a:r>
              <a:t>Intel AES-NI</a:t>
            </a:r>
          </a:p>
          <a:p>
            <a:pPr lvl="1" indent="457200"/>
            <a:r>
              <a:rPr u="sng">
                <a:solidFill>
                  <a:srgbClr val="0563C1"/>
                </a:solidFill>
                <a:uFill>
                  <a:solidFill>
                    <a:srgbClr val="0563C1"/>
                  </a:solidFill>
                </a:uFill>
                <a:hlinkClick r:id="rId4" invalidUrl="" action="" tgtFrame="" tooltip="" history="1" highlightClick="0" endSnd="0"/>
              </a:rPr>
              <a:t>Intel  </a:t>
            </a:r>
            <a:r>
              <a:rPr u="sng">
                <a:solidFill>
                  <a:srgbClr val="0563C1"/>
                </a:solidFill>
                <a:uFill>
                  <a:solidFill>
                    <a:srgbClr val="0563C1"/>
                  </a:solidFill>
                </a:uFill>
                <a:hlinkClick r:id="rId4" invalidUrl="" action="" tgtFrame="" tooltip="" history="1" highlightClick="0" endSnd="0"/>
              </a:rPr>
              <a:t>QuickAssist</a:t>
            </a:r>
            <a:r>
              <a:rPr u="sng">
                <a:solidFill>
                  <a:srgbClr val="0563C1"/>
                </a:solidFill>
                <a:uFill>
                  <a:solidFill>
                    <a:srgbClr val="0563C1"/>
                  </a:solidFill>
                </a:uFill>
                <a:hlinkClick r:id="rId4" invalidUrl="" action="" tgtFrame="" tooltip="" history="1" highlightClick="0" endSnd="0"/>
              </a:rPr>
              <a:t> Technology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7" name="Shape 1437"/>
          <p:cNvSpPr/>
          <p:nvPr>
            <p:ph type="sldImg"/>
          </p:nvPr>
        </p:nvSpPr>
        <p:spPr>
          <a:prstGeom prst="rect">
            <a:avLst/>
          </a:prstGeom>
        </p:spPr>
        <p:txBody>
          <a:bodyPr/>
          <a:lstStyle/>
          <a:p>
            <a:pPr/>
          </a:p>
        </p:txBody>
      </p:sp>
      <p:sp>
        <p:nvSpPr>
          <p:cNvPr id="1438" name="Shape 1438"/>
          <p:cNvSpPr/>
          <p:nvPr>
            <p:ph type="body" sz="quarter" idx="1"/>
          </p:nvPr>
        </p:nvSpPr>
        <p:spPr>
          <a:prstGeom prst="rect">
            <a:avLst/>
          </a:prstGeom>
        </p:spPr>
        <p:txBody>
          <a:bodyPr/>
          <a:lstStyle/>
          <a:p>
            <a:pPr/>
            <a:r>
              <a:rPr u="sng">
                <a:solidFill>
                  <a:srgbClr val="0563C1"/>
                </a:solidFill>
                <a:uFill>
                  <a:solidFill>
                    <a:srgbClr val="0563C1"/>
                  </a:solidFill>
                </a:uFill>
                <a:hlinkClick r:id="rId3" invalidUrl="" action="" tgtFrame="" tooltip="" history="1" highlightClick="0" endSnd="0"/>
              </a:rPr>
              <a:t>TLS Pre-Shared Key </a:t>
            </a:r>
            <a:r>
              <a:t>：</a:t>
            </a:r>
            <a:r>
              <a:t>PSK</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0" name="Shape 1500"/>
          <p:cNvSpPr/>
          <p:nvPr>
            <p:ph type="sldImg"/>
          </p:nvPr>
        </p:nvSpPr>
        <p:spPr>
          <a:prstGeom prst="rect">
            <a:avLst/>
          </a:prstGeom>
        </p:spPr>
        <p:txBody>
          <a:bodyPr/>
          <a:lstStyle/>
          <a:p>
            <a:pPr/>
          </a:p>
        </p:txBody>
      </p:sp>
      <p:sp>
        <p:nvSpPr>
          <p:cNvPr id="1501" name="Shape 1501"/>
          <p:cNvSpPr/>
          <p:nvPr>
            <p:ph type="body" sz="quarter" idx="1"/>
          </p:nvPr>
        </p:nvSpPr>
        <p:spPr>
          <a:prstGeom prst="rect">
            <a:avLst/>
          </a:prstGeom>
        </p:spPr>
        <p:txBody>
          <a:bodyPr/>
          <a:lstStyle/>
          <a:p>
            <a:pPr marL="219709" indent="-219709" defTabSz="877569">
              <a:lnSpc>
                <a:spcPct val="81000"/>
              </a:lnSpc>
              <a:spcBef>
                <a:spcPts val="900"/>
              </a:spcBef>
              <a:defRPr sz="2400"/>
            </a:pPr>
            <a:r>
              <a:t>密钥交换（移除静态密码，支持前向保密性）</a:t>
            </a:r>
          </a:p>
          <a:p>
            <a:pPr lvl="1" marL="219709" indent="219075" defTabSz="877569">
              <a:lnSpc>
                <a:spcPct val="81000"/>
              </a:lnSpc>
              <a:spcBef>
                <a:spcPts val="400"/>
              </a:spcBef>
              <a:defRPr sz="2100"/>
            </a:pPr>
            <a:r>
              <a:t>DHE / ECDHE(</a:t>
            </a:r>
            <a:r>
              <a:rPr u="sng">
                <a:solidFill>
                  <a:srgbClr val="0563C1"/>
                </a:solidFill>
                <a:uFill>
                  <a:solidFill>
                    <a:srgbClr val="0563C1"/>
                  </a:solidFill>
                </a:uFill>
                <a:hlinkClick r:id="rId3" invalidUrl="" action="" tgtFrame="" tooltip="" history="1" highlightClick="0" endSnd="0"/>
              </a:rPr>
              <a:t>Elliptic-curve Diffie–Hellman</a:t>
            </a:r>
            <a:r>
              <a:t>)</a:t>
            </a:r>
            <a:r>
              <a:t>：</a:t>
            </a:r>
            <a:r>
              <a:t>X25519, X448</a:t>
            </a:r>
          </a:p>
          <a:p>
            <a:pPr lvl="1" marL="219709" indent="219075" defTabSz="877569">
              <a:lnSpc>
                <a:spcPct val="81000"/>
              </a:lnSpc>
              <a:spcBef>
                <a:spcPts val="400"/>
              </a:spcBef>
              <a:defRPr sz="2100"/>
            </a:pPr>
            <a:r>
              <a:t>PSK-only</a:t>
            </a:r>
          </a:p>
          <a:p>
            <a:pPr lvl="1" marL="219709" indent="219075" defTabSz="877569">
              <a:lnSpc>
                <a:spcPct val="81000"/>
              </a:lnSpc>
              <a:spcBef>
                <a:spcPts val="400"/>
              </a:spcBef>
              <a:defRPr sz="2100"/>
            </a:pPr>
            <a:r>
              <a:t>PSK with ECDHE/DHE</a:t>
            </a:r>
          </a:p>
          <a:p>
            <a:pPr marL="219709" indent="-219709" defTabSz="877569">
              <a:lnSpc>
                <a:spcPct val="81000"/>
              </a:lnSpc>
              <a:spcBef>
                <a:spcPts val="900"/>
              </a:spcBef>
              <a:defRPr sz="2400"/>
            </a:pPr>
            <a:r>
              <a:t>身份验证算法</a:t>
            </a:r>
          </a:p>
          <a:p>
            <a:pPr lvl="1" marL="219709" indent="219075" defTabSz="877569">
              <a:lnSpc>
                <a:spcPct val="81000"/>
              </a:lnSpc>
              <a:spcBef>
                <a:spcPts val="400"/>
              </a:spcBef>
              <a:defRPr sz="2100"/>
            </a:pPr>
            <a:r>
              <a:t>RSA</a:t>
            </a:r>
          </a:p>
          <a:p>
            <a:pPr lvl="1" marL="219709" indent="219075" defTabSz="877569">
              <a:lnSpc>
                <a:spcPct val="81000"/>
              </a:lnSpc>
              <a:spcBef>
                <a:spcPts val="400"/>
              </a:spcBef>
              <a:defRPr sz="2100"/>
            </a:pPr>
            <a:r>
              <a:t>椭圆曲线</a:t>
            </a:r>
          </a:p>
          <a:p>
            <a:pPr lvl="2" marL="219709" indent="657860" defTabSz="877569">
              <a:lnSpc>
                <a:spcPct val="81000"/>
              </a:lnSpc>
              <a:spcBef>
                <a:spcPts val="400"/>
              </a:spcBef>
              <a:defRPr sz="1700"/>
            </a:pPr>
            <a:r>
              <a:t>ECDSA</a:t>
            </a:r>
          </a:p>
          <a:p>
            <a:pPr lvl="2" marL="219709" indent="657860" defTabSz="877569">
              <a:lnSpc>
                <a:spcPct val="81000"/>
              </a:lnSpc>
              <a:spcBef>
                <a:spcPts val="400"/>
              </a:spcBef>
              <a:defRPr sz="1700"/>
            </a:pPr>
            <a:r>
              <a:t>EdDSA</a:t>
            </a:r>
          </a:p>
          <a:p>
            <a:pPr lvl="1" marL="219709" indent="219075" defTabSz="877569">
              <a:lnSpc>
                <a:spcPct val="81000"/>
              </a:lnSpc>
              <a:spcBef>
                <a:spcPts val="400"/>
              </a:spcBef>
              <a:defRPr sz="2100"/>
            </a:pPr>
            <a:r>
              <a:t>PSK</a:t>
            </a:r>
            <a:r>
              <a:t>（</a:t>
            </a:r>
            <a:r>
              <a:rPr u="sng">
                <a:solidFill>
                  <a:srgbClr val="0563C1"/>
                </a:solidFill>
                <a:uFill>
                  <a:solidFill>
                    <a:srgbClr val="0563C1"/>
                  </a:solidFill>
                </a:uFill>
                <a:hlinkClick r:id="rId4" invalidUrl="" action="" tgtFrame="" tooltip="" history="1" highlightClick="0" endSnd="0"/>
              </a:rPr>
              <a:t>TLS Pre-Shared Key</a:t>
            </a:r>
            <a:r>
              <a:t>）</a:t>
            </a:r>
          </a:p>
          <a:p>
            <a:pPr marL="219709" indent="-219709" defTabSz="877569">
              <a:lnSpc>
                <a:spcPct val="81000"/>
              </a:lnSpc>
              <a:spcBef>
                <a:spcPts val="900"/>
              </a:spcBef>
              <a:defRPr sz="2400"/>
            </a:pPr>
            <a:r>
              <a:t>对称加密算法</a:t>
            </a:r>
          </a:p>
          <a:p>
            <a:pPr lvl="1" marL="219709" indent="219075" defTabSz="877569">
              <a:lnSpc>
                <a:spcPct val="81000"/>
              </a:lnSpc>
              <a:spcBef>
                <a:spcPts val="400"/>
              </a:spcBef>
              <a:defRPr sz="2100"/>
            </a:pPr>
            <a:r>
              <a:t>AEAD</a:t>
            </a:r>
            <a:r>
              <a:t>算法</a:t>
            </a:r>
          </a:p>
          <a:p>
            <a:pPr/>
          </a:p>
          <a:p>
            <a:pPr/>
            <a:r>
              <a:t>TLS_AES_128_GCM_SHA256                     </a:t>
            </a:r>
          </a:p>
          <a:p>
            <a:pPr/>
            <a:r>
              <a:t>TLS_AES_256_GCM_SHA384                     </a:t>
            </a:r>
          </a:p>
          <a:p>
            <a:pPr/>
            <a:r>
              <a:t>TLS_CHACHA20_POLY1305_SHA256               </a:t>
            </a:r>
          </a:p>
          <a:p>
            <a:pPr/>
            <a:r>
              <a:t>TLS_AES_128_CCM_SHA256</a:t>
            </a:r>
          </a:p>
          <a:p>
            <a:pPr/>
            <a:r>
              <a:t>TLS_AES_128_CCM_8_SHA256</a:t>
            </a:r>
          </a:p>
          <a:p>
            <a:pPr/>
          </a:p>
          <a:p>
            <a:pPr>
              <a:defRPr b="1"/>
            </a:pPr>
            <a:r>
              <a:rPr u="sng">
                <a:solidFill>
                  <a:srgbClr val="0563C1"/>
                </a:solidFill>
                <a:uFill>
                  <a:solidFill>
                    <a:srgbClr val="0563C1"/>
                  </a:solidFill>
                </a:uFill>
                <a:hlinkClick r:id="rId5" invalidUrl="" action="" tgtFrame="" tooltip="" history="1" highlightClick="0" endSnd="0"/>
              </a:rPr>
              <a:t>Digital Signature Algorithm</a:t>
            </a:r>
          </a:p>
          <a:p>
            <a:pPr lvl="1" indent="457200"/>
            <a:r>
              <a:t>RSA</a:t>
            </a:r>
            <a:r>
              <a:t>（</a:t>
            </a:r>
            <a:r>
              <a:t> </a:t>
            </a:r>
            <a:r>
              <a:rPr u="sng">
                <a:solidFill>
                  <a:srgbClr val="0563C1"/>
                </a:solidFill>
                <a:uFill>
                  <a:solidFill>
                    <a:srgbClr val="0563C1"/>
                  </a:solidFill>
                </a:uFill>
                <a:hlinkClick r:id="rId6" invalidUrl="" action="" tgtFrame="" tooltip="" history="1" highlightClick="0" endSnd="0"/>
              </a:rPr>
              <a:t>Rivest</a:t>
            </a:r>
            <a:r>
              <a:rPr u="sng">
                <a:solidFill>
                  <a:srgbClr val="0563C1"/>
                </a:solidFill>
                <a:uFill>
                  <a:solidFill>
                    <a:srgbClr val="0563C1"/>
                  </a:solidFill>
                </a:uFill>
                <a:hlinkClick r:id="rId6" invalidUrl="" action="" tgtFrame="" tooltip="" history="1" highlightClick="0" endSnd="0"/>
              </a:rPr>
              <a:t>–Shamir–</a:t>
            </a:r>
            <a:r>
              <a:rPr u="sng">
                <a:solidFill>
                  <a:srgbClr val="0563C1"/>
                </a:solidFill>
                <a:uFill>
                  <a:solidFill>
                    <a:srgbClr val="0563C1"/>
                  </a:solidFill>
                </a:uFill>
                <a:hlinkClick r:id="rId6" invalidUrl="" action="" tgtFrame="" tooltip="" history="1" highlightClick="0" endSnd="0"/>
              </a:rPr>
              <a:t>Adleman</a:t>
            </a:r>
            <a:r>
              <a:rPr u="sng">
                <a:solidFill>
                  <a:srgbClr val="0563C1"/>
                </a:solidFill>
                <a:uFill>
                  <a:solidFill>
                    <a:srgbClr val="0563C1"/>
                  </a:solidFill>
                </a:uFill>
                <a:hlinkClick r:id="rId6" invalidUrl="" action="" tgtFrame="" tooltip="" history="1" highlightClick="0" endSnd="0"/>
              </a:rPr>
              <a:t> </a:t>
            </a:r>
            <a:r>
              <a:t>）</a:t>
            </a:r>
          </a:p>
          <a:p>
            <a:pPr lvl="1" indent="457200"/>
            <a:r>
              <a:t>ECDSA(</a:t>
            </a:r>
            <a:r>
              <a:rPr u="sng">
                <a:solidFill>
                  <a:srgbClr val="0563C1"/>
                </a:solidFill>
                <a:uFill>
                  <a:solidFill>
                    <a:srgbClr val="0563C1"/>
                  </a:solidFill>
                </a:uFill>
                <a:hlinkClick r:id="rId7" invalidUrl="" action="" tgtFrame="" tooltip="" history="1" highlightClick="0" endSnd="0"/>
              </a:rPr>
              <a:t>Elliptic Curve Digital Signature Algorithm</a:t>
            </a:r>
            <a:r>
              <a:t>)</a:t>
            </a:r>
          </a:p>
          <a:p>
            <a:pPr lvl="1" indent="457200"/>
            <a:r>
              <a:t>EdDSA(</a:t>
            </a:r>
            <a:r>
              <a:rPr u="sng">
                <a:solidFill>
                  <a:srgbClr val="0563C1"/>
                </a:solidFill>
                <a:uFill>
                  <a:solidFill>
                    <a:srgbClr val="0563C1"/>
                  </a:solidFill>
                </a:uFill>
                <a:hlinkClick r:id="rId8" invalidUrl="" action="" tgtFrame="" tooltip="" history="1" highlightClick="0" endSnd="0"/>
              </a:rPr>
              <a:t>Edwards-curve Digital Signature Algorithm</a:t>
            </a:r>
            <a:r>
              <a:t>)</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8" name="Shape 1508"/>
          <p:cNvSpPr/>
          <p:nvPr>
            <p:ph type="sldImg"/>
          </p:nvPr>
        </p:nvSpPr>
        <p:spPr>
          <a:prstGeom prst="rect">
            <a:avLst/>
          </a:prstGeom>
        </p:spPr>
        <p:txBody>
          <a:bodyPr/>
          <a:lstStyle/>
          <a:p>
            <a:pPr/>
          </a:p>
        </p:txBody>
      </p:sp>
      <p:sp>
        <p:nvSpPr>
          <p:cNvPr id="1509" name="Shape 1509"/>
          <p:cNvSpPr/>
          <p:nvPr>
            <p:ph type="body" sz="quarter" idx="1"/>
          </p:nvPr>
        </p:nvSpPr>
        <p:spPr>
          <a:prstGeom prst="rect">
            <a:avLst/>
          </a:prstGeom>
        </p:spPr>
        <p:txBody>
          <a:bodyPr/>
          <a:lstStyle/>
          <a:p>
            <a:pPr/>
            <a:r>
              <a:t>密钥交换（移除静态密码，支持前向保密性）</a:t>
            </a:r>
          </a:p>
          <a:p>
            <a:pPr lvl="1" indent="457200"/>
            <a:r>
              <a:t>DHE / ECDHE(</a:t>
            </a:r>
            <a:r>
              <a:rPr u="sng">
                <a:solidFill>
                  <a:srgbClr val="0563C1"/>
                </a:solidFill>
                <a:uFill>
                  <a:solidFill>
                    <a:srgbClr val="0563C1"/>
                  </a:solidFill>
                </a:uFill>
                <a:hlinkClick r:id="rId3" invalidUrl="" action="" tgtFrame="" tooltip="" history="1" highlightClick="0" endSnd="0"/>
              </a:rPr>
              <a:t>Elliptic-curve Diffie–Hellman</a:t>
            </a:r>
            <a:r>
              <a:t>)</a:t>
            </a:r>
            <a:r>
              <a:t>：</a:t>
            </a:r>
            <a:r>
              <a:t>X25519, X448</a:t>
            </a:r>
          </a:p>
          <a:p>
            <a:pPr lvl="1" indent="457200"/>
            <a:r>
              <a:t>PSK-only</a:t>
            </a:r>
          </a:p>
          <a:p>
            <a:pPr lvl="1" indent="457200"/>
            <a:r>
              <a:t>PSK with ECDHE/DHE</a:t>
            </a:r>
          </a:p>
          <a:p>
            <a:pPr/>
            <a:r>
              <a:t>身份验证算法</a:t>
            </a:r>
          </a:p>
          <a:p>
            <a:pPr lvl="1" indent="457200"/>
            <a:r>
              <a:t>RSA</a:t>
            </a:r>
          </a:p>
          <a:p>
            <a:pPr lvl="1" indent="457200"/>
            <a:r>
              <a:t>椭圆曲线</a:t>
            </a:r>
          </a:p>
          <a:p>
            <a:pPr lvl="2" indent="914400"/>
            <a:r>
              <a:t>ECDSA</a:t>
            </a:r>
          </a:p>
          <a:p>
            <a:pPr lvl="2" indent="914400"/>
            <a:r>
              <a:t>EdDSA</a:t>
            </a:r>
          </a:p>
          <a:p>
            <a:pPr lvl="1" indent="457200"/>
            <a:r>
              <a:t>PSK</a:t>
            </a:r>
            <a:r>
              <a:t>（</a:t>
            </a:r>
            <a:r>
              <a:rPr u="sng">
                <a:solidFill>
                  <a:srgbClr val="0563C1"/>
                </a:solidFill>
                <a:uFill>
                  <a:solidFill>
                    <a:srgbClr val="0563C1"/>
                  </a:solidFill>
                </a:uFill>
                <a:hlinkClick r:id="rId4" invalidUrl="" action="" tgtFrame="" tooltip="" history="1" highlightClick="0" endSnd="0"/>
              </a:rPr>
              <a:t>TLS Pre-Shared Key</a:t>
            </a:r>
            <a:r>
              <a:t>）</a:t>
            </a:r>
          </a:p>
          <a:p>
            <a:pPr/>
            <a:r>
              <a:t>对称加密算法</a:t>
            </a:r>
          </a:p>
          <a:p>
            <a:pPr lvl="1" indent="457200"/>
            <a:r>
              <a:t>AEAD</a:t>
            </a:r>
            <a:r>
              <a:t>算法</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7" name="Shape 1517"/>
          <p:cNvSpPr/>
          <p:nvPr>
            <p:ph type="sldImg"/>
          </p:nvPr>
        </p:nvSpPr>
        <p:spPr>
          <a:prstGeom prst="rect">
            <a:avLst/>
          </a:prstGeom>
        </p:spPr>
        <p:txBody>
          <a:bodyPr/>
          <a:lstStyle/>
          <a:p>
            <a:pPr/>
          </a:p>
        </p:txBody>
      </p:sp>
      <p:sp>
        <p:nvSpPr>
          <p:cNvPr id="1518" name="Shape 1518"/>
          <p:cNvSpPr/>
          <p:nvPr>
            <p:ph type="body" sz="quarter" idx="1"/>
          </p:nvPr>
        </p:nvSpPr>
        <p:spPr>
          <a:prstGeom prst="rect">
            <a:avLst/>
          </a:prstGeom>
        </p:spPr>
        <p:txBody>
          <a:bodyPr/>
          <a:lstStyle/>
          <a:p>
            <a:pPr/>
            <a:r>
              <a:t>GCM</a:t>
            </a:r>
            <a:r>
              <a:t>模式</a:t>
            </a:r>
            <a:r>
              <a:t>(</a:t>
            </a:r>
            <a:r>
              <a:rPr u="sng">
                <a:solidFill>
                  <a:srgbClr val="0563C1"/>
                </a:solidFill>
                <a:uFill>
                  <a:solidFill>
                    <a:srgbClr val="0563C1"/>
                  </a:solidFill>
                </a:uFill>
                <a:hlinkClick r:id="rId3" invalidUrl="" action="" tgtFrame="" tooltip="" history="1" highlightClick="0" endSnd="0"/>
              </a:rPr>
              <a:t>Galois/Counter Mode</a:t>
            </a:r>
            <a:r>
              <a:t>)</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5" name="Shape 1525"/>
          <p:cNvSpPr/>
          <p:nvPr>
            <p:ph type="sldImg"/>
          </p:nvPr>
        </p:nvSpPr>
        <p:spPr>
          <a:prstGeom prst="rect">
            <a:avLst/>
          </a:prstGeom>
        </p:spPr>
        <p:txBody>
          <a:bodyPr/>
          <a:lstStyle/>
          <a:p>
            <a:pPr/>
          </a:p>
        </p:txBody>
      </p:sp>
      <p:sp>
        <p:nvSpPr>
          <p:cNvPr id="1526" name="Shape 1526"/>
          <p:cNvSpPr/>
          <p:nvPr>
            <p:ph type="body" sz="quarter" idx="1"/>
          </p:nvPr>
        </p:nvSpPr>
        <p:spPr>
          <a:prstGeom prst="rect">
            <a:avLst/>
          </a:prstGeom>
        </p:spPr>
        <p:txBody>
          <a:bodyPr/>
          <a:lstStyle/>
          <a:p>
            <a:pPr/>
            <a:r>
              <a:t>“国密”为什么要公开算法？</a:t>
            </a:r>
          </a:p>
          <a:p>
            <a:pPr/>
            <a:r>
              <a:t>SM1</a:t>
            </a:r>
            <a:r>
              <a:t>，不公开的对称加密算法</a:t>
            </a:r>
          </a:p>
          <a:p>
            <a:pPr/>
            <a:r>
              <a:t>SM2</a:t>
            </a:r>
            <a:r>
              <a:t>椭圆曲线公钥密码算法（安全性类似</a:t>
            </a:r>
            <a:r>
              <a:t>P-256</a:t>
            </a:r>
            <a:r>
              <a:t>曲线）</a:t>
            </a:r>
          </a:p>
          <a:p>
            <a:pPr/>
            <a:r>
              <a:rPr u="sng">
                <a:solidFill>
                  <a:srgbClr val="0563C1"/>
                </a:solidFill>
                <a:uFill>
                  <a:solidFill>
                    <a:srgbClr val="0563C1"/>
                  </a:solidFill>
                </a:uFill>
                <a:hlinkClick r:id="rId3" invalidUrl="" action="" tgtFrame="" tooltip="" history="1" highlightClick="0" endSnd="0"/>
              </a:rPr>
              <a:t>SM3</a:t>
            </a:r>
            <a:r>
              <a:t>哈希算法（哈希值为</a:t>
            </a:r>
            <a:r>
              <a:t>256</a:t>
            </a:r>
            <a:r>
              <a:t>位，安全性类似</a:t>
            </a:r>
            <a:r>
              <a:t>SHA-256</a:t>
            </a:r>
            <a:r>
              <a:t>）</a:t>
            </a:r>
          </a:p>
          <a:p>
            <a:pPr/>
            <a:r>
              <a:rPr u="sng">
                <a:solidFill>
                  <a:srgbClr val="0563C1"/>
                </a:solidFill>
                <a:uFill>
                  <a:solidFill>
                    <a:srgbClr val="0563C1"/>
                  </a:solidFill>
                </a:uFill>
                <a:hlinkClick r:id="rId4" invalidUrl="" action="" tgtFrame="" tooltip="" history="1" highlightClick="0" endSnd="0"/>
              </a:rPr>
              <a:t>SM4</a:t>
            </a:r>
            <a:r>
              <a:t>分组对称加密算法（安全性类似</a:t>
            </a:r>
            <a:r>
              <a:t>AES-128</a:t>
            </a:r>
            <a:r>
              <a:t>）</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3" name="Shape 1533"/>
          <p:cNvSpPr/>
          <p:nvPr>
            <p:ph type="sldImg"/>
          </p:nvPr>
        </p:nvSpPr>
        <p:spPr>
          <a:prstGeom prst="rect">
            <a:avLst/>
          </a:prstGeom>
        </p:spPr>
        <p:txBody>
          <a:bodyPr/>
          <a:lstStyle/>
          <a:p>
            <a:pPr/>
          </a:p>
        </p:txBody>
      </p:sp>
      <p:sp>
        <p:nvSpPr>
          <p:cNvPr id="1534" name="Shape 1534"/>
          <p:cNvSpPr/>
          <p:nvPr>
            <p:ph type="body" sz="quarter" idx="1"/>
          </p:nvPr>
        </p:nvSpPr>
        <p:spPr>
          <a:prstGeom prst="rect">
            <a:avLst/>
          </a:prstGeom>
        </p:spPr>
        <p:txBody>
          <a:bodyPr/>
          <a:lstStyle/>
          <a:p>
            <a:pPr/>
            <a:r>
              <a:t>“国密”为什么要公开算法？</a:t>
            </a:r>
          </a:p>
          <a:p>
            <a:pPr/>
            <a:r>
              <a:t>SM1</a:t>
            </a:r>
            <a:r>
              <a:t>，不公开的对称加密算法</a:t>
            </a:r>
          </a:p>
          <a:p>
            <a:pPr/>
            <a:r>
              <a:t>SM2</a:t>
            </a:r>
            <a:r>
              <a:t>椭圆曲线公钥密码算法（安全性类似</a:t>
            </a:r>
            <a:r>
              <a:t>P-256</a:t>
            </a:r>
            <a:r>
              <a:t>曲线）</a:t>
            </a:r>
          </a:p>
          <a:p>
            <a:pPr/>
            <a:r>
              <a:rPr u="sng">
                <a:solidFill>
                  <a:srgbClr val="0563C1"/>
                </a:solidFill>
                <a:uFill>
                  <a:solidFill>
                    <a:srgbClr val="0563C1"/>
                  </a:solidFill>
                </a:uFill>
                <a:hlinkClick r:id="rId3" invalidUrl="" action="" tgtFrame="" tooltip="" history="1" highlightClick="0" endSnd="0"/>
              </a:rPr>
              <a:t>SM3</a:t>
            </a:r>
            <a:r>
              <a:t>哈希算法（哈希值为</a:t>
            </a:r>
            <a:r>
              <a:t>256</a:t>
            </a:r>
            <a:r>
              <a:t>位，安全性类似</a:t>
            </a:r>
            <a:r>
              <a:t>SHA-256</a:t>
            </a:r>
            <a:r>
              <a:t>）</a:t>
            </a:r>
          </a:p>
          <a:p>
            <a:pPr/>
            <a:r>
              <a:rPr u="sng">
                <a:solidFill>
                  <a:srgbClr val="0563C1"/>
                </a:solidFill>
                <a:uFill>
                  <a:solidFill>
                    <a:srgbClr val="0563C1"/>
                  </a:solidFill>
                </a:uFill>
                <a:hlinkClick r:id="rId4" invalidUrl="" action="" tgtFrame="" tooltip="" history="1" highlightClick="0" endSnd="0"/>
              </a:rPr>
              <a:t>SM4</a:t>
            </a:r>
            <a:r>
              <a:t>分组对称加密算法（安全性类似</a:t>
            </a:r>
            <a:r>
              <a:t>AES-128</a:t>
            </a:r>
            <a:r>
              <a:t>）</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2" name="Shape 1542"/>
          <p:cNvSpPr/>
          <p:nvPr>
            <p:ph type="sldImg"/>
          </p:nvPr>
        </p:nvSpPr>
        <p:spPr>
          <a:prstGeom prst="rect">
            <a:avLst/>
          </a:prstGeom>
        </p:spPr>
        <p:txBody>
          <a:bodyPr/>
          <a:lstStyle/>
          <a:p>
            <a:pPr/>
          </a:p>
        </p:txBody>
      </p:sp>
      <p:sp>
        <p:nvSpPr>
          <p:cNvPr id="1543" name="Shape 1543"/>
          <p:cNvSpPr/>
          <p:nvPr>
            <p:ph type="body" sz="quarter" idx="1"/>
          </p:nvPr>
        </p:nvSpPr>
        <p:spPr>
          <a:prstGeom prst="rect">
            <a:avLst/>
          </a:prstGeom>
        </p:spPr>
        <p:txBody>
          <a:bodyPr/>
          <a:lstStyle/>
          <a:p>
            <a:pPr/>
            <a:r>
              <a:t>TLS</a:t>
            </a:r>
            <a:r>
              <a:t>中的对称加密算法工作方式</a:t>
            </a:r>
          </a:p>
          <a:p>
            <a:pPr/>
            <a:r>
              <a:t>TLS</a:t>
            </a:r>
            <a:r>
              <a:t>中的密钥协商协议握手流程</a:t>
            </a:r>
          </a:p>
          <a:p>
            <a:pPr/>
            <a:r>
              <a:t>TLS</a:t>
            </a:r>
            <a:r>
              <a:t>中的身份验证</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7" name="Shape 1557"/>
          <p:cNvSpPr/>
          <p:nvPr>
            <p:ph type="sldImg"/>
          </p:nvPr>
        </p:nvSpPr>
        <p:spPr>
          <a:prstGeom prst="rect">
            <a:avLst/>
          </a:prstGeom>
        </p:spPr>
        <p:txBody>
          <a:bodyPr/>
          <a:lstStyle/>
          <a:p>
            <a:pPr/>
          </a:p>
        </p:txBody>
      </p:sp>
      <p:sp>
        <p:nvSpPr>
          <p:cNvPr id="1558" name="Shape 1558"/>
          <p:cNvSpPr/>
          <p:nvPr>
            <p:ph type="body" sz="quarter" idx="1"/>
          </p:nvPr>
        </p:nvSpPr>
        <p:spPr>
          <a:prstGeom prst="rect">
            <a:avLst/>
          </a:prstGeom>
        </p:spPr>
        <p:txBody>
          <a:bodyPr/>
          <a:lstStyle/>
          <a:p>
            <a:pPr/>
            <a:r>
              <a:t>为什么只有</a:t>
            </a:r>
            <a:r>
              <a:t>IPv4</a:t>
            </a:r>
            <a:r>
              <a:t>，没有</a:t>
            </a:r>
            <a:r>
              <a:t>IPv1</a:t>
            </a:r>
            <a:r>
              <a:t>、</a:t>
            </a:r>
            <a:r>
              <a:t>v2</a:t>
            </a:r>
            <a:r>
              <a:t>、</a:t>
            </a:r>
            <a:r>
              <a:t>v3</a:t>
            </a:r>
            <a:r>
              <a:t>地址？</a:t>
            </a:r>
          </a:p>
          <a:p>
            <a:pPr/>
            <a:r>
              <a:t>ARPA</a:t>
            </a:r>
            <a:r>
              <a:t>：</a:t>
            </a:r>
            <a:r>
              <a:t>NCP </a:t>
            </a:r>
            <a:r>
              <a:t>协议</a:t>
            </a:r>
          </a:p>
          <a:p>
            <a:pPr/>
            <a:r>
              <a:t>文顿</a:t>
            </a:r>
            <a:r>
              <a:t>·</a:t>
            </a:r>
            <a:r>
              <a:t>格雷</a:t>
            </a:r>
            <a:r>
              <a:t>·</a:t>
            </a:r>
            <a:r>
              <a:t>瑟夫（</a:t>
            </a:r>
            <a:r>
              <a:t>Vinton Gray Cerf</a:t>
            </a:r>
            <a:r>
              <a:t>）</a:t>
            </a:r>
          </a:p>
          <a:p>
            <a:pPr/>
            <a:r>
              <a:t>罗伯特</a:t>
            </a:r>
            <a:r>
              <a:t>·</a:t>
            </a:r>
            <a:r>
              <a:t>艾略特</a:t>
            </a:r>
            <a:r>
              <a:t>·</a:t>
            </a:r>
            <a:r>
              <a:t>卡恩（</a:t>
            </a:r>
            <a:r>
              <a:t>Robert Elliot Kahn</a:t>
            </a:r>
            <a:r>
              <a:t>）</a:t>
            </a:r>
          </a:p>
          <a:p>
            <a:pPr/>
            <a:r>
              <a:t>TCP/IP </a:t>
            </a:r>
            <a:r>
              <a:t>最初的七个设计理念</a:t>
            </a:r>
          </a:p>
          <a:p>
            <a:pPr marL="457200" indent="-457200">
              <a:buSzPct val="100000"/>
              <a:buAutoNum type="arabicPeriod" startAt="1"/>
              <a:defRPr>
                <a:solidFill>
                  <a:srgbClr val="FF0000"/>
                </a:solidFill>
              </a:defRPr>
            </a:pPr>
            <a:r>
              <a:t>Internet communication must continue despite loss of networks or gateways.</a:t>
            </a:r>
          </a:p>
          <a:p>
            <a:pPr marL="457200" indent="-457200">
              <a:buSzPct val="100000"/>
              <a:buAutoNum type="arabicPeriod" startAt="1"/>
              <a:defRPr>
                <a:solidFill>
                  <a:srgbClr val="FF0000"/>
                </a:solidFill>
              </a:defRPr>
            </a:pPr>
            <a:r>
              <a:t>The Internet must support multiple types of communications service.</a:t>
            </a:r>
          </a:p>
          <a:p>
            <a:pPr marL="457200" indent="-457200">
              <a:buSzPct val="100000"/>
              <a:buAutoNum type="arabicPeriod" startAt="1"/>
              <a:defRPr>
                <a:solidFill>
                  <a:srgbClr val="FF0000"/>
                </a:solidFill>
              </a:defRPr>
            </a:pPr>
            <a:r>
              <a:t>The Internet architecture must accommodate a variety of networks.</a:t>
            </a:r>
          </a:p>
          <a:p>
            <a:pPr marL="457200" indent="-457200">
              <a:buSzPct val="100000"/>
              <a:buAutoNum type="arabicPeriod" startAt="1"/>
            </a:pPr>
            <a:r>
              <a:t>The Internet architecture must permit distributed management of its resources.</a:t>
            </a:r>
          </a:p>
          <a:p>
            <a:pPr marL="457200" indent="-457200">
              <a:buSzPct val="100000"/>
              <a:buAutoNum type="arabicPeriod" startAt="1"/>
            </a:pPr>
            <a:r>
              <a:t>The Internet architecture must be cost effective.</a:t>
            </a:r>
          </a:p>
          <a:p>
            <a:pPr marL="457200" indent="-457200">
              <a:buSzPct val="100000"/>
              <a:buAutoNum type="arabicPeriod" startAt="1"/>
            </a:pPr>
            <a:r>
              <a:t>The Internet architecture must permit host attachment with a low level of effort.</a:t>
            </a:r>
          </a:p>
          <a:p>
            <a:pPr marL="457200" indent="-457200">
              <a:buSzPct val="100000"/>
              <a:buAutoNum type="arabicPeriod" startAt="1"/>
            </a:pPr>
            <a:r>
              <a:t>The resources used in the internet architecture must be accountable.</a:t>
            </a:r>
          </a:p>
          <a:p>
            <a:pPr/>
          </a:p>
          <a:p>
            <a:pPr>
              <a:defRPr b="1"/>
            </a:pPr>
            <a:r>
              <a:t>David D Clark</a:t>
            </a:r>
            <a:r>
              <a:t>：</a:t>
            </a:r>
            <a:r>
              <a:t>《The Design Philosophy of The DARPA Internet Protocols》</a:t>
            </a:r>
          </a:p>
          <a:p>
            <a:pPr/>
          </a:p>
          <a:p>
            <a:pPr/>
            <a:r>
              <a:t>1</a:t>
            </a:r>
            <a:r>
              <a:t>、容错；如丢包重发、路径选择、拥塞控制，</a:t>
            </a:r>
            <a:r>
              <a:t>2</a:t>
            </a:r>
            <a:r>
              <a:t>、通信设备开放，华为、思科、诺基亚，</a:t>
            </a:r>
            <a:r>
              <a:t>3</a:t>
            </a:r>
            <a:r>
              <a:t>、开放；光纤、以太网、</a:t>
            </a:r>
            <a:r>
              <a:t>wifi</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浏览器的</a:t>
            </a:r>
            <a:r>
              <a:t>Network</a:t>
            </a:r>
            <a:r>
              <a:t>工具，能帮助我们分析哪些协议？</a:t>
            </a:r>
          </a:p>
          <a:p>
            <a:pPr/>
            <a:r>
              <a:t>http</a:t>
            </a:r>
            <a:r>
              <a:t>语义、</a:t>
            </a:r>
            <a:r>
              <a:t>websocket</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4" name="Shape 1564"/>
          <p:cNvSpPr/>
          <p:nvPr>
            <p:ph type="sldImg"/>
          </p:nvPr>
        </p:nvSpPr>
        <p:spPr>
          <a:prstGeom prst="rect">
            <a:avLst/>
          </a:prstGeom>
        </p:spPr>
        <p:txBody>
          <a:bodyPr/>
          <a:lstStyle/>
          <a:p>
            <a:pPr/>
          </a:p>
        </p:txBody>
      </p:sp>
      <p:sp>
        <p:nvSpPr>
          <p:cNvPr id="1565" name="Shape 1565"/>
          <p:cNvSpPr/>
          <p:nvPr>
            <p:ph type="body" sz="quarter" idx="1"/>
          </p:nvPr>
        </p:nvSpPr>
        <p:spPr>
          <a:prstGeom prst="rect">
            <a:avLst/>
          </a:prstGeom>
        </p:spPr>
        <p:txBody>
          <a:bodyPr/>
          <a:lstStyle/>
          <a:p>
            <a:pPr/>
            <a:r>
              <a:t>TCP</a:t>
            </a:r>
            <a:r>
              <a:t>：</a:t>
            </a:r>
            <a:r>
              <a:rPr>
                <a:solidFill>
                  <a:srgbClr val="FF0000"/>
                </a:solidFill>
              </a:rPr>
              <a:t>面向连接的</a:t>
            </a:r>
            <a:r>
              <a:t>、</a:t>
            </a:r>
            <a:r>
              <a:rPr>
                <a:solidFill>
                  <a:srgbClr val="FF0000"/>
                </a:solidFill>
              </a:rPr>
              <a:t>可靠的</a:t>
            </a:r>
            <a:r>
              <a:t>、</a:t>
            </a:r>
            <a:r>
              <a:rPr>
                <a:solidFill>
                  <a:srgbClr val="FF0000"/>
                </a:solidFill>
              </a:rPr>
              <a:t>基于字节流的</a:t>
            </a:r>
            <a:r>
              <a:t>传输层通信协议</a:t>
            </a:r>
          </a:p>
          <a:p>
            <a:pPr/>
            <a:r>
              <a:t>IP</a:t>
            </a:r>
            <a:r>
              <a:t>：根据</a:t>
            </a:r>
            <a:r>
              <a:t>IP</a:t>
            </a:r>
            <a:r>
              <a:t>地址穿越网络传送数据</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9" name="Shape 1569"/>
          <p:cNvSpPr/>
          <p:nvPr>
            <p:ph type="sldImg"/>
          </p:nvPr>
        </p:nvSpPr>
        <p:spPr>
          <a:prstGeom prst="rect">
            <a:avLst/>
          </a:prstGeom>
        </p:spPr>
        <p:txBody>
          <a:bodyPr/>
          <a:lstStyle/>
          <a:p>
            <a:pPr/>
          </a:p>
        </p:txBody>
      </p:sp>
      <p:sp>
        <p:nvSpPr>
          <p:cNvPr id="1570" name="Shape 1570"/>
          <p:cNvSpPr/>
          <p:nvPr>
            <p:ph type="body" sz="quarter" idx="1"/>
          </p:nvPr>
        </p:nvSpPr>
        <p:spPr>
          <a:prstGeom prst="rect">
            <a:avLst/>
          </a:prstGeom>
        </p:spPr>
        <p:txBody>
          <a:bodyPr/>
          <a:lstStyle/>
          <a:p>
            <a:pPr/>
            <a:r>
              <a:t>TCP</a:t>
            </a:r>
            <a:r>
              <a:t>为什么需要建立“连接”后才能通讯？</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6" name="Shape 1576"/>
          <p:cNvSpPr/>
          <p:nvPr>
            <p:ph type="sldImg"/>
          </p:nvPr>
        </p:nvSpPr>
        <p:spPr>
          <a:prstGeom prst="rect">
            <a:avLst/>
          </a:prstGeom>
        </p:spPr>
        <p:txBody>
          <a:bodyPr/>
          <a:lstStyle/>
          <a:p>
            <a:pPr/>
          </a:p>
        </p:txBody>
      </p:sp>
      <p:sp>
        <p:nvSpPr>
          <p:cNvPr id="1577" name="Shape 1577"/>
          <p:cNvSpPr/>
          <p:nvPr>
            <p:ph type="body" sz="quarter" idx="1"/>
          </p:nvPr>
        </p:nvSpPr>
        <p:spPr>
          <a:prstGeom prst="rect">
            <a:avLst/>
          </a:prstGeom>
        </p:spPr>
        <p:txBody>
          <a:bodyPr/>
          <a:lstStyle/>
          <a:p>
            <a:pPr/>
            <a:r>
              <a:t>在 </a:t>
            </a:r>
            <a:r>
              <a:t>IP </a:t>
            </a:r>
            <a:r>
              <a:t>协议之上</a:t>
            </a:r>
          </a:p>
          <a:p>
            <a:pPr lvl="1" indent="457200"/>
            <a:r>
              <a:t>点对点（不能广播、多播）</a:t>
            </a:r>
          </a:p>
          <a:p>
            <a:pPr lvl="1" indent="457200"/>
            <a:r>
              <a:t>双向传递（全双工）</a:t>
            </a:r>
          </a:p>
          <a:p>
            <a:pPr lvl="1" indent="457200"/>
            <a:r>
              <a:t>字节流：自动打包、有序、去重</a:t>
            </a:r>
          </a:p>
          <a:p>
            <a:pPr lvl="2" indent="914400"/>
            <a:r>
              <a:t>缺点：不维护应用报文的边界</a:t>
            </a:r>
          </a:p>
          <a:p>
            <a:pPr lvl="2" indent="914400"/>
            <a:r>
              <a:t>优点：不限制数据块大小</a:t>
            </a:r>
          </a:p>
          <a:p>
            <a:pPr lvl="1" indent="457200"/>
            <a:r>
              <a:t>流量缓冲：解决速度不匹配问题</a:t>
            </a:r>
          </a:p>
          <a:p>
            <a:pPr lvl="1" indent="457200"/>
            <a:r>
              <a:t>可靠的传输服务</a:t>
            </a:r>
          </a:p>
          <a:p>
            <a:pPr lvl="1" indent="457200"/>
            <a:r>
              <a:t>拥塞控制</a:t>
            </a:r>
          </a:p>
          <a:p>
            <a:pPr/>
          </a:p>
          <a:p>
            <a:pPr/>
            <a:r>
              <a:t>主机内的进程寻址</a:t>
            </a:r>
          </a:p>
          <a:p>
            <a:pPr/>
            <a:r>
              <a:t>创建、管理、终止连接</a:t>
            </a:r>
          </a:p>
          <a:p>
            <a:pPr/>
            <a:r>
              <a:t>处理并将</a:t>
            </a:r>
            <a:r>
              <a:rPr>
                <a:solidFill>
                  <a:srgbClr val="FF0000"/>
                </a:solidFill>
              </a:rPr>
              <a:t>字节（</a:t>
            </a:r>
            <a:r>
              <a:rPr>
                <a:solidFill>
                  <a:srgbClr val="FF0000"/>
                </a:solidFill>
              </a:rPr>
              <a:t>8bit</a:t>
            </a:r>
            <a:r>
              <a:rPr>
                <a:solidFill>
                  <a:srgbClr val="FF0000"/>
                </a:solidFill>
              </a:rPr>
              <a:t>）流</a:t>
            </a:r>
            <a:r>
              <a:t>打包成报文段（如 </a:t>
            </a:r>
            <a:r>
              <a:t>IP </a:t>
            </a:r>
            <a:r>
              <a:t>报文）</a:t>
            </a:r>
          </a:p>
          <a:p>
            <a:pPr/>
            <a:r>
              <a:t>传输数据：粘包：</a:t>
            </a:r>
            <a:r>
              <a:t>read</a:t>
            </a:r>
            <a:r>
              <a:t>不全</a:t>
            </a:r>
          </a:p>
          <a:p>
            <a:pPr/>
            <a:r>
              <a:t>保持可靠性与传输质量</a:t>
            </a:r>
          </a:p>
          <a:p>
            <a:pPr/>
            <a:r>
              <a:t>流控制与拥塞控制</a:t>
            </a:r>
          </a:p>
          <a:p>
            <a:p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4" name="Shape 1594"/>
          <p:cNvSpPr/>
          <p:nvPr>
            <p:ph type="sldImg"/>
          </p:nvPr>
        </p:nvSpPr>
        <p:spPr>
          <a:prstGeom prst="rect">
            <a:avLst/>
          </a:prstGeom>
        </p:spPr>
        <p:txBody>
          <a:bodyPr/>
          <a:lstStyle/>
          <a:p>
            <a:pPr/>
          </a:p>
        </p:txBody>
      </p:sp>
      <p:sp>
        <p:nvSpPr>
          <p:cNvPr id="1595" name="Shape 1595"/>
          <p:cNvSpPr/>
          <p:nvPr>
            <p:ph type="body" sz="quarter" idx="1"/>
          </p:nvPr>
        </p:nvSpPr>
        <p:spPr>
          <a:prstGeom prst="rect">
            <a:avLst/>
          </a:prstGeom>
        </p:spPr>
        <p:txBody>
          <a:bodyPr/>
          <a:lstStyle/>
          <a:p>
            <a:pPr/>
            <a:r>
              <a:t>PAWS — Protect Againest Wrapped Sequence numbers</a:t>
            </a:r>
            <a:br/>
            <a:r>
              <a:t>目的是解决在高带宽下，</a:t>
            </a:r>
            <a:r>
              <a:t>TCP</a:t>
            </a:r>
            <a:r>
              <a:t>序号可能被重复使用而带来的问题。</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9" name="Shape 1599"/>
          <p:cNvSpPr/>
          <p:nvPr>
            <p:ph type="sldImg"/>
          </p:nvPr>
        </p:nvSpPr>
        <p:spPr>
          <a:prstGeom prst="rect">
            <a:avLst/>
          </a:prstGeom>
        </p:spPr>
        <p:txBody>
          <a:bodyPr/>
          <a:lstStyle/>
          <a:p>
            <a:pPr/>
          </a:p>
        </p:txBody>
      </p:sp>
      <p:sp>
        <p:nvSpPr>
          <p:cNvPr id="1600" name="Shape 1600"/>
          <p:cNvSpPr/>
          <p:nvPr>
            <p:ph type="body" sz="quarter" idx="1"/>
          </p:nvPr>
        </p:nvSpPr>
        <p:spPr>
          <a:prstGeom prst="rect">
            <a:avLst/>
          </a:prstGeom>
        </p:spPr>
        <p:txBody>
          <a:bodyPr/>
          <a:lstStyle/>
          <a:p>
            <a:pPr/>
            <a:r>
              <a:t>为什么建立连接要</a:t>
            </a:r>
            <a:r>
              <a:t>3</a:t>
            </a:r>
            <a:r>
              <a:t>次握手，关闭连接要</a:t>
            </a:r>
            <a:r>
              <a:t>4</a:t>
            </a:r>
            <a:r>
              <a:t>次挥手？</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7" name="Shape 1627"/>
          <p:cNvSpPr/>
          <p:nvPr>
            <p:ph type="sldImg"/>
          </p:nvPr>
        </p:nvSpPr>
        <p:spPr>
          <a:prstGeom prst="rect">
            <a:avLst/>
          </a:prstGeom>
        </p:spPr>
        <p:txBody>
          <a:bodyPr/>
          <a:lstStyle/>
          <a:p>
            <a:pPr/>
          </a:p>
        </p:txBody>
      </p:sp>
      <p:sp>
        <p:nvSpPr>
          <p:cNvPr id="1628" name="Shape 1628"/>
          <p:cNvSpPr/>
          <p:nvPr>
            <p:ph type="body" sz="quarter" idx="1"/>
          </p:nvPr>
        </p:nvSpPr>
        <p:spPr>
          <a:prstGeom prst="rect">
            <a:avLst/>
          </a:prstGeom>
        </p:spPr>
        <p:txBody>
          <a:bodyPr/>
          <a:lstStyle/>
          <a:p>
            <a:pPr/>
            <a:r>
              <a:t>TCP</a:t>
            </a:r>
            <a:r>
              <a:t>协议功能概述</a:t>
            </a:r>
          </a:p>
          <a:p>
            <a:pPr/>
            <a:r>
              <a:t>TCP</a:t>
            </a:r>
            <a:r>
              <a:t>状态机的变迁流程</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2" name="Shape 1632"/>
          <p:cNvSpPr/>
          <p:nvPr>
            <p:ph type="sldImg"/>
          </p:nvPr>
        </p:nvSpPr>
        <p:spPr>
          <a:prstGeom prst="rect">
            <a:avLst/>
          </a:prstGeom>
        </p:spPr>
        <p:txBody>
          <a:bodyPr/>
          <a:lstStyle/>
          <a:p>
            <a:pPr/>
          </a:p>
        </p:txBody>
      </p:sp>
      <p:sp>
        <p:nvSpPr>
          <p:cNvPr id="1633" name="Shape 1633"/>
          <p:cNvSpPr/>
          <p:nvPr>
            <p:ph type="body" sz="quarter" idx="1"/>
          </p:nvPr>
        </p:nvSpPr>
        <p:spPr>
          <a:prstGeom prst="rect">
            <a:avLst/>
          </a:prstGeom>
        </p:spPr>
        <p:txBody>
          <a:bodyPr/>
          <a:lstStyle/>
          <a:p>
            <a:pPr/>
            <a:r>
              <a:t>大量的</a:t>
            </a:r>
            <a:r>
              <a:t>SYN_RCVD</a:t>
            </a:r>
            <a:r>
              <a:t>连接意味着什么？</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0" name="Shape 1640"/>
          <p:cNvSpPr/>
          <p:nvPr>
            <p:ph type="sldImg"/>
          </p:nvPr>
        </p:nvSpPr>
        <p:spPr>
          <a:prstGeom prst="rect">
            <a:avLst/>
          </a:prstGeom>
        </p:spPr>
        <p:txBody>
          <a:bodyPr/>
          <a:lstStyle/>
          <a:p>
            <a:pPr/>
          </a:p>
        </p:txBody>
      </p:sp>
      <p:sp>
        <p:nvSpPr>
          <p:cNvPr id="1641" name="Shape 1641"/>
          <p:cNvSpPr/>
          <p:nvPr>
            <p:ph type="body" sz="quarter" idx="1"/>
          </p:nvPr>
        </p:nvSpPr>
        <p:spPr>
          <a:prstGeom prst="rect">
            <a:avLst/>
          </a:prstGeom>
        </p:spPr>
        <p:txBody>
          <a:bodyPr/>
          <a:lstStyle/>
          <a:p>
            <a:pPr>
              <a:defRPr>
                <a:solidFill>
                  <a:srgbClr val="333333"/>
                </a:solidFill>
                <a:latin typeface="PingFang SC Regular"/>
                <a:ea typeface="PingFang SC Regular"/>
                <a:cs typeface="PingFang SC Regular"/>
                <a:sym typeface="PingFang SC Regular"/>
              </a:defRPr>
            </a:pPr>
            <a:r>
              <a:rPr>
                <a:latin typeface="+mj-lt"/>
                <a:ea typeface="+mj-ea"/>
                <a:cs typeface="+mj-cs"/>
                <a:sym typeface="Helvetica"/>
              </a:rPr>
              <a:t>当下各监听端口上的 </a:t>
            </a:r>
            <a:r>
              <a:t>accept </a:t>
            </a:r>
            <a:r>
              <a:rPr>
                <a:latin typeface="+mj-lt"/>
                <a:ea typeface="+mj-ea"/>
                <a:cs typeface="+mj-cs"/>
                <a:sym typeface="Helvetica"/>
              </a:rPr>
              <a:t>队列长度可以通过 </a:t>
            </a:r>
            <a:r>
              <a:t>ss -ltn </a:t>
            </a:r>
            <a:r>
              <a:rPr>
                <a:latin typeface="+mj-lt"/>
                <a:ea typeface="+mj-ea"/>
                <a:cs typeface="+mj-cs"/>
                <a:sym typeface="Helvetica"/>
              </a:rPr>
              <a:t>命令查看，但 </a:t>
            </a:r>
            <a:r>
              <a:t>accept </a:t>
            </a:r>
            <a:r>
              <a:rPr>
                <a:latin typeface="+mj-lt"/>
                <a:ea typeface="+mj-ea"/>
                <a:cs typeface="+mj-cs"/>
                <a:sym typeface="Helvetica"/>
              </a:rPr>
              <a:t>队列长度是否需要调整该怎么判断呢？</a:t>
            </a:r>
          </a:p>
          <a:p>
            <a:pPr>
              <a:defRPr>
                <a:solidFill>
                  <a:srgbClr val="333333"/>
                </a:solidFill>
                <a:latin typeface="PingFang SC Regular"/>
                <a:ea typeface="PingFang SC Regular"/>
                <a:cs typeface="PingFang SC Regular"/>
                <a:sym typeface="PingFang SC Regular"/>
              </a:defRPr>
            </a:pPr>
            <a:r>
              <a:rPr>
                <a:latin typeface="+mj-lt"/>
                <a:ea typeface="+mj-ea"/>
                <a:cs typeface="+mj-cs"/>
                <a:sym typeface="Helvetica"/>
              </a:rPr>
              <a:t>还是通过 </a:t>
            </a:r>
            <a:r>
              <a:t>netstat -s </a:t>
            </a:r>
            <a:r>
              <a:rPr>
                <a:latin typeface="+mj-lt"/>
                <a:ea typeface="+mj-ea"/>
                <a:cs typeface="+mj-cs"/>
                <a:sym typeface="Helvetica"/>
              </a:rPr>
              <a:t>命令给出的统计结果，可以看到究竟有多少个连接因为队列溢出而被丢弃。</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8" name="Shape 1648"/>
          <p:cNvSpPr/>
          <p:nvPr>
            <p:ph type="sldImg"/>
          </p:nvPr>
        </p:nvSpPr>
        <p:spPr>
          <a:prstGeom prst="rect">
            <a:avLst/>
          </a:prstGeom>
        </p:spPr>
        <p:txBody>
          <a:bodyPr/>
          <a:lstStyle/>
          <a:p>
            <a:pPr/>
          </a:p>
        </p:txBody>
      </p:sp>
      <p:sp>
        <p:nvSpPr>
          <p:cNvPr id="1649" name="Shape 1649"/>
          <p:cNvSpPr/>
          <p:nvPr>
            <p:ph type="body" sz="quarter" idx="1"/>
          </p:nvPr>
        </p:nvSpPr>
        <p:spPr>
          <a:prstGeom prst="rect">
            <a:avLst/>
          </a:prstGeom>
        </p:spPr>
        <p:txBody>
          <a:bodyPr/>
          <a:lstStyle/>
          <a:p>
            <a:pPr>
              <a:defRPr>
                <a:solidFill>
                  <a:srgbClr val="333333"/>
                </a:solidFill>
                <a:latin typeface="PingFang SC Regular"/>
                <a:ea typeface="PingFang SC Regular"/>
                <a:cs typeface="PingFang SC Regular"/>
                <a:sym typeface="PingFang SC Regular"/>
              </a:defRPr>
            </a:pPr>
            <a:r>
              <a:rPr>
                <a:latin typeface="+mj-lt"/>
                <a:ea typeface="+mj-ea"/>
                <a:cs typeface="+mj-cs"/>
                <a:sym typeface="Helvetica"/>
              </a:rPr>
              <a:t>应当把 </a:t>
            </a:r>
            <a:r>
              <a:t>tcp_abort_on_overflow </a:t>
            </a:r>
            <a:r>
              <a:rPr>
                <a:latin typeface="+mj-lt"/>
                <a:ea typeface="+mj-ea"/>
                <a:cs typeface="+mj-cs"/>
                <a:sym typeface="Helvetica"/>
              </a:rPr>
              <a:t>设置为 </a:t>
            </a:r>
            <a:r>
              <a:t>0</a:t>
            </a:r>
            <a:r>
              <a:rPr>
                <a:latin typeface="+mj-lt"/>
                <a:ea typeface="+mj-ea"/>
                <a:cs typeface="+mj-cs"/>
                <a:sym typeface="Helvetica"/>
              </a:rPr>
              <a:t>，因为这样更有利于应对突发流量。举个例子，当 </a:t>
            </a:r>
            <a:r>
              <a:t>accept </a:t>
            </a:r>
            <a:r>
              <a:rPr>
                <a:latin typeface="+mj-lt"/>
                <a:ea typeface="+mj-ea"/>
                <a:cs typeface="+mj-cs"/>
                <a:sym typeface="Helvetica"/>
              </a:rPr>
              <a:t>队列满导致服务器丢掉了 </a:t>
            </a:r>
            <a:r>
              <a:t>ACK</a:t>
            </a:r>
            <a:r>
              <a:rPr>
                <a:latin typeface="+mj-lt"/>
                <a:ea typeface="+mj-ea"/>
                <a:cs typeface="+mj-cs"/>
                <a:sym typeface="Helvetica"/>
              </a:rPr>
              <a:t>，与此同时，客户端的连接状态却是 </a:t>
            </a:r>
            <a:r>
              <a:t>ESTABLISHED</a:t>
            </a:r>
            <a:r>
              <a:rPr>
                <a:latin typeface="+mj-lt"/>
                <a:ea typeface="+mj-ea"/>
                <a:cs typeface="+mj-cs"/>
                <a:sym typeface="Helvetica"/>
              </a:rPr>
              <a:t>，进程就在建立好的连接上发送请求。只要服务器没有为请求回复 </a:t>
            </a:r>
            <a:r>
              <a:t>ACK</a:t>
            </a:r>
            <a:r>
              <a:rPr>
                <a:latin typeface="+mj-lt"/>
                <a:ea typeface="+mj-ea"/>
                <a:cs typeface="+mj-cs"/>
                <a:sym typeface="Helvetica"/>
              </a:rPr>
              <a:t>，请求就会被多次重发。如果服务器上的进程只是短暂的繁忙造成 </a:t>
            </a:r>
            <a:r>
              <a:t>accept </a:t>
            </a:r>
            <a:r>
              <a:rPr>
                <a:latin typeface="+mj-lt"/>
                <a:ea typeface="+mj-ea"/>
                <a:cs typeface="+mj-cs"/>
                <a:sym typeface="Helvetica"/>
              </a:rPr>
              <a:t>队列满，那么当 </a:t>
            </a:r>
            <a:r>
              <a:t>accept </a:t>
            </a:r>
            <a:r>
              <a:rPr>
                <a:latin typeface="+mj-lt"/>
                <a:ea typeface="+mj-ea"/>
                <a:cs typeface="+mj-cs"/>
                <a:sym typeface="Helvetica"/>
              </a:rPr>
              <a:t>队列有空位时，再次接收到的请求报文由于含有 </a:t>
            </a:r>
            <a:r>
              <a:t>ACK</a:t>
            </a:r>
            <a:r>
              <a:rPr>
                <a:latin typeface="+mj-lt"/>
                <a:ea typeface="+mj-ea"/>
                <a:cs typeface="+mj-cs"/>
                <a:sym typeface="Helvetica"/>
              </a:rPr>
              <a:t>，仍然会触发服务器端成功建立连接。所以，</a:t>
            </a:r>
            <a:r>
              <a:t>tcp_abort_on_overflow </a:t>
            </a:r>
            <a:r>
              <a:rPr>
                <a:latin typeface="+mj-lt"/>
                <a:ea typeface="+mj-ea"/>
                <a:cs typeface="+mj-cs"/>
                <a:sym typeface="Helvetica"/>
              </a:rPr>
              <a:t>设为 </a:t>
            </a:r>
            <a:r>
              <a:t>0 </a:t>
            </a:r>
            <a:r>
              <a:rPr>
                <a:latin typeface="+mj-lt"/>
                <a:ea typeface="+mj-ea"/>
                <a:cs typeface="+mj-cs"/>
                <a:sym typeface="Helvetica"/>
              </a:rPr>
              <a:t>可以提高连接建立的成功率，只有你非常肯定 </a:t>
            </a:r>
            <a:r>
              <a:t>accept </a:t>
            </a:r>
            <a:r>
              <a:rPr>
                <a:latin typeface="+mj-lt"/>
                <a:ea typeface="+mj-ea"/>
                <a:cs typeface="+mj-cs"/>
                <a:sym typeface="Helvetica"/>
              </a:rPr>
              <a:t>队列会长期溢出时，才能设置为 </a:t>
            </a:r>
            <a:r>
              <a:t>1 </a:t>
            </a:r>
            <a:r>
              <a:rPr>
                <a:latin typeface="+mj-lt"/>
                <a:ea typeface="+mj-ea"/>
                <a:cs typeface="+mj-cs"/>
                <a:sym typeface="Helvetica"/>
              </a:rPr>
              <a:t>以尽快通知客户端</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6" name="Shape 1656"/>
          <p:cNvSpPr/>
          <p:nvPr>
            <p:ph type="sldImg"/>
          </p:nvPr>
        </p:nvSpPr>
        <p:spPr>
          <a:prstGeom prst="rect">
            <a:avLst/>
          </a:prstGeom>
        </p:spPr>
        <p:txBody>
          <a:bodyPr/>
          <a:lstStyle/>
          <a:p>
            <a:pPr/>
          </a:p>
        </p:txBody>
      </p:sp>
      <p:sp>
        <p:nvSpPr>
          <p:cNvPr id="1657" name="Shape 1657"/>
          <p:cNvSpPr/>
          <p:nvPr>
            <p:ph type="body" sz="quarter" idx="1"/>
          </p:nvPr>
        </p:nvSpPr>
        <p:spPr>
          <a:prstGeom prst="rect">
            <a:avLst/>
          </a:prstGeom>
        </p:spPr>
        <p:txBody>
          <a:bodyPr/>
          <a:lstStyle/>
          <a:p>
            <a:pPr/>
            <a:r>
              <a:t>1.</a:t>
            </a:r>
            <a:r>
              <a:rPr>
                <a:solidFill>
                  <a:srgbClr val="333333"/>
                </a:solidFill>
              </a:rPr>
              <a:t>第 </a:t>
            </a:r>
            <a:r>
              <a:rPr>
                <a:solidFill>
                  <a:srgbClr val="333333"/>
                </a:solidFill>
                <a:latin typeface="PingFang SC Regular"/>
                <a:ea typeface="PingFang SC Regular"/>
                <a:cs typeface="PingFang SC Regular"/>
                <a:sym typeface="PingFang SC Regular"/>
              </a:rPr>
              <a:t>1 </a:t>
            </a:r>
            <a:r>
              <a:rPr>
                <a:solidFill>
                  <a:srgbClr val="333333"/>
                </a:solidFill>
              </a:rPr>
              <a:t>次重试发生在 </a:t>
            </a:r>
            <a:r>
              <a:rPr>
                <a:solidFill>
                  <a:srgbClr val="333333"/>
                </a:solidFill>
                <a:latin typeface="PingFang SC Regular"/>
                <a:ea typeface="PingFang SC Regular"/>
                <a:cs typeface="PingFang SC Regular"/>
                <a:sym typeface="PingFang SC Regular"/>
              </a:rPr>
              <a:t>1 </a:t>
            </a:r>
            <a:r>
              <a:rPr>
                <a:solidFill>
                  <a:srgbClr val="333333"/>
                </a:solidFill>
              </a:rPr>
              <a:t>秒钟后，接着会以翻倍的方式在第 </a:t>
            </a:r>
            <a:r>
              <a:rPr>
                <a:solidFill>
                  <a:srgbClr val="333333"/>
                </a:solidFill>
                <a:latin typeface="PingFang SC Regular"/>
                <a:ea typeface="PingFang SC Regular"/>
                <a:cs typeface="PingFang SC Regular"/>
                <a:sym typeface="PingFang SC Regular"/>
              </a:rPr>
              <a:t>2</a:t>
            </a:r>
            <a:r>
              <a:rPr>
                <a:solidFill>
                  <a:srgbClr val="333333"/>
                </a:solidFill>
              </a:rPr>
              <a:t>、</a:t>
            </a:r>
            <a:r>
              <a:rPr>
                <a:solidFill>
                  <a:srgbClr val="333333"/>
                </a:solidFill>
                <a:latin typeface="PingFang SC Regular"/>
                <a:ea typeface="PingFang SC Regular"/>
                <a:cs typeface="PingFang SC Regular"/>
                <a:sym typeface="PingFang SC Regular"/>
              </a:rPr>
              <a:t>4</a:t>
            </a:r>
            <a:r>
              <a:rPr>
                <a:solidFill>
                  <a:srgbClr val="333333"/>
                </a:solidFill>
              </a:rPr>
              <a:t>、</a:t>
            </a:r>
            <a:r>
              <a:rPr>
                <a:solidFill>
                  <a:srgbClr val="333333"/>
                </a:solidFill>
                <a:latin typeface="PingFang SC Regular"/>
                <a:ea typeface="PingFang SC Regular"/>
                <a:cs typeface="PingFang SC Regular"/>
                <a:sym typeface="PingFang SC Regular"/>
              </a:rPr>
              <a:t>8</a:t>
            </a:r>
            <a:r>
              <a:rPr>
                <a:solidFill>
                  <a:srgbClr val="333333"/>
                </a:solidFill>
              </a:rPr>
              <a:t>、</a:t>
            </a:r>
            <a:r>
              <a:rPr>
                <a:solidFill>
                  <a:srgbClr val="333333"/>
                </a:solidFill>
                <a:latin typeface="PingFang SC Regular"/>
                <a:ea typeface="PingFang SC Regular"/>
                <a:cs typeface="PingFang SC Regular"/>
                <a:sym typeface="PingFang SC Regular"/>
              </a:rPr>
              <a:t>16</a:t>
            </a:r>
            <a:r>
              <a:rPr>
                <a:solidFill>
                  <a:srgbClr val="333333"/>
                </a:solidFill>
              </a:rPr>
              <a:t>、</a:t>
            </a:r>
            <a:r>
              <a:rPr>
                <a:solidFill>
                  <a:srgbClr val="333333"/>
                </a:solidFill>
                <a:latin typeface="PingFang SC Regular"/>
                <a:ea typeface="PingFang SC Regular"/>
                <a:cs typeface="PingFang SC Regular"/>
                <a:sym typeface="PingFang SC Regular"/>
              </a:rPr>
              <a:t>32 </a:t>
            </a:r>
            <a:r>
              <a:rPr>
                <a:solidFill>
                  <a:srgbClr val="333333"/>
                </a:solidFill>
              </a:rPr>
              <a:t>秒共做 </a:t>
            </a:r>
            <a:r>
              <a:rPr>
                <a:solidFill>
                  <a:srgbClr val="333333"/>
                </a:solidFill>
                <a:latin typeface="PingFang SC Regular"/>
                <a:ea typeface="PingFang SC Regular"/>
                <a:cs typeface="PingFang SC Regular"/>
                <a:sym typeface="PingFang SC Regular"/>
              </a:rPr>
              <a:t>6 </a:t>
            </a:r>
            <a:r>
              <a:rPr>
                <a:solidFill>
                  <a:srgbClr val="333333"/>
                </a:solidFill>
              </a:rPr>
              <a:t>次重试，最后一次重试会等待 </a:t>
            </a:r>
            <a:r>
              <a:rPr>
                <a:solidFill>
                  <a:srgbClr val="333333"/>
                </a:solidFill>
                <a:latin typeface="PingFang SC Regular"/>
                <a:ea typeface="PingFang SC Regular"/>
                <a:cs typeface="PingFang SC Regular"/>
                <a:sym typeface="PingFang SC Regular"/>
              </a:rPr>
              <a:t>64 </a:t>
            </a:r>
            <a:r>
              <a:rPr>
                <a:solidFill>
                  <a:srgbClr val="333333"/>
                </a:solidFill>
              </a:rPr>
              <a:t>秒，如果仍然没有返回 </a:t>
            </a:r>
            <a:r>
              <a:rPr>
                <a:solidFill>
                  <a:srgbClr val="333333"/>
                </a:solidFill>
                <a:latin typeface="PingFang SC Regular"/>
                <a:ea typeface="PingFang SC Regular"/>
                <a:cs typeface="PingFang SC Regular"/>
                <a:sym typeface="PingFang SC Regular"/>
              </a:rPr>
              <a:t>ACK</a:t>
            </a:r>
            <a:r>
              <a:rPr>
                <a:solidFill>
                  <a:srgbClr val="333333"/>
                </a:solidFill>
              </a:rPr>
              <a:t>，才会终止三次握手。所以，总耗时是 </a:t>
            </a:r>
            <a:r>
              <a:rPr>
                <a:solidFill>
                  <a:srgbClr val="333333"/>
                </a:solidFill>
                <a:latin typeface="PingFang SC Regular"/>
                <a:ea typeface="PingFang SC Regular"/>
                <a:cs typeface="PingFang SC Regular"/>
                <a:sym typeface="PingFang SC Regular"/>
              </a:rPr>
              <a:t>1+2+4+8+16+32+64=127 </a:t>
            </a:r>
            <a:r>
              <a:rPr>
                <a:solidFill>
                  <a:srgbClr val="333333"/>
                </a:solidFill>
              </a:rPr>
              <a:t>秒，超过 </a:t>
            </a:r>
            <a:r>
              <a:rPr>
                <a:solidFill>
                  <a:srgbClr val="333333"/>
                </a:solidFill>
                <a:latin typeface="PingFang SC Regular"/>
                <a:ea typeface="PingFang SC Regular"/>
                <a:cs typeface="PingFang SC Regular"/>
                <a:sym typeface="PingFang SC Regular"/>
              </a:rPr>
              <a:t>2 </a:t>
            </a:r>
            <a:r>
              <a:rPr>
                <a:solidFill>
                  <a:srgbClr val="333333"/>
                </a:solidFill>
              </a:rPr>
              <a:t>分钟。</a:t>
            </a:r>
            <a:endParaRPr>
              <a:solidFill>
                <a:srgbClr val="333333"/>
              </a:solidFill>
              <a:latin typeface="PingFang SC Regular"/>
              <a:ea typeface="PingFang SC Regular"/>
              <a:cs typeface="PingFang SC Regular"/>
              <a:sym typeface="PingFang SC Regular"/>
            </a:endParaRPr>
          </a:p>
          <a:p>
            <a:pPr>
              <a:defRPr>
                <a:solidFill>
                  <a:srgbClr val="333333"/>
                </a:solidFill>
                <a:latin typeface="PingFang SC Regular"/>
                <a:ea typeface="PingFang SC Regular"/>
                <a:cs typeface="PingFang SC Regular"/>
                <a:sym typeface="PingFang SC Regular"/>
              </a:defRPr>
            </a:pPr>
            <a:r>
              <a:t>2.</a:t>
            </a:r>
            <a:r>
              <a:t> </a:t>
            </a:r>
            <a:r>
              <a:t>tcp_synack_retries </a:t>
            </a:r>
            <a:r>
              <a:rPr>
                <a:latin typeface="+mj-lt"/>
                <a:ea typeface="+mj-ea"/>
                <a:cs typeface="+mj-cs"/>
                <a:sym typeface="Helvetica"/>
              </a:rPr>
              <a:t>的默认重试次数是 </a:t>
            </a:r>
            <a:r>
              <a:t>5 </a:t>
            </a:r>
            <a:r>
              <a:rPr>
                <a:latin typeface="+mj-lt"/>
                <a:ea typeface="+mj-ea"/>
                <a:cs typeface="+mj-cs"/>
                <a:sym typeface="Helvetica"/>
              </a:rPr>
              <a:t>次，与客户端重发 </a:t>
            </a:r>
            <a:r>
              <a:t>SYN </a:t>
            </a:r>
            <a:r>
              <a:rPr>
                <a:latin typeface="+mj-lt"/>
                <a:ea typeface="+mj-ea"/>
                <a:cs typeface="+mj-cs"/>
                <a:sym typeface="Helvetica"/>
              </a:rPr>
              <a:t>类似，它的重试会经历 </a:t>
            </a:r>
            <a:r>
              <a:t>1</a:t>
            </a:r>
            <a:r>
              <a:rPr>
                <a:latin typeface="+mj-lt"/>
                <a:ea typeface="+mj-ea"/>
                <a:cs typeface="+mj-cs"/>
                <a:sym typeface="Helvetica"/>
              </a:rPr>
              <a:t>、</a:t>
            </a:r>
            <a:r>
              <a:t>2</a:t>
            </a:r>
            <a:r>
              <a:rPr>
                <a:latin typeface="+mj-lt"/>
                <a:ea typeface="+mj-ea"/>
                <a:cs typeface="+mj-cs"/>
                <a:sym typeface="Helvetica"/>
              </a:rPr>
              <a:t>、</a:t>
            </a:r>
            <a:r>
              <a:t>4</a:t>
            </a:r>
            <a:r>
              <a:rPr>
                <a:latin typeface="+mj-lt"/>
                <a:ea typeface="+mj-ea"/>
                <a:cs typeface="+mj-cs"/>
                <a:sym typeface="Helvetica"/>
              </a:rPr>
              <a:t>、</a:t>
            </a:r>
            <a:r>
              <a:t>8</a:t>
            </a:r>
            <a:r>
              <a:rPr>
                <a:latin typeface="+mj-lt"/>
                <a:ea typeface="+mj-ea"/>
                <a:cs typeface="+mj-cs"/>
                <a:sym typeface="Helvetica"/>
              </a:rPr>
              <a:t>、</a:t>
            </a:r>
            <a:r>
              <a:t>16 </a:t>
            </a:r>
            <a:r>
              <a:rPr>
                <a:latin typeface="+mj-lt"/>
                <a:ea typeface="+mj-ea"/>
                <a:cs typeface="+mj-cs"/>
                <a:sym typeface="Helvetica"/>
              </a:rPr>
              <a:t>秒，最后一次重试后等待 </a:t>
            </a:r>
            <a:r>
              <a:t>32 </a:t>
            </a:r>
            <a:r>
              <a:rPr>
                <a:latin typeface="+mj-lt"/>
                <a:ea typeface="+mj-ea"/>
                <a:cs typeface="+mj-cs"/>
                <a:sym typeface="Helvetica"/>
              </a:rPr>
              <a:t>秒，若仍然没有收到 </a:t>
            </a:r>
            <a:r>
              <a:t>ACK</a:t>
            </a:r>
            <a:r>
              <a:rPr>
                <a:latin typeface="+mj-lt"/>
                <a:ea typeface="+mj-ea"/>
                <a:cs typeface="+mj-cs"/>
                <a:sym typeface="Helvetica"/>
              </a:rPr>
              <a:t>，才会关闭连接，故共需要等待 </a:t>
            </a:r>
            <a:r>
              <a:t>63 </a:t>
            </a:r>
            <a:r>
              <a:rPr>
                <a:latin typeface="+mj-lt"/>
                <a:ea typeface="+mj-ea"/>
                <a:cs typeface="+mj-cs"/>
                <a:sym typeface="Helvetica"/>
              </a:rPr>
              <a:t>秒。</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控制器：怎样抓包？</a:t>
            </a:r>
          </a:p>
          <a:p>
            <a:pPr/>
            <a:r>
              <a:t>过滤器：分析哪些报文，</a:t>
            </a:r>
            <a:r>
              <a:t>Filter</a:t>
            </a:r>
            <a:r>
              <a:t>定制化</a:t>
            </a:r>
          </a:p>
          <a:p>
            <a:pPr/>
            <a:r>
              <a:t>概览：图形化更直观</a:t>
            </a:r>
          </a:p>
          <a:p>
            <a:pPr/>
            <a:r>
              <a:t>请求列表：可查看详情</a:t>
            </a:r>
          </a:p>
          <a:p>
            <a:pPr/>
            <a:r>
              <a:t>概要：统计</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4" name="Shape 1664"/>
          <p:cNvSpPr/>
          <p:nvPr>
            <p:ph type="sldImg"/>
          </p:nvPr>
        </p:nvSpPr>
        <p:spPr>
          <a:prstGeom prst="rect">
            <a:avLst/>
          </a:prstGeom>
        </p:spPr>
        <p:txBody>
          <a:bodyPr/>
          <a:lstStyle/>
          <a:p>
            <a:pPr/>
          </a:p>
        </p:txBody>
      </p:sp>
      <p:sp>
        <p:nvSpPr>
          <p:cNvPr id="1665" name="Shape 1665"/>
          <p:cNvSpPr/>
          <p:nvPr>
            <p:ph type="body" sz="quarter" idx="1"/>
          </p:nvPr>
        </p:nvSpPr>
        <p:spPr>
          <a:prstGeom prst="rect">
            <a:avLst/>
          </a:prstGeom>
        </p:spPr>
        <p:txBody>
          <a:bodyPr/>
          <a:lstStyle/>
          <a:p>
            <a:pPr>
              <a:defRPr>
                <a:solidFill>
                  <a:srgbClr val="333333"/>
                </a:solidFill>
                <a:latin typeface="PingFang SC Regular"/>
                <a:ea typeface="PingFang SC Regular"/>
                <a:cs typeface="PingFang SC Regular"/>
                <a:sym typeface="PingFang SC Regular"/>
              </a:defRPr>
            </a:pPr>
            <a:r>
              <a:rPr>
                <a:latin typeface="+mj-lt"/>
                <a:ea typeface="+mj-ea"/>
                <a:cs typeface="+mj-cs"/>
                <a:sym typeface="Helvetica"/>
              </a:rPr>
              <a:t>由于只有客户端和服务器同时支持时，</a:t>
            </a:r>
            <a:r>
              <a:t>TFO </a:t>
            </a:r>
            <a:r>
              <a:rPr>
                <a:latin typeface="+mj-lt"/>
                <a:ea typeface="+mj-ea"/>
                <a:cs typeface="+mj-cs"/>
                <a:sym typeface="Helvetica"/>
              </a:rPr>
              <a:t>功能才能使用，所以 </a:t>
            </a:r>
            <a:r>
              <a:t>tcp_fastopen </a:t>
            </a:r>
            <a:r>
              <a:rPr>
                <a:latin typeface="+mj-lt"/>
                <a:ea typeface="+mj-ea"/>
                <a:cs typeface="+mj-cs"/>
                <a:sym typeface="Helvetica"/>
              </a:rPr>
              <a:t>参数是按比特位控制的。其中，第 </a:t>
            </a:r>
            <a:r>
              <a:t>1 </a:t>
            </a:r>
            <a:r>
              <a:rPr>
                <a:latin typeface="+mj-lt"/>
                <a:ea typeface="+mj-ea"/>
                <a:cs typeface="+mj-cs"/>
                <a:sym typeface="Helvetica"/>
              </a:rPr>
              <a:t>个比特位为 </a:t>
            </a:r>
            <a:r>
              <a:t>1 </a:t>
            </a:r>
            <a:r>
              <a:rPr>
                <a:latin typeface="+mj-lt"/>
                <a:ea typeface="+mj-ea"/>
                <a:cs typeface="+mj-cs"/>
                <a:sym typeface="Helvetica"/>
              </a:rPr>
              <a:t>时，表示作为客户端时支持 </a:t>
            </a:r>
            <a:r>
              <a:t>TFO</a:t>
            </a:r>
            <a:r>
              <a:rPr>
                <a:latin typeface="+mj-lt"/>
                <a:ea typeface="+mj-ea"/>
                <a:cs typeface="+mj-cs"/>
                <a:sym typeface="Helvetica"/>
              </a:rPr>
              <a:t>；第 </a:t>
            </a:r>
            <a:r>
              <a:t>2 </a:t>
            </a:r>
            <a:r>
              <a:rPr>
                <a:latin typeface="+mj-lt"/>
                <a:ea typeface="+mj-ea"/>
                <a:cs typeface="+mj-cs"/>
                <a:sym typeface="Helvetica"/>
              </a:rPr>
              <a:t>个比特位为 </a:t>
            </a:r>
            <a:r>
              <a:t>1 </a:t>
            </a:r>
            <a:r>
              <a:rPr>
                <a:latin typeface="+mj-lt"/>
                <a:ea typeface="+mj-ea"/>
                <a:cs typeface="+mj-cs"/>
                <a:sym typeface="Helvetica"/>
              </a:rPr>
              <a:t>时，表示作为服务器时支持 </a:t>
            </a:r>
            <a:r>
              <a:t>TFO</a:t>
            </a:r>
            <a:r>
              <a:rPr>
                <a:latin typeface="+mj-lt"/>
                <a:ea typeface="+mj-ea"/>
                <a:cs typeface="+mj-cs"/>
                <a:sym typeface="Helvetica"/>
              </a:rPr>
              <a:t>，所以当 </a:t>
            </a:r>
            <a:r>
              <a:t>tcp_fastopen </a:t>
            </a:r>
            <a:r>
              <a:rPr>
                <a:latin typeface="+mj-lt"/>
                <a:ea typeface="+mj-ea"/>
                <a:cs typeface="+mj-cs"/>
                <a:sym typeface="Helvetica"/>
              </a:rPr>
              <a:t>的值为 </a:t>
            </a:r>
            <a:r>
              <a:t>3 </a:t>
            </a:r>
            <a:r>
              <a:rPr>
                <a:latin typeface="+mj-lt"/>
                <a:ea typeface="+mj-ea"/>
                <a:cs typeface="+mj-cs"/>
                <a:sym typeface="Helvetica"/>
              </a:rPr>
              <a:t>时（比特为 </a:t>
            </a:r>
            <a:r>
              <a:t>0x11</a:t>
            </a:r>
            <a:r>
              <a:rPr>
                <a:latin typeface="+mj-lt"/>
                <a:ea typeface="+mj-ea"/>
                <a:cs typeface="+mj-cs"/>
                <a:sym typeface="Helvetica"/>
              </a:rPr>
              <a:t>）就表示完全支持 </a:t>
            </a:r>
            <a:r>
              <a:t>TFO </a:t>
            </a:r>
            <a:r>
              <a:rPr>
                <a:latin typeface="+mj-lt"/>
                <a:ea typeface="+mj-ea"/>
                <a:cs typeface="+mj-cs"/>
                <a:sym typeface="Helvetica"/>
              </a:rPr>
              <a:t>功能。</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9" name="Shape 1669"/>
          <p:cNvSpPr/>
          <p:nvPr>
            <p:ph type="sldImg"/>
          </p:nvPr>
        </p:nvSpPr>
        <p:spPr>
          <a:prstGeom prst="rect">
            <a:avLst/>
          </a:prstGeom>
        </p:spPr>
        <p:txBody>
          <a:bodyPr/>
          <a:lstStyle/>
          <a:p>
            <a:pPr/>
          </a:p>
        </p:txBody>
      </p:sp>
      <p:sp>
        <p:nvSpPr>
          <p:cNvPr id="1670" name="Shape 1670"/>
          <p:cNvSpPr/>
          <p:nvPr>
            <p:ph type="body" sz="quarter" idx="1"/>
          </p:nvPr>
        </p:nvSpPr>
        <p:spPr>
          <a:prstGeom prst="rect">
            <a:avLst/>
          </a:prstGeom>
        </p:spPr>
        <p:txBody>
          <a:bodyPr/>
          <a:lstStyle/>
          <a:p>
            <a:pPr/>
            <a:r>
              <a:t>FIN_WAIT1</a:t>
            </a:r>
            <a:r>
              <a:t>攻击是怎么产生的？</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7" name="Shape 1677"/>
          <p:cNvSpPr/>
          <p:nvPr>
            <p:ph type="sldImg"/>
          </p:nvPr>
        </p:nvSpPr>
        <p:spPr>
          <a:prstGeom prst="rect">
            <a:avLst/>
          </a:prstGeom>
        </p:spPr>
        <p:txBody>
          <a:bodyPr/>
          <a:lstStyle/>
          <a:p>
            <a:pPr/>
          </a:p>
        </p:txBody>
      </p:sp>
      <p:sp>
        <p:nvSpPr>
          <p:cNvPr id="1678" name="Shape 1678"/>
          <p:cNvSpPr/>
          <p:nvPr>
            <p:ph type="body" sz="quarter" idx="1"/>
          </p:nvPr>
        </p:nvSpPr>
        <p:spPr>
          <a:prstGeom prst="rect">
            <a:avLst/>
          </a:prstGeom>
        </p:spPr>
        <p:txBody>
          <a:bodyPr/>
          <a:lstStyle/>
          <a:p>
            <a:pPr>
              <a:defRPr>
                <a:solidFill>
                  <a:srgbClr val="333333"/>
                </a:solidFill>
                <a:latin typeface="PingFang SC Regular"/>
                <a:ea typeface="PingFang SC Regular"/>
                <a:cs typeface="PingFang SC Regular"/>
                <a:sym typeface="PingFang SC Regular"/>
              </a:defRPr>
            </a:pPr>
            <a:r>
              <a:rPr>
                <a:latin typeface="+mj-lt"/>
                <a:ea typeface="+mj-ea"/>
                <a:cs typeface="+mj-cs"/>
                <a:sym typeface="Helvetica"/>
              </a:rPr>
              <a:t>内核会定时重发 </a:t>
            </a:r>
            <a:r>
              <a:t>FIN </a:t>
            </a:r>
            <a:r>
              <a:rPr>
                <a:latin typeface="+mj-lt"/>
                <a:ea typeface="+mj-ea"/>
                <a:cs typeface="+mj-cs"/>
                <a:sym typeface="Helvetica"/>
              </a:rPr>
              <a:t>报文，其中重发次数由 </a:t>
            </a:r>
            <a:r>
              <a:t>tcp_orphan_retries </a:t>
            </a:r>
            <a:r>
              <a:rPr>
                <a:latin typeface="+mj-lt"/>
                <a:ea typeface="+mj-ea"/>
                <a:cs typeface="+mj-cs"/>
                <a:sym typeface="Helvetica"/>
              </a:rPr>
              <a:t>参数控制（注意，</a:t>
            </a:r>
            <a:r>
              <a:t>orphan </a:t>
            </a:r>
            <a:r>
              <a:rPr>
                <a:latin typeface="+mj-lt"/>
                <a:ea typeface="+mj-ea"/>
                <a:cs typeface="+mj-cs"/>
                <a:sym typeface="Helvetica"/>
              </a:rPr>
              <a:t>虽然是孤儿的意思，该参数却不只对孤儿连接有效，事实上，它对所有 </a:t>
            </a:r>
            <a:r>
              <a:t>FIN_WAIT1 </a:t>
            </a:r>
            <a:r>
              <a:rPr>
                <a:latin typeface="+mj-lt"/>
                <a:ea typeface="+mj-ea"/>
                <a:cs typeface="+mj-cs"/>
                <a:sym typeface="Helvetica"/>
              </a:rPr>
              <a:t>状态下的连接都有效），默认值是 </a:t>
            </a:r>
            <a:r>
              <a:t>0</a:t>
            </a:r>
            <a:r>
              <a:rPr>
                <a:latin typeface="+mj-lt"/>
                <a:ea typeface="+mj-ea"/>
                <a:cs typeface="+mj-cs"/>
                <a:sym typeface="Helvetica"/>
              </a:rPr>
              <a:t>，特指 </a:t>
            </a:r>
            <a:r>
              <a:t>8 </a:t>
            </a:r>
            <a:r>
              <a:rPr>
                <a:latin typeface="+mj-lt"/>
                <a:ea typeface="+mj-ea"/>
                <a:cs typeface="+mj-cs"/>
                <a:sym typeface="Helvetica"/>
              </a:rPr>
              <a:t>次：</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5" name="Shape 1685"/>
          <p:cNvSpPr/>
          <p:nvPr>
            <p:ph type="sldImg"/>
          </p:nvPr>
        </p:nvSpPr>
        <p:spPr>
          <a:prstGeom prst="rect">
            <a:avLst/>
          </a:prstGeom>
        </p:spPr>
        <p:txBody>
          <a:bodyPr/>
          <a:lstStyle/>
          <a:p>
            <a:pPr/>
          </a:p>
        </p:txBody>
      </p:sp>
      <p:sp>
        <p:nvSpPr>
          <p:cNvPr id="1686" name="Shape 1686"/>
          <p:cNvSpPr/>
          <p:nvPr>
            <p:ph type="body" sz="quarter" idx="1"/>
          </p:nvPr>
        </p:nvSpPr>
        <p:spPr>
          <a:prstGeom prst="rect">
            <a:avLst/>
          </a:prstGeom>
        </p:spPr>
        <p:txBody>
          <a:bodyPr/>
          <a:lstStyle/>
          <a:p>
            <a:pPr>
              <a:defRPr>
                <a:solidFill>
                  <a:srgbClr val="333333"/>
                </a:solidFill>
                <a:latin typeface="PingFang SC Regular"/>
                <a:ea typeface="PingFang SC Regular"/>
                <a:cs typeface="PingFang SC Regular"/>
                <a:sym typeface="PingFang SC Regular"/>
              </a:defRPr>
            </a:pPr>
            <a:r>
              <a:rPr>
                <a:latin typeface="+mj-lt"/>
                <a:ea typeface="+mj-ea"/>
                <a:cs typeface="+mj-cs"/>
                <a:sym typeface="Helvetica"/>
              </a:rPr>
              <a:t>内核会定时重发 </a:t>
            </a:r>
            <a:r>
              <a:t>FIN </a:t>
            </a:r>
            <a:r>
              <a:rPr>
                <a:latin typeface="+mj-lt"/>
                <a:ea typeface="+mj-ea"/>
                <a:cs typeface="+mj-cs"/>
                <a:sym typeface="Helvetica"/>
              </a:rPr>
              <a:t>报文，其中重发次数由 </a:t>
            </a:r>
            <a:r>
              <a:t>tcp_orphan_retries </a:t>
            </a:r>
            <a:r>
              <a:rPr>
                <a:latin typeface="+mj-lt"/>
                <a:ea typeface="+mj-ea"/>
                <a:cs typeface="+mj-cs"/>
                <a:sym typeface="Helvetica"/>
              </a:rPr>
              <a:t>参数控制（注意，</a:t>
            </a:r>
            <a:r>
              <a:t>orphan </a:t>
            </a:r>
            <a:r>
              <a:rPr>
                <a:latin typeface="+mj-lt"/>
                <a:ea typeface="+mj-ea"/>
                <a:cs typeface="+mj-cs"/>
                <a:sym typeface="Helvetica"/>
              </a:rPr>
              <a:t>虽然是孤儿的意思，该参数却不只对孤儿连接有效，事实上，它对所有 </a:t>
            </a:r>
            <a:r>
              <a:t>FIN_WAIT1 </a:t>
            </a:r>
            <a:r>
              <a:rPr>
                <a:latin typeface="+mj-lt"/>
                <a:ea typeface="+mj-ea"/>
                <a:cs typeface="+mj-cs"/>
                <a:sym typeface="Helvetica"/>
              </a:rPr>
              <a:t>状态下的连接都有效），默认值是 </a:t>
            </a:r>
            <a:r>
              <a:t>0</a:t>
            </a:r>
            <a:r>
              <a:rPr>
                <a:latin typeface="+mj-lt"/>
                <a:ea typeface="+mj-ea"/>
                <a:cs typeface="+mj-cs"/>
                <a:sym typeface="Helvetica"/>
              </a:rPr>
              <a:t>，特指 </a:t>
            </a:r>
            <a:r>
              <a:t>8 </a:t>
            </a:r>
            <a:r>
              <a:rPr>
                <a:latin typeface="+mj-lt"/>
                <a:ea typeface="+mj-ea"/>
                <a:cs typeface="+mj-cs"/>
                <a:sym typeface="Helvetica"/>
              </a:rPr>
              <a:t>次：</a:t>
            </a:r>
          </a:p>
          <a:p>
            <a:pPr>
              <a:defRPr>
                <a:solidFill>
                  <a:srgbClr val="333333"/>
                </a:solidFill>
                <a:latin typeface="PingFang SC Regular"/>
                <a:ea typeface="PingFang SC Regular"/>
                <a:cs typeface="PingFang SC Regular"/>
                <a:sym typeface="PingFang SC Regular"/>
              </a:defRPr>
            </a:pPr>
            <a:r>
              <a:rPr>
                <a:latin typeface="+mj-lt"/>
                <a:ea typeface="+mj-ea"/>
                <a:cs typeface="+mj-cs"/>
                <a:sym typeface="Helvetica"/>
              </a:rPr>
              <a:t>为什么是 </a:t>
            </a:r>
            <a:r>
              <a:t>2 MSL </a:t>
            </a:r>
            <a:r>
              <a:rPr>
                <a:latin typeface="+mj-lt"/>
                <a:ea typeface="+mj-ea"/>
                <a:cs typeface="+mj-cs"/>
                <a:sym typeface="Helvetica"/>
              </a:rPr>
              <a:t>的时长呢？这其实是相当于至少允许报文丢失一次。比如，若 </a:t>
            </a:r>
            <a:r>
              <a:t>ACK </a:t>
            </a:r>
            <a:r>
              <a:rPr>
                <a:latin typeface="+mj-lt"/>
                <a:ea typeface="+mj-ea"/>
                <a:cs typeface="+mj-cs"/>
                <a:sym typeface="Helvetica"/>
              </a:rPr>
              <a:t>在一个 </a:t>
            </a:r>
            <a:r>
              <a:t>MSL </a:t>
            </a:r>
            <a:r>
              <a:rPr>
                <a:latin typeface="+mj-lt"/>
                <a:ea typeface="+mj-ea"/>
                <a:cs typeface="+mj-cs"/>
                <a:sym typeface="Helvetica"/>
              </a:rPr>
              <a:t>内丢失，这样被动方重发的 </a:t>
            </a:r>
            <a:r>
              <a:t>FIN </a:t>
            </a:r>
            <a:r>
              <a:rPr>
                <a:latin typeface="+mj-lt"/>
                <a:ea typeface="+mj-ea"/>
                <a:cs typeface="+mj-cs"/>
                <a:sym typeface="Helvetica"/>
              </a:rPr>
              <a:t>会在第 </a:t>
            </a:r>
            <a:r>
              <a:t>2 </a:t>
            </a:r>
            <a:r>
              <a:rPr>
                <a:latin typeface="+mj-lt"/>
                <a:ea typeface="+mj-ea"/>
                <a:cs typeface="+mj-cs"/>
                <a:sym typeface="Helvetica"/>
              </a:rPr>
              <a:t>个 </a:t>
            </a:r>
            <a:r>
              <a:t>MSL </a:t>
            </a:r>
            <a:r>
              <a:rPr>
                <a:latin typeface="+mj-lt"/>
                <a:ea typeface="+mj-ea"/>
                <a:cs typeface="+mj-cs"/>
                <a:sym typeface="Helvetica"/>
              </a:rPr>
              <a:t>内到达，</a:t>
            </a:r>
            <a:r>
              <a:t>TIME_WAIT </a:t>
            </a:r>
            <a:r>
              <a:rPr>
                <a:latin typeface="+mj-lt"/>
                <a:ea typeface="+mj-ea"/>
                <a:cs typeface="+mj-cs"/>
                <a:sym typeface="Helvetica"/>
              </a:rPr>
              <a:t>状态的连接可以应对。为什么不是 </a:t>
            </a:r>
            <a:r>
              <a:t>4 </a:t>
            </a:r>
            <a:r>
              <a:rPr>
                <a:latin typeface="+mj-lt"/>
                <a:ea typeface="+mj-ea"/>
                <a:cs typeface="+mj-cs"/>
                <a:sym typeface="Helvetica"/>
              </a:rPr>
              <a:t>或者 </a:t>
            </a:r>
            <a:r>
              <a:t>8 MSL </a:t>
            </a:r>
            <a:r>
              <a:rPr>
                <a:latin typeface="+mj-lt"/>
                <a:ea typeface="+mj-ea"/>
                <a:cs typeface="+mj-cs"/>
                <a:sym typeface="Helvetica"/>
              </a:rPr>
              <a:t>的时长呢？你可以想象一个丢包率达到百分之一的糟糕网络，连续两次丢包的概率只有万分之一，这个概率实在是太小了，忽略它比解决它更具性价比。</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5" name="Shape 1705"/>
          <p:cNvSpPr/>
          <p:nvPr>
            <p:ph type="sldImg"/>
          </p:nvPr>
        </p:nvSpPr>
        <p:spPr>
          <a:prstGeom prst="rect">
            <a:avLst/>
          </a:prstGeom>
        </p:spPr>
        <p:txBody>
          <a:bodyPr/>
          <a:lstStyle/>
          <a:p>
            <a:pPr/>
          </a:p>
        </p:txBody>
      </p:sp>
      <p:sp>
        <p:nvSpPr>
          <p:cNvPr id="1706" name="Shape 1706"/>
          <p:cNvSpPr/>
          <p:nvPr>
            <p:ph type="body" sz="quarter" idx="1"/>
          </p:nvPr>
        </p:nvSpPr>
        <p:spPr>
          <a:prstGeom prst="rect">
            <a:avLst/>
          </a:prstGeom>
        </p:spPr>
        <p:txBody>
          <a:bodyPr/>
          <a:lstStyle/>
          <a:p>
            <a:pPr>
              <a:defRPr>
                <a:solidFill>
                  <a:srgbClr val="333333"/>
                </a:solidFill>
                <a:latin typeface="PingFang SC Regular"/>
                <a:ea typeface="PingFang SC Regular"/>
                <a:cs typeface="PingFang SC Regular"/>
                <a:sym typeface="PingFang SC Regular"/>
              </a:defRPr>
            </a:pPr>
            <a:r>
              <a:rPr>
                <a:latin typeface="+mj-lt"/>
                <a:ea typeface="+mj-ea"/>
                <a:cs typeface="+mj-cs"/>
                <a:sym typeface="Helvetica"/>
              </a:rPr>
              <a:t>此时窗口的最大值可以达到 </a:t>
            </a:r>
            <a:r>
              <a:t>1GB</a:t>
            </a:r>
            <a:r>
              <a:rPr>
                <a:latin typeface="+mj-lt"/>
                <a:ea typeface="+mj-ea"/>
                <a:cs typeface="+mj-cs"/>
                <a:sym typeface="Helvetica"/>
              </a:rPr>
              <a:t>（</a:t>
            </a:r>
            <a:r>
              <a:t>230</a:t>
            </a:r>
            <a:r>
              <a:rPr>
                <a:latin typeface="+mj-lt"/>
                <a:ea typeface="+mj-ea"/>
                <a:cs typeface="+mj-cs"/>
                <a:sym typeface="Helvetica"/>
              </a:rPr>
              <a:t>）。</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2" name="Shape 1722"/>
          <p:cNvSpPr/>
          <p:nvPr>
            <p:ph type="sldImg"/>
          </p:nvPr>
        </p:nvSpPr>
        <p:spPr>
          <a:prstGeom prst="rect">
            <a:avLst/>
          </a:prstGeom>
        </p:spPr>
        <p:txBody>
          <a:bodyPr/>
          <a:lstStyle/>
          <a:p>
            <a:pPr/>
          </a:p>
        </p:txBody>
      </p:sp>
      <p:sp>
        <p:nvSpPr>
          <p:cNvPr id="1723" name="Shape 1723"/>
          <p:cNvSpPr/>
          <p:nvPr>
            <p:ph type="body" sz="quarter" idx="1"/>
          </p:nvPr>
        </p:nvSpPr>
        <p:spPr>
          <a:prstGeom prst="rect">
            <a:avLst/>
          </a:prstGeom>
        </p:spPr>
        <p:txBody>
          <a:bodyPr/>
          <a:lstStyle/>
          <a:p>
            <a:pPr/>
            <a:r>
              <a:t>4</a:t>
            </a:r>
            <a:r>
              <a:t>、待发送</a:t>
            </a:r>
            <a:r>
              <a:t>280</a:t>
            </a:r>
            <a:r>
              <a:t>字节文件，可用窗口</a:t>
            </a:r>
            <a:r>
              <a:t>120</a:t>
            </a:r>
            <a:r>
              <a:t>字节</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7" name="Shape 1727"/>
          <p:cNvSpPr/>
          <p:nvPr>
            <p:ph type="sldImg"/>
          </p:nvPr>
        </p:nvSpPr>
        <p:spPr>
          <a:prstGeom prst="rect">
            <a:avLst/>
          </a:prstGeom>
        </p:spPr>
        <p:txBody>
          <a:bodyPr/>
          <a:lstStyle/>
          <a:p>
            <a:pPr/>
          </a:p>
        </p:txBody>
      </p:sp>
      <p:sp>
        <p:nvSpPr>
          <p:cNvPr id="1728" name="Shape 1728"/>
          <p:cNvSpPr/>
          <p:nvPr>
            <p:ph type="body" sz="quarter" idx="1"/>
          </p:nvPr>
        </p:nvSpPr>
        <p:spPr>
          <a:prstGeom prst="rect">
            <a:avLst/>
          </a:prstGeom>
        </p:spPr>
        <p:txBody>
          <a:bodyPr/>
          <a:lstStyle/>
          <a:p>
            <a:pPr/>
            <a:r>
              <a:t>长肥网络中，如何调整</a:t>
            </a:r>
            <a:r>
              <a:t>TCP</a:t>
            </a:r>
            <a:r>
              <a:t>缓冲区？</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5" name="Shape 1735"/>
          <p:cNvSpPr/>
          <p:nvPr>
            <p:ph type="sldImg"/>
          </p:nvPr>
        </p:nvSpPr>
        <p:spPr>
          <a:prstGeom prst="rect">
            <a:avLst/>
          </a:prstGeom>
        </p:spPr>
        <p:txBody>
          <a:bodyPr/>
          <a:lstStyle/>
          <a:p>
            <a:pPr/>
          </a:p>
        </p:txBody>
      </p:sp>
      <p:sp>
        <p:nvSpPr>
          <p:cNvPr id="1736" name="Shape 1736"/>
          <p:cNvSpPr/>
          <p:nvPr>
            <p:ph type="body" sz="quarter" idx="1"/>
          </p:nvPr>
        </p:nvSpPr>
        <p:spPr>
          <a:prstGeom prst="rect">
            <a:avLst/>
          </a:prstGeom>
        </p:spPr>
        <p:txBody>
          <a:bodyPr/>
          <a:lstStyle/>
          <a:p>
            <a:pPr>
              <a:defRPr>
                <a:solidFill>
                  <a:srgbClr val="333333"/>
                </a:solidFill>
                <a:latin typeface="PingFang SC Regular"/>
                <a:ea typeface="PingFang SC Regular"/>
                <a:cs typeface="PingFang SC Regular"/>
                <a:sym typeface="PingFang SC Regular"/>
              </a:defRPr>
            </a:pPr>
            <a:r>
              <a:rPr>
                <a:latin typeface="+mj-lt"/>
                <a:ea typeface="+mj-ea"/>
                <a:cs typeface="+mj-cs"/>
                <a:sym typeface="Helvetica"/>
              </a:rPr>
              <a:t>当最大带宽是 </a:t>
            </a:r>
            <a:r>
              <a:t>100MB/s</a:t>
            </a:r>
            <a:r>
              <a:rPr>
                <a:latin typeface="+mj-lt"/>
                <a:ea typeface="+mj-ea"/>
                <a:cs typeface="+mj-cs"/>
                <a:sym typeface="Helvetica"/>
              </a:rPr>
              <a:t>、网络时延是 </a:t>
            </a:r>
            <a:r>
              <a:t>10ms </a:t>
            </a:r>
            <a:r>
              <a:rPr>
                <a:latin typeface="+mj-lt"/>
                <a:ea typeface="+mj-ea"/>
                <a:cs typeface="+mj-cs"/>
                <a:sym typeface="Helvetica"/>
              </a:rPr>
              <a:t>时，这意味着客户端到服务器间的网络一共可以存放 </a:t>
            </a:r>
            <a:r>
              <a:t>100MB/s * 0.01s = 1MB </a:t>
            </a:r>
            <a:r>
              <a:rPr>
                <a:latin typeface="+mj-lt"/>
                <a:ea typeface="+mj-ea"/>
                <a:cs typeface="+mj-cs"/>
                <a:sym typeface="Helvetica"/>
              </a:rPr>
              <a:t>的字节。这个 </a:t>
            </a:r>
            <a:r>
              <a:t>1MB </a:t>
            </a:r>
            <a:r>
              <a:rPr>
                <a:latin typeface="+mj-lt"/>
                <a:ea typeface="+mj-ea"/>
                <a:cs typeface="+mj-cs"/>
                <a:sym typeface="Helvetica"/>
              </a:rPr>
              <a:t>是带宽与时延的乘积，所以它就叫做带宽时延积（缩写为 </a:t>
            </a:r>
            <a:r>
              <a:t>BDP</a:t>
            </a:r>
            <a:r>
              <a:rPr>
                <a:latin typeface="+mj-lt"/>
                <a:ea typeface="+mj-ea"/>
                <a:cs typeface="+mj-cs"/>
                <a:sym typeface="Helvetica"/>
              </a:rPr>
              <a:t>，</a:t>
            </a:r>
            <a:r>
              <a:t>Bandwidth Delay Product</a:t>
            </a:r>
            <a:r>
              <a:rPr>
                <a:latin typeface="+mj-lt"/>
                <a:ea typeface="+mj-ea"/>
                <a:cs typeface="+mj-cs"/>
                <a:sym typeface="Helvetica"/>
              </a:rPr>
              <a:t>）。这 </a:t>
            </a:r>
            <a:r>
              <a:t>1MB </a:t>
            </a:r>
            <a:r>
              <a:rPr>
                <a:latin typeface="+mj-lt"/>
                <a:ea typeface="+mj-ea"/>
                <a:cs typeface="+mj-cs"/>
                <a:sym typeface="Helvetica"/>
              </a:rPr>
              <a:t>字节存在于飞行中的 </a:t>
            </a:r>
            <a:r>
              <a:t>TCP </a:t>
            </a:r>
            <a:r>
              <a:rPr>
                <a:latin typeface="+mj-lt"/>
                <a:ea typeface="+mj-ea"/>
                <a:cs typeface="+mj-cs"/>
                <a:sym typeface="Helvetica"/>
              </a:rPr>
              <a:t>报文，它们就在网络线路、路由器等网络设备上。如果飞行报文超过了 </a:t>
            </a:r>
            <a:r>
              <a:t>1MB</a:t>
            </a:r>
            <a:r>
              <a:rPr>
                <a:latin typeface="+mj-lt"/>
                <a:ea typeface="+mj-ea"/>
                <a:cs typeface="+mj-cs"/>
                <a:sym typeface="Helvetica"/>
              </a:rPr>
              <a:t>，就一定会让网络过载，最终导致丢包。</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3" name="Shape 1743"/>
          <p:cNvSpPr/>
          <p:nvPr>
            <p:ph type="sldImg"/>
          </p:nvPr>
        </p:nvSpPr>
        <p:spPr>
          <a:prstGeom prst="rect">
            <a:avLst/>
          </a:prstGeom>
        </p:spPr>
        <p:txBody>
          <a:bodyPr/>
          <a:lstStyle/>
          <a:p>
            <a:pPr/>
          </a:p>
        </p:txBody>
      </p:sp>
      <p:sp>
        <p:nvSpPr>
          <p:cNvPr id="1744" name="Shape 1744"/>
          <p:cNvSpPr/>
          <p:nvPr>
            <p:ph type="body" sz="quarter" idx="1"/>
          </p:nvPr>
        </p:nvSpPr>
        <p:spPr>
          <a:prstGeom prst="rect">
            <a:avLst/>
          </a:prstGeom>
        </p:spPr>
        <p:txBody>
          <a:bodyPr/>
          <a:lstStyle/>
          <a:p>
            <a:pPr/>
            <a:r>
              <a:t>PAWS (Protect Against Wrapped Sequence numbers)</a:t>
            </a:r>
          </a:p>
          <a:p>
            <a:p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7" name="Shape 1747"/>
          <p:cNvSpPr/>
          <p:nvPr>
            <p:ph type="sldImg"/>
          </p:nvPr>
        </p:nvSpPr>
        <p:spPr>
          <a:prstGeom prst="rect">
            <a:avLst/>
          </a:prstGeom>
        </p:spPr>
        <p:txBody>
          <a:bodyPr/>
          <a:lstStyle/>
          <a:p>
            <a:pPr/>
          </a:p>
        </p:txBody>
      </p:sp>
      <p:sp>
        <p:nvSpPr>
          <p:cNvPr id="1748" name="Shape 1748"/>
          <p:cNvSpPr/>
          <p:nvPr>
            <p:ph type="body" sz="quarter" idx="1"/>
          </p:nvPr>
        </p:nvSpPr>
        <p:spPr>
          <a:prstGeom prst="rect">
            <a:avLst/>
          </a:prstGeom>
        </p:spPr>
        <p:txBody>
          <a:bodyPr/>
          <a:lstStyle/>
          <a:p>
            <a:pPr/>
            <a:r>
              <a:t>控制信息</a:t>
            </a:r>
          </a:p>
          <a:p>
            <a:pPr lvl="1" indent="457200"/>
            <a:r>
              <a:t>寻址</a:t>
            </a:r>
          </a:p>
          <a:p>
            <a:pPr lvl="1" indent="457200"/>
            <a:r>
              <a:t>滑动窗口</a:t>
            </a:r>
          </a:p>
          <a:p>
            <a:pPr lvl="1" indent="457200"/>
            <a:r>
              <a:t>Flags</a:t>
            </a:r>
          </a:p>
          <a:p>
            <a:pPr lvl="1" indent="457200"/>
            <a:r>
              <a:t>校验和</a:t>
            </a:r>
          </a:p>
          <a:p>
            <a:pPr/>
            <a:r>
              <a:t>数据</a:t>
            </a:r>
          </a:p>
          <a:p>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演示：页面访问过后的离线浏览、慢速网络，跨页面加载</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8" name="Shape 1768"/>
          <p:cNvSpPr/>
          <p:nvPr>
            <p:ph type="sldImg"/>
          </p:nvPr>
        </p:nvSpPr>
        <p:spPr>
          <a:prstGeom prst="rect">
            <a:avLst/>
          </a:prstGeom>
        </p:spPr>
        <p:txBody>
          <a:bodyPr/>
          <a:lstStyle/>
          <a:p>
            <a:pPr/>
          </a:p>
        </p:txBody>
      </p:sp>
      <p:sp>
        <p:nvSpPr>
          <p:cNvPr id="1769" name="Shape 1769"/>
          <p:cNvSpPr/>
          <p:nvPr>
            <p:ph type="body" sz="quarter" idx="1"/>
          </p:nvPr>
        </p:nvSpPr>
        <p:spPr>
          <a:prstGeom prst="rect">
            <a:avLst/>
          </a:prstGeom>
        </p:spPr>
        <p:txBody>
          <a:bodyPr/>
          <a:lstStyle/>
          <a:p>
            <a:pPr/>
            <a:r>
              <a:t>TCP</a:t>
            </a:r>
            <a:r>
              <a:t>队列的调整</a:t>
            </a:r>
          </a:p>
          <a:p>
            <a:pPr/>
            <a:r>
              <a:t>TCP</a:t>
            </a:r>
            <a:r>
              <a:t>超时时间的调整</a:t>
            </a:r>
          </a:p>
          <a:p>
            <a:pPr/>
            <a:r>
              <a:t>TCP</a:t>
            </a:r>
            <a:r>
              <a:t>读写缓冲区的调整</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5" name="Shape 1775"/>
          <p:cNvSpPr/>
          <p:nvPr>
            <p:ph type="sldImg"/>
          </p:nvPr>
        </p:nvSpPr>
        <p:spPr>
          <a:prstGeom prst="rect">
            <a:avLst/>
          </a:prstGeom>
        </p:spPr>
        <p:txBody>
          <a:bodyPr/>
          <a:lstStyle/>
          <a:p>
            <a:pPr/>
          </a:p>
        </p:txBody>
      </p:sp>
      <p:sp>
        <p:nvSpPr>
          <p:cNvPr id="1776" name="Shape 1776"/>
          <p:cNvSpPr/>
          <p:nvPr>
            <p:ph type="body" sz="quarter" idx="1"/>
          </p:nvPr>
        </p:nvSpPr>
        <p:spPr>
          <a:prstGeom prst="rect">
            <a:avLst/>
          </a:prstGeom>
        </p:spPr>
        <p:txBody>
          <a:bodyPr/>
          <a:lstStyle/>
          <a:p>
            <a:pPr/>
            <a:r>
              <a:t>ping </a:t>
            </a:r>
            <a:r>
              <a:t>命令</a:t>
            </a:r>
            <a:r>
              <a:t> </a:t>
            </a:r>
          </a:p>
          <a:p>
            <a:pPr lvl="1" indent="457200"/>
            <a:r>
              <a:t>-f</a:t>
            </a:r>
            <a:r>
              <a:t>：设置 </a:t>
            </a:r>
            <a:r>
              <a:t>DF </a:t>
            </a:r>
            <a:r>
              <a:t>标志位为 </a:t>
            </a:r>
            <a:r>
              <a:t>1 </a:t>
            </a:r>
          </a:p>
          <a:p>
            <a:pPr lvl="1" indent="457200"/>
            <a:r>
              <a:t>-l</a:t>
            </a:r>
            <a:r>
              <a:t>：指定负载中的数据长度</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0" name="Shape 1780"/>
          <p:cNvSpPr/>
          <p:nvPr>
            <p:ph type="sldImg"/>
          </p:nvPr>
        </p:nvSpPr>
        <p:spPr>
          <a:prstGeom prst="rect">
            <a:avLst/>
          </a:prstGeom>
        </p:spPr>
        <p:txBody>
          <a:bodyPr/>
          <a:lstStyle/>
          <a:p>
            <a:pPr/>
          </a:p>
        </p:txBody>
      </p:sp>
      <p:sp>
        <p:nvSpPr>
          <p:cNvPr id="1781" name="Shape 1781"/>
          <p:cNvSpPr/>
          <p:nvPr>
            <p:ph type="body" sz="quarter" idx="1"/>
          </p:nvPr>
        </p:nvSpPr>
        <p:spPr>
          <a:prstGeom prst="rect">
            <a:avLst/>
          </a:prstGeom>
        </p:spPr>
        <p:txBody>
          <a:bodyPr/>
          <a:lstStyle/>
          <a:p>
            <a:pPr/>
            <a:r>
              <a:t>为什么需要拥塞控制？</a:t>
            </a: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2" name="Shape 1792"/>
          <p:cNvSpPr/>
          <p:nvPr>
            <p:ph type="sldImg"/>
          </p:nvPr>
        </p:nvSpPr>
        <p:spPr>
          <a:prstGeom prst="rect">
            <a:avLst/>
          </a:prstGeom>
        </p:spPr>
        <p:txBody>
          <a:bodyPr/>
          <a:lstStyle/>
          <a:p>
            <a:pPr/>
          </a:p>
        </p:txBody>
      </p:sp>
      <p:sp>
        <p:nvSpPr>
          <p:cNvPr id="1793" name="Shape 1793"/>
          <p:cNvSpPr/>
          <p:nvPr>
            <p:ph type="body" sz="quarter" idx="1"/>
          </p:nvPr>
        </p:nvSpPr>
        <p:spPr>
          <a:prstGeom prst="rect">
            <a:avLst/>
          </a:prstGeom>
        </p:spPr>
        <p:txBody>
          <a:bodyPr/>
          <a:lstStyle/>
          <a:p>
            <a:pPr/>
            <a:r>
              <a:t>接收方：</a:t>
            </a:r>
          </a:p>
          <a:p>
            <a:pPr lvl="1" indent="457200"/>
            <a:r>
              <a:t>当接收到一个失序数据段时，立刻发送它所期待的缺口 </a:t>
            </a:r>
            <a:r>
              <a:t>ACK </a:t>
            </a:r>
            <a:r>
              <a:t>序列号</a:t>
            </a:r>
          </a:p>
          <a:p>
            <a:pPr lvl="1" indent="457200"/>
            <a:r>
              <a:t>当接收到填充失序缺口的数据段时，立刻发送它所期待的下一个 </a:t>
            </a:r>
            <a:r>
              <a:t>ACK </a:t>
            </a:r>
            <a:r>
              <a:t>序列号</a:t>
            </a:r>
          </a:p>
          <a:p>
            <a:pPr/>
            <a:r>
              <a:t>发送方</a:t>
            </a:r>
          </a:p>
          <a:p>
            <a:pPr lvl="1" indent="457200"/>
            <a:r>
              <a:t>当接收到 </a:t>
            </a:r>
            <a:r>
              <a:t>3 </a:t>
            </a:r>
            <a:r>
              <a:t>个重复的失序 </a:t>
            </a:r>
            <a:r>
              <a:t>ACK </a:t>
            </a:r>
            <a:r>
              <a:t>段（</a:t>
            </a:r>
            <a:r>
              <a:t>4 </a:t>
            </a:r>
            <a:r>
              <a:t>个相同的失序 </a:t>
            </a:r>
            <a:r>
              <a:t>ACK </a:t>
            </a:r>
            <a:r>
              <a:t>段）时，不再等待重传定时器的触发，立刻基于快速重传机制重发报文段</a:t>
            </a:r>
          </a:p>
          <a:p>
            <a:p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6" name="Shape 1796"/>
          <p:cNvSpPr/>
          <p:nvPr>
            <p:ph type="sldImg"/>
          </p:nvPr>
        </p:nvSpPr>
        <p:spPr>
          <a:prstGeom prst="rect">
            <a:avLst/>
          </a:prstGeom>
        </p:spPr>
        <p:txBody>
          <a:bodyPr/>
          <a:lstStyle/>
          <a:p>
            <a:pPr/>
          </a:p>
        </p:txBody>
      </p:sp>
      <p:sp>
        <p:nvSpPr>
          <p:cNvPr id="1797" name="Shape 1797"/>
          <p:cNvSpPr/>
          <p:nvPr>
            <p:ph type="body" sz="quarter" idx="1"/>
          </p:nvPr>
        </p:nvSpPr>
        <p:spPr>
          <a:prstGeom prst="rect">
            <a:avLst/>
          </a:prstGeom>
        </p:spPr>
        <p:txBody>
          <a:bodyPr/>
          <a:lstStyle/>
          <a:p>
            <a:pPr/>
            <a:r>
              <a:t>重传所有段：积极悲观</a:t>
            </a:r>
          </a:p>
          <a:p>
            <a:pPr lvl="1" indent="457200"/>
            <a:r>
              <a:t>可能浪费带宽</a:t>
            </a:r>
          </a:p>
          <a:p>
            <a:pPr/>
            <a:r>
              <a:t>仅重传丢失段：保守乐观</a:t>
            </a:r>
          </a:p>
          <a:p>
            <a:pPr lvl="1" indent="457200"/>
            <a:r>
              <a:t>大量丢包时效率低下</a:t>
            </a:r>
          </a:p>
          <a:p>
            <a:p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8" name="Shape 1808"/>
          <p:cNvSpPr/>
          <p:nvPr>
            <p:ph type="sldImg"/>
          </p:nvPr>
        </p:nvSpPr>
        <p:spPr>
          <a:prstGeom prst="rect">
            <a:avLst/>
          </a:prstGeom>
        </p:spPr>
        <p:txBody>
          <a:bodyPr/>
          <a:lstStyle/>
          <a:p>
            <a:pPr/>
          </a:p>
        </p:txBody>
      </p:sp>
      <p:sp>
        <p:nvSpPr>
          <p:cNvPr id="1809" name="Shape 1809"/>
          <p:cNvSpPr/>
          <p:nvPr>
            <p:ph type="body" sz="quarter" idx="1"/>
          </p:nvPr>
        </p:nvSpPr>
        <p:spPr>
          <a:prstGeom prst="rect">
            <a:avLst/>
          </a:prstGeom>
        </p:spPr>
        <p:txBody>
          <a:bodyPr/>
          <a:lstStyle/>
          <a:p>
            <a:pPr/>
            <a:r>
              <a:t>为什么初始拥塞窗口在不断调大？</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7" name="Shape 1827"/>
          <p:cNvSpPr/>
          <p:nvPr>
            <p:ph type="sldImg"/>
          </p:nvPr>
        </p:nvSpPr>
        <p:spPr>
          <a:prstGeom prst="rect">
            <a:avLst/>
          </a:prstGeom>
        </p:spPr>
        <p:txBody>
          <a:bodyPr/>
          <a:lstStyle/>
          <a:p>
            <a:pPr/>
          </a:p>
        </p:txBody>
      </p:sp>
      <p:sp>
        <p:nvSpPr>
          <p:cNvPr id="1828" name="Shape 1828"/>
          <p:cNvSpPr/>
          <p:nvPr>
            <p:ph type="body" sz="quarter" idx="1"/>
          </p:nvPr>
        </p:nvSpPr>
        <p:spPr>
          <a:prstGeom prst="rect">
            <a:avLst/>
          </a:prstGeom>
        </p:spPr>
        <p:txBody>
          <a:bodyPr/>
          <a:lstStyle>
            <a:lvl1pPr>
              <a:defRPr>
                <a:solidFill>
                  <a:srgbClr val="333333"/>
                </a:solidFill>
                <a:latin typeface="PingFang SC Regular"/>
                <a:ea typeface="PingFang SC Regular"/>
                <a:cs typeface="PingFang SC Regular"/>
                <a:sym typeface="PingFang SC Regular"/>
              </a:defRPr>
            </a:lvl1pPr>
          </a:lstStyle>
          <a:p>
            <a:pPr/>
            <a:r>
              <a:t># ip route | while read r; do ip route change $r initcwnd 10; done</a:t>
            </a: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2" name="Shape 1832"/>
          <p:cNvSpPr/>
          <p:nvPr>
            <p:ph type="sldImg"/>
          </p:nvPr>
        </p:nvSpPr>
        <p:spPr>
          <a:prstGeom prst="rect">
            <a:avLst/>
          </a:prstGeom>
        </p:spPr>
        <p:txBody>
          <a:bodyPr/>
          <a:lstStyle/>
          <a:p>
            <a:pPr/>
          </a:p>
        </p:txBody>
      </p:sp>
      <p:sp>
        <p:nvSpPr>
          <p:cNvPr id="1833" name="Shape 1833"/>
          <p:cNvSpPr/>
          <p:nvPr>
            <p:ph type="body" sz="quarter" idx="1"/>
          </p:nvPr>
        </p:nvSpPr>
        <p:spPr>
          <a:prstGeom prst="rect">
            <a:avLst/>
          </a:prstGeom>
        </p:spPr>
        <p:txBody>
          <a:bodyPr/>
          <a:lstStyle/>
          <a:p>
            <a:pPr/>
            <a:r>
              <a:t>怎样优化拥塞控制算法？</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5" name="Shape 1845"/>
          <p:cNvSpPr/>
          <p:nvPr>
            <p:ph type="sldImg"/>
          </p:nvPr>
        </p:nvSpPr>
        <p:spPr>
          <a:prstGeom prst="rect">
            <a:avLst/>
          </a:prstGeom>
        </p:spPr>
        <p:txBody>
          <a:bodyPr/>
          <a:lstStyle/>
          <a:p>
            <a:pPr/>
          </a:p>
        </p:txBody>
      </p:sp>
      <p:sp>
        <p:nvSpPr>
          <p:cNvPr id="1846" name="Shape 1846"/>
          <p:cNvSpPr/>
          <p:nvPr>
            <p:ph type="body" sz="quarter" idx="1"/>
          </p:nvPr>
        </p:nvSpPr>
        <p:spPr>
          <a:prstGeom prst="rect">
            <a:avLst/>
          </a:prstGeom>
        </p:spPr>
        <p:txBody>
          <a:bodyPr/>
          <a:lstStyle/>
          <a:p>
            <a:pPr/>
            <a:r>
              <a:t>大管道向小管道传输数据引发拥堵</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9" name="Shape 1859"/>
          <p:cNvSpPr/>
          <p:nvPr>
            <p:ph type="sldImg"/>
          </p:nvPr>
        </p:nvSpPr>
        <p:spPr>
          <a:prstGeom prst="rect">
            <a:avLst/>
          </a:prstGeom>
        </p:spPr>
        <p:txBody>
          <a:bodyPr/>
          <a:lstStyle/>
          <a:p>
            <a:pPr/>
          </a:p>
        </p:txBody>
      </p:sp>
      <p:sp>
        <p:nvSpPr>
          <p:cNvPr id="1860" name="Shape 1860"/>
          <p:cNvSpPr/>
          <p:nvPr>
            <p:ph type="body" sz="quarter" idx="1"/>
          </p:nvPr>
        </p:nvSpPr>
        <p:spPr>
          <a:prstGeom prst="rect">
            <a:avLst/>
          </a:prstGeom>
        </p:spPr>
        <p:txBody>
          <a:bodyPr/>
          <a:lstStyle/>
          <a:p>
            <a:pPr/>
            <a:r>
              <a:t>由</a:t>
            </a:r>
            <a:r>
              <a:rPr u="sng">
                <a:solidFill>
                  <a:srgbClr val="0563C1"/>
                </a:solidFill>
                <a:uFill>
                  <a:solidFill>
                    <a:srgbClr val="0563C1"/>
                  </a:solidFill>
                </a:uFill>
                <a:hlinkClick r:id="rId3" invalidUrl="" action="" tgtFrame="" tooltip="" history="1" highlightClick="0" endSnd="0"/>
              </a:rPr>
              <a:t>Google</a:t>
            </a:r>
            <a:r>
              <a:t>设计，于</a:t>
            </a:r>
            <a:r>
              <a:t>2016</a:t>
            </a:r>
            <a:r>
              <a:t>年发布的拥塞算法</a:t>
            </a:r>
          </a:p>
          <a:p>
            <a:pPr/>
            <a:r>
              <a:t>Google</a:t>
            </a:r>
            <a:r>
              <a:t>在</a:t>
            </a:r>
            <a:r>
              <a:rPr u="sng">
                <a:solidFill>
                  <a:srgbClr val="0563C1"/>
                </a:solidFill>
                <a:uFill>
                  <a:solidFill>
                    <a:srgbClr val="0563C1"/>
                  </a:solidFill>
                </a:uFill>
                <a:hlinkClick r:id="rId4" invalidUrl="" action="" tgtFrame="" tooltip="" history="1" highlightClick="0" endSnd="0"/>
              </a:rPr>
              <a:t>YouTube</a:t>
            </a:r>
            <a:r>
              <a:t>上应用该算法，将全球平均的</a:t>
            </a:r>
            <a:r>
              <a:t>YouTube</a:t>
            </a:r>
            <a:r>
              <a:rPr u="sng">
                <a:solidFill>
                  <a:srgbClr val="0563C1"/>
                </a:solidFill>
                <a:uFill>
                  <a:solidFill>
                    <a:srgbClr val="0563C1"/>
                  </a:solidFill>
                </a:uFill>
                <a:hlinkClick r:id="rId5" invalidUrl="" action="" tgtFrame="" tooltip="" history="1" highlightClick="0" endSnd="0"/>
              </a:rPr>
              <a:t>网络吞吐量</a:t>
            </a:r>
            <a:r>
              <a:t>提高了</a:t>
            </a:r>
            <a:r>
              <a:t>4%</a:t>
            </a:r>
            <a:r>
              <a:t>，在一些国家超过了</a:t>
            </a:r>
            <a:r>
              <a:t>14%</a:t>
            </a:r>
          </a:p>
          <a:p>
            <a:pPr/>
            <a:r>
              <a:t>BBR</a:t>
            </a:r>
            <a:r>
              <a:t>之后移植入</a:t>
            </a:r>
            <a:r>
              <a:t>Linux</a:t>
            </a:r>
            <a:r>
              <a:t>内核</a:t>
            </a:r>
            <a:r>
              <a:t>4.9</a:t>
            </a:r>
            <a:r>
              <a:t>版本，</a:t>
            </a:r>
            <a:r>
              <a:rPr baseline="30000" u="sng">
                <a:solidFill>
                  <a:srgbClr val="0563C1"/>
                </a:solidFill>
                <a:uFill>
                  <a:solidFill>
                    <a:srgbClr val="0563C1"/>
                  </a:solidFill>
                </a:uFill>
                <a:hlinkClick r:id="rId6" invalidUrl="" action="" tgtFrame="" tooltip="" history="1" highlightClick="0" endSnd="0"/>
              </a:rPr>
              <a:t>[41]</a:t>
            </a:r>
            <a:r>
              <a:rPr baseline="30000" u="sng">
                <a:solidFill>
                  <a:srgbClr val="0563C1"/>
                </a:solidFill>
                <a:uFill>
                  <a:solidFill>
                    <a:srgbClr val="0563C1"/>
                  </a:solidFill>
                </a:uFill>
                <a:hlinkClick r:id="rId7" invalidUrl="" action="" tgtFrame="" tooltip="" history="1" highlightClick="0" endSnd="0"/>
              </a:rPr>
              <a:t>[42]</a:t>
            </a:r>
            <a:r>
              <a:t>并且对于</a:t>
            </a:r>
            <a:r>
              <a:rPr u="sng">
                <a:solidFill>
                  <a:srgbClr val="0563C1"/>
                </a:solidFill>
                <a:uFill>
                  <a:solidFill>
                    <a:srgbClr val="0563C1"/>
                  </a:solidFill>
                </a:uFill>
                <a:hlinkClick r:id="rId8" invalidUrl="" action="" tgtFrame="" tooltip="" history="1" highlightClick="0" endSnd="0"/>
              </a:rPr>
              <a:t>QUIC</a:t>
            </a:r>
            <a:r>
              <a:t>可用</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domain:*.net</a:t>
            </a:r>
          </a:p>
          <a:p>
            <a:pPr/>
            <a:r>
              <a:t>has-response-header:P3p</a:t>
            </a:r>
          </a:p>
          <a:p>
            <a:pPr>
              <a:defRPr>
                <a:solidFill>
                  <a:srgbClr val="37474F"/>
                </a:solidFill>
                <a:latin typeface="Arial Unicode MS"/>
                <a:ea typeface="Arial Unicode MS"/>
                <a:cs typeface="Arial Unicode MS"/>
                <a:sym typeface="Arial Unicode MS"/>
              </a:defRPr>
            </a:pPr>
            <a:r>
              <a:t>status-code</a:t>
            </a:r>
            <a:r>
              <a:rPr>
                <a:latin typeface="Roboto Mono"/>
                <a:ea typeface="Roboto Mono"/>
                <a:cs typeface="Roboto Mono"/>
                <a:sym typeface="Roboto Mono"/>
              </a:rPr>
              <a:t>：</a:t>
            </a:r>
            <a:r>
              <a:t>200</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0" name="Shape 1870"/>
          <p:cNvSpPr/>
          <p:nvPr>
            <p:ph type="sldImg"/>
          </p:nvPr>
        </p:nvSpPr>
        <p:spPr>
          <a:prstGeom prst="rect">
            <a:avLst/>
          </a:prstGeom>
        </p:spPr>
        <p:txBody>
          <a:bodyPr/>
          <a:lstStyle/>
          <a:p>
            <a:pPr/>
          </a:p>
        </p:txBody>
      </p:sp>
      <p:sp>
        <p:nvSpPr>
          <p:cNvPr id="1871" name="Shape 1871"/>
          <p:cNvSpPr/>
          <p:nvPr>
            <p:ph type="body" sz="quarter" idx="1"/>
          </p:nvPr>
        </p:nvSpPr>
        <p:spPr>
          <a:prstGeom prst="rect">
            <a:avLst/>
          </a:prstGeom>
        </p:spPr>
        <p:txBody>
          <a:bodyPr/>
          <a:lstStyle/>
          <a:p>
            <a:pPr/>
            <a:r>
              <a:t>TCP</a:t>
            </a:r>
            <a:r>
              <a:t>的拥塞控制会影响上层协议吗？</a:t>
            </a: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2" name="Shape 1882"/>
          <p:cNvSpPr/>
          <p:nvPr>
            <p:ph type="sldImg"/>
          </p:nvPr>
        </p:nvSpPr>
        <p:spPr>
          <a:prstGeom prst="rect">
            <a:avLst/>
          </a:prstGeom>
        </p:spPr>
        <p:txBody>
          <a:bodyPr/>
          <a:lstStyle/>
          <a:p>
            <a:pPr/>
          </a:p>
        </p:txBody>
      </p:sp>
      <p:sp>
        <p:nvSpPr>
          <p:cNvPr id="1883" name="Shape 1883"/>
          <p:cNvSpPr/>
          <p:nvPr>
            <p:ph type="body" sz="quarter" idx="1"/>
          </p:nvPr>
        </p:nvSpPr>
        <p:spPr>
          <a:prstGeom prst="rect">
            <a:avLst/>
          </a:prstGeom>
        </p:spPr>
        <p:txBody>
          <a:bodyPr/>
          <a:lstStyle/>
          <a:p>
            <a:pPr marL="285750" indent="-285750">
              <a:buSzPct val="100000"/>
              <a:buFont typeface="Arial"/>
              <a:buChar char="•"/>
            </a:pPr>
            <a:r>
              <a:t>ContentType</a:t>
            </a:r>
          </a:p>
          <a:p>
            <a:pPr lvl="1" marL="742950" indent="-285750">
              <a:buSzPct val="100000"/>
              <a:buFont typeface="Arial"/>
              <a:buChar char="•"/>
            </a:pPr>
            <a:r>
              <a:t>20</a:t>
            </a:r>
            <a:r>
              <a:t>：</a:t>
            </a:r>
            <a:r>
              <a:t>change_cipher_spec</a:t>
            </a:r>
          </a:p>
          <a:p>
            <a:pPr lvl="1" marL="742950" indent="-285750">
              <a:buSzPct val="100000"/>
              <a:buFont typeface="Arial"/>
              <a:buChar char="•"/>
            </a:pPr>
            <a:r>
              <a:t>21</a:t>
            </a:r>
            <a:r>
              <a:t>：</a:t>
            </a:r>
            <a:r>
              <a:t>alert</a:t>
            </a:r>
          </a:p>
          <a:p>
            <a:pPr lvl="1" marL="742950" indent="-285750">
              <a:buSzPct val="100000"/>
              <a:buFont typeface="Arial"/>
              <a:buChar char="•"/>
            </a:pPr>
            <a:r>
              <a:t>22</a:t>
            </a:r>
            <a:r>
              <a:t>：</a:t>
            </a:r>
            <a:r>
              <a:t>handshake</a:t>
            </a:r>
          </a:p>
          <a:p>
            <a:pPr lvl="1" marL="742950" indent="-285750">
              <a:buSzPct val="100000"/>
              <a:buFont typeface="Arial"/>
              <a:buChar char="•"/>
            </a:pPr>
            <a:r>
              <a:t>23</a:t>
            </a:r>
            <a:r>
              <a:t>：</a:t>
            </a:r>
            <a:r>
              <a:t>application_data</a:t>
            </a:r>
          </a:p>
          <a:p>
            <a:pPr marL="285750" indent="-285750">
              <a:buSzPct val="100000"/>
              <a:buFont typeface="Arial"/>
              <a:buChar char="•"/>
            </a:pPr>
            <a:r>
              <a:t>Version</a:t>
            </a:r>
          </a:p>
          <a:p>
            <a:pPr lvl="1" marL="742950" indent="-285750">
              <a:buSzPct val="100000"/>
              <a:buFont typeface="Arial"/>
              <a:buChar char="•"/>
            </a:pPr>
            <a:r>
              <a:t>0x0300</a:t>
            </a:r>
            <a:r>
              <a:t>：</a:t>
            </a:r>
            <a:r>
              <a:t>SSL3.0</a:t>
            </a:r>
          </a:p>
          <a:p>
            <a:pPr lvl="1" marL="742950" indent="-285750">
              <a:buSzPct val="100000"/>
              <a:buFont typeface="Arial"/>
              <a:buChar char="•"/>
              <a:defRPr>
                <a:solidFill>
                  <a:srgbClr val="FF0000"/>
                </a:solidFill>
              </a:defRPr>
            </a:pPr>
            <a:r>
              <a:t>0x0301</a:t>
            </a:r>
            <a:r>
              <a:t>：</a:t>
            </a:r>
            <a:r>
              <a:t>TLS1.0</a:t>
            </a:r>
          </a:p>
          <a:p>
            <a:pPr lvl="1" marL="742950" indent="-285750">
              <a:buSzPct val="100000"/>
              <a:buFont typeface="Arial"/>
              <a:buChar char="•"/>
            </a:pPr>
            <a:r>
              <a:t>0x0302</a:t>
            </a:r>
            <a:r>
              <a:t>：</a:t>
            </a:r>
            <a:r>
              <a:t>TLS1.1</a:t>
            </a:r>
          </a:p>
          <a:p>
            <a:pPr lvl="1" marL="742950" indent="-285750">
              <a:buSzPct val="100000"/>
              <a:buFont typeface="Arial"/>
              <a:buChar char="•"/>
            </a:pPr>
            <a:r>
              <a:t>0x0303</a:t>
            </a:r>
            <a:r>
              <a:t>：</a:t>
            </a:r>
            <a:r>
              <a:t>TLS1.2</a:t>
            </a:r>
            <a:r>
              <a:t> ，</a:t>
            </a:r>
            <a:r>
              <a:t>TLS1.3</a:t>
            </a:r>
          </a:p>
          <a:p>
            <a:pPr marL="285750" indent="-285750">
              <a:buSzPct val="100000"/>
              <a:buFont typeface="Arial"/>
              <a:buChar char="•"/>
            </a:pPr>
            <a:r>
              <a:t>Length</a:t>
            </a:r>
            <a:r>
              <a:t>：小于</a:t>
            </a:r>
            <a:r>
              <a:t>2^14</a:t>
            </a: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3" name="Shape 1903"/>
          <p:cNvSpPr/>
          <p:nvPr>
            <p:ph type="sldImg"/>
          </p:nvPr>
        </p:nvSpPr>
        <p:spPr>
          <a:prstGeom prst="rect">
            <a:avLst/>
          </a:prstGeom>
        </p:spPr>
        <p:txBody>
          <a:bodyPr/>
          <a:lstStyle/>
          <a:p>
            <a:pPr/>
          </a:p>
        </p:txBody>
      </p:sp>
      <p:sp>
        <p:nvSpPr>
          <p:cNvPr id="1904" name="Shape 1904"/>
          <p:cNvSpPr/>
          <p:nvPr>
            <p:ph type="body" sz="quarter" idx="1"/>
          </p:nvPr>
        </p:nvSpPr>
        <p:spPr>
          <a:prstGeom prst="rect">
            <a:avLst/>
          </a:prstGeom>
        </p:spPr>
        <p:txBody>
          <a:bodyPr/>
          <a:lstStyle/>
          <a:p>
            <a:pPr/>
            <a:r>
              <a:t>TCP</a:t>
            </a:r>
            <a:r>
              <a:t>连接与状态机变迁</a:t>
            </a:r>
          </a:p>
          <a:p>
            <a:pPr/>
            <a:r>
              <a:t>Linux</a:t>
            </a:r>
            <a:r>
              <a:t>暴露的</a:t>
            </a:r>
            <a:r>
              <a:t>TCP</a:t>
            </a:r>
            <a:r>
              <a:t>参数及控制方法</a:t>
            </a:r>
          </a:p>
          <a:p>
            <a:pPr/>
            <a:r>
              <a:t>TCP</a:t>
            </a:r>
            <a:r>
              <a:t>滑动窗口与拥塞控制</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8" name="Shape 1908"/>
          <p:cNvSpPr/>
          <p:nvPr>
            <p:ph type="sldImg"/>
          </p:nvPr>
        </p:nvSpPr>
        <p:spPr>
          <a:prstGeom prst="rect">
            <a:avLst/>
          </a:prstGeom>
        </p:spPr>
        <p:txBody>
          <a:bodyPr/>
          <a:lstStyle/>
          <a:p>
            <a:pPr/>
          </a:p>
        </p:txBody>
      </p:sp>
      <p:sp>
        <p:nvSpPr>
          <p:cNvPr id="1909" name="Shape 1909"/>
          <p:cNvSpPr/>
          <p:nvPr>
            <p:ph type="body" sz="quarter" idx="1"/>
          </p:nvPr>
        </p:nvSpPr>
        <p:spPr>
          <a:prstGeom prst="rect">
            <a:avLst/>
          </a:prstGeom>
        </p:spPr>
        <p:txBody>
          <a:bodyPr/>
          <a:lstStyle/>
          <a:p>
            <a:pPr/>
            <a:r>
              <a:t>为什么</a:t>
            </a:r>
            <a:r>
              <a:t>DNS</a:t>
            </a:r>
            <a:r>
              <a:t>基于</a:t>
            </a:r>
            <a:r>
              <a:t>UDP</a:t>
            </a:r>
            <a:r>
              <a:t>协议提供域名解析服务？</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5" name="Shape 1915"/>
          <p:cNvSpPr/>
          <p:nvPr>
            <p:ph type="sldImg"/>
          </p:nvPr>
        </p:nvSpPr>
        <p:spPr>
          <a:prstGeom prst="rect">
            <a:avLst/>
          </a:prstGeom>
        </p:spPr>
        <p:txBody>
          <a:bodyPr/>
          <a:lstStyle/>
          <a:p>
            <a:pPr/>
          </a:p>
        </p:txBody>
      </p:sp>
      <p:sp>
        <p:nvSpPr>
          <p:cNvPr id="1916" name="Shape 1916"/>
          <p:cNvSpPr/>
          <p:nvPr>
            <p:ph type="body" sz="quarter" idx="1"/>
          </p:nvPr>
        </p:nvSpPr>
        <p:spPr>
          <a:prstGeom prst="rect">
            <a:avLst/>
          </a:prstGeom>
        </p:spPr>
        <p:txBody>
          <a:bodyPr/>
          <a:lstStyle/>
          <a:p>
            <a:pPr/>
            <a:r>
              <a:t>用户打开 </a:t>
            </a:r>
            <a:r>
              <a:t>Web </a:t>
            </a:r>
            <a:r>
              <a:t>浏览器，在地址栏中输入 </a:t>
            </a:r>
            <a:r>
              <a:t>www.example.com</a:t>
            </a:r>
            <a:r>
              <a:t>，然后按 </a:t>
            </a:r>
            <a:r>
              <a:t>Enter </a:t>
            </a:r>
            <a:r>
              <a:t>键。</a:t>
            </a:r>
          </a:p>
          <a:p>
            <a:pPr/>
            <a:r>
              <a:t>www.example.com </a:t>
            </a:r>
            <a:r>
              <a:t>的请求被路由到 </a:t>
            </a:r>
            <a:r>
              <a:t>DNS </a:t>
            </a:r>
            <a:r>
              <a:t>解析程序，这一般由用户的 </a:t>
            </a:r>
            <a:r>
              <a:t>Internet </a:t>
            </a:r>
            <a:r>
              <a:t>服务提供商 </a:t>
            </a:r>
            <a:r>
              <a:t>(ISP) </a:t>
            </a:r>
            <a:r>
              <a:t>进行管理，例如有线 </a:t>
            </a:r>
            <a:r>
              <a:t>Internet </a:t>
            </a:r>
            <a:r>
              <a:t>服务提供商、</a:t>
            </a:r>
            <a:r>
              <a:t>DSL </a:t>
            </a:r>
            <a:r>
              <a:t>宽带提供商或公司网络。</a:t>
            </a:r>
          </a:p>
          <a:p>
            <a:pPr/>
            <a:r>
              <a:t>ISP </a:t>
            </a:r>
            <a:r>
              <a:t>的 </a:t>
            </a:r>
            <a:r>
              <a:t>DNS </a:t>
            </a:r>
            <a:r>
              <a:t>解析程序将 </a:t>
            </a:r>
            <a:r>
              <a:t>www.example.com </a:t>
            </a:r>
            <a:r>
              <a:t>的请求转发到 </a:t>
            </a:r>
            <a:r>
              <a:t>DNS </a:t>
            </a:r>
            <a:r>
              <a:t>根名称服务器。</a:t>
            </a:r>
          </a:p>
          <a:p>
            <a:pPr/>
            <a:r>
              <a:t>ISP </a:t>
            </a:r>
            <a:r>
              <a:t>的 </a:t>
            </a:r>
            <a:r>
              <a:t>DNS </a:t>
            </a:r>
            <a:r>
              <a:t>解析程序再次转发 </a:t>
            </a:r>
            <a:r>
              <a:t>www.example.com </a:t>
            </a:r>
            <a:r>
              <a:t>的请求，这次转发到 </a:t>
            </a:r>
            <a:r>
              <a:t>.com </a:t>
            </a:r>
            <a:r>
              <a:t>域的一个 </a:t>
            </a:r>
            <a:r>
              <a:t>TLD </a:t>
            </a:r>
            <a:r>
              <a:t>名称服务器。</a:t>
            </a:r>
            <a:r>
              <a:t>.com </a:t>
            </a:r>
            <a:r>
              <a:t>域的名称服务器使用与 </a:t>
            </a:r>
            <a:r>
              <a:t>example.com </a:t>
            </a:r>
            <a:r>
              <a:t>域相关的四个 </a:t>
            </a:r>
            <a:r>
              <a:t>Amazon Route 53 </a:t>
            </a:r>
            <a:r>
              <a:t>名称服务器的名称来响应该请求。</a:t>
            </a:r>
          </a:p>
          <a:p>
            <a:pPr/>
            <a:r>
              <a:t>ISP </a:t>
            </a:r>
            <a:r>
              <a:t>的 </a:t>
            </a:r>
            <a:r>
              <a:t>DNS </a:t>
            </a:r>
            <a:r>
              <a:t>解析程序选择一个 </a:t>
            </a:r>
            <a:r>
              <a:t>Amazon Route 53 </a:t>
            </a:r>
            <a:r>
              <a:t>名称服务器，并将 </a:t>
            </a:r>
            <a:r>
              <a:t>www.example.com </a:t>
            </a:r>
            <a:r>
              <a:t>的请求转发到该名称服务器。</a:t>
            </a:r>
          </a:p>
          <a:p>
            <a:pPr/>
            <a:r>
              <a:t>Amazon Route 53 </a:t>
            </a:r>
            <a:r>
              <a:t>名称服务器在 </a:t>
            </a:r>
            <a:r>
              <a:t>example.com </a:t>
            </a:r>
            <a:r>
              <a:t>托管区域中查找 </a:t>
            </a:r>
            <a:r>
              <a:t>www.example.com </a:t>
            </a:r>
            <a:r>
              <a:t>记录，获得相关值，例如，</a:t>
            </a:r>
            <a:r>
              <a:t>Web </a:t>
            </a:r>
            <a:r>
              <a:t>服务器的 </a:t>
            </a:r>
            <a:r>
              <a:t>IP </a:t>
            </a:r>
            <a:r>
              <a:t>地址 </a:t>
            </a:r>
            <a:r>
              <a:t>(192.0.2.44)</a:t>
            </a:r>
            <a:r>
              <a:t>，并将 </a:t>
            </a:r>
            <a:r>
              <a:t>IP </a:t>
            </a:r>
            <a:r>
              <a:t>地址返回至 </a:t>
            </a:r>
            <a:r>
              <a:t>DNS </a:t>
            </a:r>
            <a:r>
              <a:t>解析程序。</a:t>
            </a:r>
          </a:p>
          <a:p>
            <a:pPr/>
            <a:r>
              <a:t>ISP </a:t>
            </a:r>
            <a:r>
              <a:t>的 </a:t>
            </a:r>
            <a:r>
              <a:t>DNS </a:t>
            </a:r>
            <a:r>
              <a:t>解析程序最终获得用户需要的 </a:t>
            </a:r>
            <a:r>
              <a:t>IP </a:t>
            </a:r>
            <a:r>
              <a:t>地址。解析程序将此值返回至 </a:t>
            </a:r>
            <a:r>
              <a:t>Web </a:t>
            </a:r>
            <a:r>
              <a:t>浏览器。</a:t>
            </a:r>
            <a:r>
              <a:t>DNS </a:t>
            </a:r>
            <a:r>
              <a:t>解析程序还会将 </a:t>
            </a:r>
            <a:r>
              <a:t>example.com </a:t>
            </a:r>
            <a:r>
              <a:t>的 </a:t>
            </a:r>
            <a:r>
              <a:t>IP </a:t>
            </a:r>
            <a:r>
              <a:t>地址缓存 </a:t>
            </a:r>
            <a:r>
              <a:t>(</a:t>
            </a:r>
            <a:r>
              <a:t>存储</a:t>
            </a:r>
            <a:r>
              <a:t>) </a:t>
            </a:r>
            <a:r>
              <a:t>您指定的时长，以便它能够在下次有人浏览 </a:t>
            </a:r>
            <a:r>
              <a:t>example.com </a:t>
            </a:r>
            <a:r>
              <a:t>时更快地作出响应。有关更多信息，请参阅存活期 </a:t>
            </a:r>
            <a:r>
              <a:t>(TTL)</a:t>
            </a:r>
            <a:r>
              <a:t>。</a:t>
            </a:r>
          </a:p>
          <a:p>
            <a:pPr/>
            <a:r>
              <a:t>Web </a:t>
            </a:r>
            <a:r>
              <a:t>浏览器将 </a:t>
            </a:r>
            <a:r>
              <a:t>www.example.com </a:t>
            </a:r>
            <a:r>
              <a:t>的请求发送到从 </a:t>
            </a:r>
            <a:r>
              <a:t>DNS </a:t>
            </a:r>
            <a:r>
              <a:t>解析程序中获得的 </a:t>
            </a:r>
            <a:r>
              <a:t>IP </a:t>
            </a:r>
            <a:r>
              <a:t>地址。这是您的内容所处位置，例如，在 </a:t>
            </a:r>
            <a:r>
              <a:t>Amazon EC2 </a:t>
            </a:r>
            <a:r>
              <a:t>实例中或配置为网站终端节点的 </a:t>
            </a:r>
            <a:r>
              <a:t>Amazon S3 </a:t>
            </a:r>
            <a:r>
              <a:t>存储桶中运行的 </a:t>
            </a:r>
            <a:r>
              <a:t>Web </a:t>
            </a:r>
            <a:r>
              <a:t>服务器。</a:t>
            </a:r>
          </a:p>
          <a:p>
            <a:pPr/>
            <a:r>
              <a:t>192.0.2.44 </a:t>
            </a:r>
            <a:r>
              <a:t>上的 </a:t>
            </a:r>
            <a:r>
              <a:t>Web </a:t>
            </a:r>
            <a:r>
              <a:t>服务器或其他资源将 </a:t>
            </a:r>
            <a:r>
              <a:t>www.example.com </a:t>
            </a:r>
            <a:r>
              <a:t>的 </a:t>
            </a:r>
            <a:r>
              <a:t>Web </a:t>
            </a:r>
            <a:r>
              <a:t>页面返回到 </a:t>
            </a:r>
            <a:r>
              <a:t>Web </a:t>
            </a:r>
            <a:r>
              <a:t>浏览器，且 </a:t>
            </a:r>
            <a:r>
              <a:t>Web </a:t>
            </a:r>
            <a:r>
              <a:t>浏览器会显示该页面。</a:t>
            </a: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2" name="Shape 1922"/>
          <p:cNvSpPr/>
          <p:nvPr>
            <p:ph type="sldImg"/>
          </p:nvPr>
        </p:nvSpPr>
        <p:spPr>
          <a:prstGeom prst="rect">
            <a:avLst/>
          </a:prstGeom>
        </p:spPr>
        <p:txBody>
          <a:bodyPr/>
          <a:lstStyle/>
          <a:p>
            <a:pPr/>
          </a:p>
        </p:txBody>
      </p:sp>
      <p:sp>
        <p:nvSpPr>
          <p:cNvPr id="1923" name="Shape 1923"/>
          <p:cNvSpPr/>
          <p:nvPr>
            <p:ph type="body" sz="quarter" idx="1"/>
          </p:nvPr>
        </p:nvSpPr>
        <p:spPr>
          <a:prstGeom prst="rect">
            <a:avLst/>
          </a:prstGeom>
        </p:spPr>
        <p:txBody>
          <a:bodyPr/>
          <a:lstStyle/>
          <a:p>
            <a:pPr/>
            <a:r>
              <a:t>dig</a:t>
            </a:r>
            <a:r>
              <a:t>工具演示</a:t>
            </a: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6" name="Shape 1936"/>
          <p:cNvSpPr/>
          <p:nvPr>
            <p:ph type="sldImg"/>
          </p:nvPr>
        </p:nvSpPr>
        <p:spPr>
          <a:prstGeom prst="rect">
            <a:avLst/>
          </a:prstGeom>
        </p:spPr>
        <p:txBody>
          <a:bodyPr/>
          <a:lstStyle/>
          <a:p>
            <a:pPr/>
          </a:p>
        </p:txBody>
      </p:sp>
      <p:sp>
        <p:nvSpPr>
          <p:cNvPr id="1937" name="Shape 1937"/>
          <p:cNvSpPr/>
          <p:nvPr>
            <p:ph type="body" sz="quarter" idx="1"/>
          </p:nvPr>
        </p:nvSpPr>
        <p:spPr>
          <a:prstGeom prst="rect">
            <a:avLst/>
          </a:prstGeom>
        </p:spPr>
        <p:txBody>
          <a:bodyPr/>
          <a:lstStyle/>
          <a:p>
            <a:pPr/>
            <a:r>
              <a:t>QNAME </a:t>
            </a:r>
            <a:r>
              <a:t>编码规则：</a:t>
            </a:r>
          </a:p>
          <a:p>
            <a:pPr lvl="1" indent="457200"/>
            <a:r>
              <a:t>以</a:t>
            </a:r>
            <a:r>
              <a:t>.</a:t>
            </a:r>
            <a:r>
              <a:t>分隔为多段，每段以字节数打头</a:t>
            </a:r>
          </a:p>
          <a:p>
            <a:pPr lvl="2" indent="914400"/>
            <a:r>
              <a:t>单字节，前 </a:t>
            </a:r>
            <a:r>
              <a:t>2 </a:t>
            </a:r>
            <a:r>
              <a:t>比特必须为 </a:t>
            </a:r>
            <a:r>
              <a:t>00</a:t>
            </a:r>
            <a:r>
              <a:t>，只能表示</a:t>
            </a:r>
            <a:r>
              <a:t>2^6-1=63 </a:t>
            </a:r>
            <a:r>
              <a:t>字节</a:t>
            </a:r>
          </a:p>
          <a:p>
            <a:pPr lvl="1" indent="457200"/>
            <a:r>
              <a:t>在 </a:t>
            </a:r>
            <a:r>
              <a:t>ASCII </a:t>
            </a:r>
            <a:r>
              <a:t>编码每段字符</a:t>
            </a:r>
          </a:p>
          <a:p>
            <a:pPr lvl="1" indent="457200"/>
            <a:r>
              <a:t>以 </a:t>
            </a:r>
            <a:r>
              <a:t>0 </a:t>
            </a:r>
            <a:r>
              <a:t>结尾</a:t>
            </a:r>
          </a:p>
          <a:p>
            <a:pPr/>
            <a:r>
              <a:t>QCLASS</a:t>
            </a:r>
            <a:r>
              <a:t>：</a:t>
            </a:r>
            <a:r>
              <a:t>IN </a:t>
            </a:r>
            <a:r>
              <a:t>表示 </a:t>
            </a:r>
            <a:r>
              <a:t>internet</a:t>
            </a:r>
          </a:p>
          <a:p>
            <a:pPr/>
            <a:r>
              <a:t>演示</a:t>
            </a:r>
            <a:r>
              <a:t>QNAME</a:t>
            </a:r>
            <a:r>
              <a:t>编码</a:t>
            </a: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3" name="Shape 1943"/>
          <p:cNvSpPr/>
          <p:nvPr>
            <p:ph type="sldImg"/>
          </p:nvPr>
        </p:nvSpPr>
        <p:spPr>
          <a:prstGeom prst="rect">
            <a:avLst/>
          </a:prstGeom>
        </p:spPr>
        <p:txBody>
          <a:bodyPr/>
          <a:lstStyle/>
          <a:p>
            <a:pPr/>
          </a:p>
        </p:txBody>
      </p:sp>
      <p:sp>
        <p:nvSpPr>
          <p:cNvPr id="1944" name="Shape 1944"/>
          <p:cNvSpPr/>
          <p:nvPr>
            <p:ph type="body" sz="quarter" idx="1"/>
          </p:nvPr>
        </p:nvSpPr>
        <p:spPr>
          <a:prstGeom prst="rect">
            <a:avLst/>
          </a:prstGeom>
        </p:spPr>
        <p:txBody>
          <a:bodyPr/>
          <a:lstStyle/>
          <a:p>
            <a:pPr/>
            <a:r>
              <a:t>NAME</a:t>
            </a:r>
            <a:r>
              <a:t>：前 </a:t>
            </a:r>
            <a:r>
              <a:t>2 </a:t>
            </a:r>
            <a:r>
              <a:t>位为 </a:t>
            </a:r>
            <a:r>
              <a:t>11</a:t>
            </a:r>
            <a:r>
              <a:t>，接引用 </a:t>
            </a:r>
            <a:r>
              <a:t>QNAME </a:t>
            </a:r>
            <a:r>
              <a:t>偏移</a:t>
            </a:r>
          </a:p>
          <a:p>
            <a:pPr lvl="1" indent="457200"/>
            <a:r>
              <a:t>在 </a:t>
            </a:r>
            <a:r>
              <a:t>DNS </a:t>
            </a:r>
            <a:r>
              <a:t>头部的字符偏移数</a:t>
            </a:r>
          </a:p>
          <a:p>
            <a:pPr/>
            <a:r>
              <a:t>TTL</a:t>
            </a:r>
            <a:r>
              <a:t>：</a:t>
            </a:r>
            <a:r>
              <a:t>Time To Live</a:t>
            </a:r>
          </a:p>
          <a:p>
            <a:pPr/>
            <a:r>
              <a:t>RDLENGTH</a:t>
            </a:r>
            <a:r>
              <a:t>：指明 </a:t>
            </a:r>
            <a:r>
              <a:t>RDATA </a:t>
            </a:r>
            <a:r>
              <a:t>的长度</a:t>
            </a:r>
          </a:p>
          <a:p>
            <a:pPr/>
            <a:r>
              <a:t>RDATA</a:t>
            </a:r>
            <a:r>
              <a:t>：查询值，如 </a:t>
            </a:r>
            <a:r>
              <a:t>IP </a:t>
            </a:r>
            <a:r>
              <a:t>地址，或者别名</a:t>
            </a:r>
          </a:p>
          <a:p>
            <a:pPr lvl="1" indent="457200"/>
            <a:r>
              <a:t>别名遵循 </a:t>
            </a:r>
            <a:r>
              <a:t>QNAME </a:t>
            </a:r>
            <a:r>
              <a:t>编码规则</a:t>
            </a: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7" name="Shape 1947"/>
          <p:cNvSpPr/>
          <p:nvPr>
            <p:ph type="sldImg"/>
          </p:nvPr>
        </p:nvSpPr>
        <p:spPr>
          <a:prstGeom prst="rect">
            <a:avLst/>
          </a:prstGeom>
        </p:spPr>
        <p:txBody>
          <a:bodyPr/>
          <a:lstStyle/>
          <a:p>
            <a:pPr/>
          </a:p>
        </p:txBody>
      </p:sp>
      <p:sp>
        <p:nvSpPr>
          <p:cNvPr id="1948" name="Shape 1948"/>
          <p:cNvSpPr/>
          <p:nvPr>
            <p:ph type="body" sz="quarter" idx="1"/>
          </p:nvPr>
        </p:nvSpPr>
        <p:spPr>
          <a:prstGeom prst="rect">
            <a:avLst/>
          </a:prstGeom>
        </p:spPr>
        <p:txBody>
          <a:bodyPr/>
          <a:lstStyle/>
          <a:p>
            <a:pPr/>
            <a:r>
              <a:t>没有</a:t>
            </a:r>
            <a:r>
              <a:t>ID</a:t>
            </a:r>
            <a:r>
              <a:t>，依赖端口当</a:t>
            </a:r>
            <a:r>
              <a:t>ID</a:t>
            </a: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2" name="Shape 1952"/>
          <p:cNvSpPr/>
          <p:nvPr>
            <p:ph type="sldImg"/>
          </p:nvPr>
        </p:nvSpPr>
        <p:spPr>
          <a:prstGeom prst="rect">
            <a:avLst/>
          </a:prstGeom>
        </p:spPr>
        <p:txBody>
          <a:bodyPr/>
          <a:lstStyle/>
          <a:p>
            <a:pPr/>
          </a:p>
        </p:txBody>
      </p:sp>
      <p:sp>
        <p:nvSpPr>
          <p:cNvPr id="1953" name="Shape 1953"/>
          <p:cNvSpPr/>
          <p:nvPr>
            <p:ph type="body" sz="quarter" idx="1"/>
          </p:nvPr>
        </p:nvSpPr>
        <p:spPr>
          <a:prstGeom prst="rect">
            <a:avLst/>
          </a:prstGeom>
        </p:spPr>
        <p:txBody>
          <a:bodyPr/>
          <a:lstStyle/>
          <a:p>
            <a:pPr/>
            <a:r>
              <a:t>为什么提升吞吐量的</a:t>
            </a:r>
            <a:r>
              <a:t>IP</a:t>
            </a:r>
            <a:r>
              <a:t>多播要基于</a:t>
            </a:r>
            <a:r>
              <a:t>UDP</a:t>
            </a:r>
            <a:r>
              <a:t>协议使用？</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r>
              <a:t>BPF</a:t>
            </a:r>
            <a:r>
              <a:t>捕获过滤器</a:t>
            </a:r>
          </a:p>
          <a:p>
            <a:pPr/>
            <a:r>
              <a:t>Wireshark</a:t>
            </a:r>
          </a:p>
          <a:p>
            <a:pPr lvl="1" indent="457200"/>
            <a:r>
              <a:t>GUI</a:t>
            </a:r>
            <a:r>
              <a:t>显示过滤器</a:t>
            </a:r>
          </a:p>
          <a:p>
            <a:pPr lvl="1" indent="457200"/>
            <a:r>
              <a:t>图形统计分析</a:t>
            </a:r>
          </a:p>
          <a:p>
            <a:pPr/>
            <a:r>
              <a:t>Tcpdump</a:t>
            </a:r>
          </a:p>
          <a:p>
            <a:pPr lvl="1" indent="457200"/>
            <a:r>
              <a:t>基于字符的简单分析</a:t>
            </a:r>
          </a:p>
          <a:p>
            <a:pPr lvl="1" indent="457200"/>
            <a:r>
              <a:t>保存抓包文件</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4" name="Shape 1974"/>
          <p:cNvSpPr/>
          <p:nvPr>
            <p:ph type="sldImg"/>
          </p:nvPr>
        </p:nvSpPr>
        <p:spPr>
          <a:prstGeom prst="rect">
            <a:avLst/>
          </a:prstGeom>
        </p:spPr>
        <p:txBody>
          <a:bodyPr/>
          <a:lstStyle/>
          <a:p>
            <a:pPr/>
          </a:p>
        </p:txBody>
      </p:sp>
      <p:sp>
        <p:nvSpPr>
          <p:cNvPr id="1975" name="Shape 1975"/>
          <p:cNvSpPr/>
          <p:nvPr>
            <p:ph type="body" sz="quarter" idx="1"/>
          </p:nvPr>
        </p:nvSpPr>
        <p:spPr>
          <a:prstGeom prst="rect">
            <a:avLst/>
          </a:prstGeom>
        </p:spPr>
        <p:txBody>
          <a:bodyPr/>
          <a:lstStyle/>
          <a:p>
            <a:pPr/>
            <a:r>
              <a:t>10.244.0.3</a:t>
            </a:r>
            <a:r>
              <a:t>与</a:t>
            </a:r>
            <a:r>
              <a:t>172.27.0.11</a:t>
            </a:r>
            <a:r>
              <a:t>有何区别？</a:t>
            </a: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1" name="Shape 1981"/>
          <p:cNvSpPr/>
          <p:nvPr>
            <p:ph type="sldImg"/>
          </p:nvPr>
        </p:nvSpPr>
        <p:spPr>
          <a:prstGeom prst="rect">
            <a:avLst/>
          </a:prstGeom>
        </p:spPr>
        <p:txBody>
          <a:bodyPr/>
          <a:lstStyle/>
          <a:p>
            <a:pPr/>
          </a:p>
        </p:txBody>
      </p:sp>
      <p:sp>
        <p:nvSpPr>
          <p:cNvPr id="1982" name="Shape 1982"/>
          <p:cNvSpPr/>
          <p:nvPr>
            <p:ph type="body" sz="quarter" idx="1"/>
          </p:nvPr>
        </p:nvSpPr>
        <p:spPr>
          <a:prstGeom prst="rect">
            <a:avLst/>
          </a:prstGeom>
        </p:spPr>
        <p:txBody>
          <a:bodyPr/>
          <a:lstStyle/>
          <a:p>
            <a:pPr/>
            <a:r>
              <a:t>公网</a:t>
            </a:r>
            <a:r>
              <a:t>IP</a:t>
            </a:r>
            <a:r>
              <a:t>地址</a:t>
            </a:r>
          </a:p>
          <a:p>
            <a:pPr/>
            <a:r>
              <a:t>划分网络，网络地址与主机地址？</a:t>
            </a:r>
          </a:p>
          <a:p>
            <a:p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6" name="Shape 1996"/>
          <p:cNvSpPr/>
          <p:nvPr>
            <p:ph type="sldImg"/>
          </p:nvPr>
        </p:nvSpPr>
        <p:spPr>
          <a:prstGeom prst="rect">
            <a:avLst/>
          </a:prstGeom>
        </p:spPr>
        <p:txBody>
          <a:bodyPr/>
          <a:lstStyle/>
          <a:p>
            <a:pPr/>
          </a:p>
        </p:txBody>
      </p:sp>
      <p:sp>
        <p:nvSpPr>
          <p:cNvPr id="1997" name="Shape 1997"/>
          <p:cNvSpPr/>
          <p:nvPr>
            <p:ph type="body" sz="quarter" idx="1"/>
          </p:nvPr>
        </p:nvSpPr>
        <p:spPr>
          <a:prstGeom prst="rect">
            <a:avLst/>
          </a:prstGeom>
        </p:spPr>
        <p:txBody>
          <a:bodyPr/>
          <a:lstStyle/>
          <a:p>
            <a:pPr/>
            <a:r>
              <a:t>内网主机如何访问公网服务器？</a:t>
            </a: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5" name="Shape 2005"/>
          <p:cNvSpPr/>
          <p:nvPr>
            <p:ph type="sldImg"/>
          </p:nvPr>
        </p:nvSpPr>
        <p:spPr>
          <a:prstGeom prst="rect">
            <a:avLst/>
          </a:prstGeom>
        </p:spPr>
        <p:txBody>
          <a:bodyPr/>
          <a:lstStyle/>
          <a:p>
            <a:pPr/>
          </a:p>
        </p:txBody>
      </p:sp>
      <p:sp>
        <p:nvSpPr>
          <p:cNvPr id="2006" name="Shape 2006"/>
          <p:cNvSpPr/>
          <p:nvPr>
            <p:ph type="body" sz="quarter" idx="1"/>
          </p:nvPr>
        </p:nvSpPr>
        <p:spPr>
          <a:prstGeom prst="rect">
            <a:avLst/>
          </a:prstGeom>
        </p:spPr>
        <p:txBody>
          <a:bodyPr/>
          <a:lstStyle/>
          <a:p>
            <a:pPr/>
            <a:r>
              <a:t>IHL</a:t>
            </a:r>
            <a:r>
              <a:t>：包括选项与填充，不包括数据；默认值是</a:t>
            </a:r>
            <a:r>
              <a:t>5</a:t>
            </a:r>
          </a:p>
          <a:p>
            <a:pPr/>
            <a:r>
              <a:t>TTL</a:t>
            </a:r>
            <a:r>
              <a:t>：防止环回链路，</a:t>
            </a:r>
            <a:r>
              <a:t>TOS</a:t>
            </a:r>
            <a:r>
              <a:t>意图优先级，但未被使用</a:t>
            </a:r>
          </a:p>
          <a:p>
            <a:pPr>
              <a:defRPr sz="1800"/>
            </a:pPr>
            <a:r>
              <a:t>IHL</a:t>
            </a:r>
            <a:r>
              <a:t>：头部长度，</a:t>
            </a:r>
            <a:r>
              <a:rPr>
                <a:solidFill>
                  <a:srgbClr val="FF0000"/>
                </a:solidFill>
              </a:rPr>
              <a:t>单位字</a:t>
            </a:r>
            <a:endParaRPr>
              <a:solidFill>
                <a:srgbClr val="FF0000"/>
              </a:solidFill>
            </a:endParaRPr>
          </a:p>
          <a:p>
            <a:pPr>
              <a:defRPr sz="1800"/>
            </a:pPr>
            <a:r>
              <a:t>TL</a:t>
            </a:r>
            <a:r>
              <a:t>：总长度，单位字节</a:t>
            </a:r>
          </a:p>
          <a:p>
            <a:pPr>
              <a:defRPr sz="1800"/>
            </a:pPr>
            <a:r>
              <a:t>Id</a:t>
            </a:r>
            <a:r>
              <a:t>：分片标识</a:t>
            </a:r>
          </a:p>
          <a:p>
            <a:pPr>
              <a:defRPr sz="1800"/>
            </a:pPr>
            <a:r>
              <a:t>Flags</a:t>
            </a:r>
            <a:r>
              <a:t>：分片控制</a:t>
            </a:r>
          </a:p>
          <a:p>
            <a:pPr lvl="1" indent="457200">
              <a:defRPr sz="1600"/>
            </a:pPr>
            <a:r>
              <a:t>DF </a:t>
            </a:r>
            <a:r>
              <a:t>为</a:t>
            </a:r>
            <a:r>
              <a:t>1</a:t>
            </a:r>
            <a:r>
              <a:t>：不能分片</a:t>
            </a:r>
          </a:p>
          <a:p>
            <a:pPr lvl="1" indent="457200">
              <a:defRPr sz="1600"/>
            </a:pPr>
            <a:r>
              <a:t>MF </a:t>
            </a:r>
            <a:r>
              <a:t>为</a:t>
            </a:r>
            <a:r>
              <a:t>1</a:t>
            </a:r>
            <a:r>
              <a:t>：中间分片</a:t>
            </a:r>
          </a:p>
          <a:p>
            <a:pPr>
              <a:defRPr sz="1800"/>
            </a:pPr>
            <a:r>
              <a:t>FO</a:t>
            </a:r>
            <a:r>
              <a:t>：分片内偏移，</a:t>
            </a:r>
            <a:r>
              <a:rPr>
                <a:solidFill>
                  <a:srgbClr val="FF0000"/>
                </a:solidFill>
              </a:rPr>
              <a:t>单位 </a:t>
            </a:r>
            <a:r>
              <a:rPr>
                <a:solidFill>
                  <a:srgbClr val="FF0000"/>
                </a:solidFill>
              </a:rPr>
              <a:t>8 </a:t>
            </a:r>
            <a:r>
              <a:rPr>
                <a:solidFill>
                  <a:srgbClr val="FF0000"/>
                </a:solidFill>
              </a:rPr>
              <a:t>字节</a:t>
            </a:r>
            <a:endParaRPr>
              <a:solidFill>
                <a:srgbClr val="FF0000"/>
              </a:solidFill>
            </a:endParaRPr>
          </a:p>
          <a:p>
            <a:pPr>
              <a:defRPr sz="1800"/>
            </a:pPr>
            <a:r>
              <a:t>TTL</a:t>
            </a:r>
            <a:r>
              <a:t>：路由器跳数生存期</a:t>
            </a:r>
          </a:p>
          <a:p>
            <a:pPr>
              <a:defRPr sz="1800"/>
            </a:pPr>
            <a:r>
              <a:t>Protocol</a:t>
            </a:r>
            <a:r>
              <a:t>：承载协议</a:t>
            </a:r>
          </a:p>
          <a:p>
            <a:pPr>
              <a:defRPr sz="1800"/>
            </a:pPr>
            <a:r>
              <a:t>HC</a:t>
            </a:r>
            <a:r>
              <a:t>：校验和</a:t>
            </a: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6" name="Shape 2026"/>
          <p:cNvSpPr/>
          <p:nvPr>
            <p:ph type="sldImg"/>
          </p:nvPr>
        </p:nvSpPr>
        <p:spPr>
          <a:prstGeom prst="rect">
            <a:avLst/>
          </a:prstGeom>
        </p:spPr>
        <p:txBody>
          <a:bodyPr/>
          <a:lstStyle/>
          <a:p>
            <a:pPr/>
          </a:p>
        </p:txBody>
      </p:sp>
      <p:sp>
        <p:nvSpPr>
          <p:cNvPr id="2027" name="Shape 2027"/>
          <p:cNvSpPr/>
          <p:nvPr>
            <p:ph type="body" sz="quarter" idx="1"/>
          </p:nvPr>
        </p:nvSpPr>
        <p:spPr>
          <a:prstGeom prst="rect">
            <a:avLst/>
          </a:prstGeom>
        </p:spPr>
        <p:txBody>
          <a:bodyPr/>
          <a:lstStyle/>
          <a:p>
            <a:pPr/>
            <a:r>
              <a:t>DNS</a:t>
            </a:r>
            <a:r>
              <a:t>与</a:t>
            </a:r>
            <a:r>
              <a:t>UDP</a:t>
            </a:r>
            <a:r>
              <a:t>协议格式</a:t>
            </a:r>
          </a:p>
          <a:p>
            <a:pPr/>
            <a:r>
              <a:t>IPv4</a:t>
            </a:r>
            <a:r>
              <a:t>地址特性</a:t>
            </a:r>
          </a:p>
          <a:p>
            <a:pPr/>
            <a:r>
              <a:t>IP</a:t>
            </a:r>
            <a:r>
              <a:t>报文在网络中的转发规则</a:t>
            </a: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1" name="Shape 2031"/>
          <p:cNvSpPr/>
          <p:nvPr>
            <p:ph type="sldImg"/>
          </p:nvPr>
        </p:nvSpPr>
        <p:spPr>
          <a:prstGeom prst="rect">
            <a:avLst/>
          </a:prstGeom>
        </p:spPr>
        <p:txBody>
          <a:bodyPr/>
          <a:lstStyle/>
          <a:p>
            <a:pPr/>
          </a:p>
        </p:txBody>
      </p:sp>
      <p:sp>
        <p:nvSpPr>
          <p:cNvPr id="2032" name="Shape 2032"/>
          <p:cNvSpPr/>
          <p:nvPr>
            <p:ph type="body" sz="quarter" idx="1"/>
          </p:nvPr>
        </p:nvSpPr>
        <p:spPr>
          <a:prstGeom prst="rect">
            <a:avLst/>
          </a:prstGeom>
        </p:spPr>
        <p:txBody>
          <a:bodyPr/>
          <a:lstStyle/>
          <a:p>
            <a:pPr/>
            <a:r>
              <a:t>ARP</a:t>
            </a:r>
            <a:r>
              <a:t>欺骗是怎样攻击局域网的？</a:t>
            </a: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8" name="Shape 2038"/>
          <p:cNvSpPr/>
          <p:nvPr>
            <p:ph type="sldImg"/>
          </p:nvPr>
        </p:nvSpPr>
        <p:spPr>
          <a:prstGeom prst="rect">
            <a:avLst/>
          </a:prstGeom>
        </p:spPr>
        <p:txBody>
          <a:bodyPr/>
          <a:lstStyle/>
          <a:p>
            <a:pPr/>
          </a:p>
        </p:txBody>
      </p:sp>
      <p:sp>
        <p:nvSpPr>
          <p:cNvPr id="2039" name="Shape 2039"/>
          <p:cNvSpPr/>
          <p:nvPr>
            <p:ph type="body" sz="quarter" idx="1"/>
          </p:nvPr>
        </p:nvSpPr>
        <p:spPr>
          <a:prstGeom prst="rect">
            <a:avLst/>
          </a:prstGeom>
        </p:spPr>
        <p:txBody>
          <a:bodyPr/>
          <a:lstStyle/>
          <a:p>
            <a:pPr/>
            <a:r>
              <a:t>硬件类型，如 </a:t>
            </a:r>
            <a:r>
              <a:t>1 </a:t>
            </a:r>
            <a:r>
              <a:t>表示以太网</a:t>
            </a:r>
          </a:p>
          <a:p>
            <a:pPr/>
            <a:r>
              <a:t>协议类型，如 </a:t>
            </a:r>
            <a:r>
              <a:t>0x0800 </a:t>
            </a:r>
            <a:r>
              <a:t>表示 </a:t>
            </a:r>
            <a:r>
              <a:t>IPv4</a:t>
            </a:r>
          </a:p>
          <a:p>
            <a:pPr/>
            <a:r>
              <a:t>硬件地址长度，如 </a:t>
            </a:r>
            <a:r>
              <a:t>6</a:t>
            </a:r>
          </a:p>
          <a:p>
            <a:pPr/>
            <a:r>
              <a:t>协议地址长度，如 </a:t>
            </a:r>
            <a:r>
              <a:t>4 </a:t>
            </a:r>
            <a:r>
              <a:t>表示 </a:t>
            </a:r>
            <a:r>
              <a:t>IPv4</a:t>
            </a:r>
          </a:p>
          <a:p>
            <a:pPr/>
            <a:r>
              <a:t>操作码，如 </a:t>
            </a:r>
            <a:r>
              <a:t>1 </a:t>
            </a:r>
            <a:r>
              <a:t>表示请求，</a:t>
            </a:r>
            <a:r>
              <a:t>2 </a:t>
            </a:r>
            <a:r>
              <a:t>表示应答</a:t>
            </a:r>
          </a:p>
          <a:p>
            <a:pPr/>
            <a:r>
              <a:t>发送方硬件地址</a:t>
            </a:r>
          </a:p>
          <a:p>
            <a:pPr/>
            <a:r>
              <a:t>发送方协议地址</a:t>
            </a:r>
          </a:p>
          <a:p>
            <a:pPr/>
            <a:r>
              <a:t>目标硬件地址</a:t>
            </a:r>
          </a:p>
          <a:p>
            <a:pPr/>
            <a:r>
              <a:t>目标协议地址</a:t>
            </a:r>
          </a:p>
          <a:p>
            <a:p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4" name="Shape 2044"/>
          <p:cNvSpPr/>
          <p:nvPr>
            <p:ph type="sldImg"/>
          </p:nvPr>
        </p:nvSpPr>
        <p:spPr>
          <a:prstGeom prst="rect">
            <a:avLst/>
          </a:prstGeom>
        </p:spPr>
        <p:txBody>
          <a:bodyPr/>
          <a:lstStyle/>
          <a:p>
            <a:pPr/>
          </a:p>
        </p:txBody>
      </p:sp>
      <p:sp>
        <p:nvSpPr>
          <p:cNvPr id="2045" name="Shape 2045"/>
          <p:cNvSpPr/>
          <p:nvPr>
            <p:ph type="body" sz="quarter" idx="1"/>
          </p:nvPr>
        </p:nvSpPr>
        <p:spPr>
          <a:prstGeom prst="rect">
            <a:avLst/>
          </a:prstGeom>
        </p:spPr>
        <p:txBody>
          <a:bodyPr/>
          <a:lstStyle/>
          <a:p>
            <a:pPr/>
            <a:r>
              <a:t>动态地址解析协议 </a:t>
            </a:r>
            <a:r>
              <a:t>ARP</a:t>
            </a:r>
            <a:r>
              <a:t>（</a:t>
            </a:r>
            <a:r>
              <a:t>RFC826</a:t>
            </a:r>
            <a:r>
              <a:t>）</a:t>
            </a:r>
          </a:p>
          <a:p>
            <a:pPr/>
            <a:r>
              <a:t>动态地址解析：广播</a:t>
            </a:r>
          </a:p>
          <a:p>
            <a:pPr lvl="1" indent="457200"/>
            <a:r>
              <a:t>Windows: arp –a</a:t>
            </a:r>
          </a:p>
          <a:p>
            <a:pPr lvl="1" indent="457200"/>
            <a:r>
              <a:t>Linux: arp –nv</a:t>
            </a:r>
          </a:p>
          <a:p>
            <a:pPr lvl="1" indent="457200"/>
            <a:r>
              <a:t>Mac: arp -nla</a:t>
            </a:r>
          </a:p>
          <a:p>
            <a:pPr/>
          </a:p>
          <a:p>
            <a:p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8" name="Shape 2048"/>
          <p:cNvSpPr/>
          <p:nvPr>
            <p:ph type="sldImg"/>
          </p:nvPr>
        </p:nvSpPr>
        <p:spPr>
          <a:prstGeom prst="rect">
            <a:avLst/>
          </a:prstGeom>
        </p:spPr>
        <p:txBody>
          <a:bodyPr/>
          <a:lstStyle/>
          <a:p>
            <a:pPr/>
          </a:p>
        </p:txBody>
      </p:sp>
      <p:sp>
        <p:nvSpPr>
          <p:cNvPr id="2049" name="Shape 2049"/>
          <p:cNvSpPr/>
          <p:nvPr>
            <p:ph type="body" sz="quarter" idx="1"/>
          </p:nvPr>
        </p:nvSpPr>
        <p:spPr>
          <a:prstGeom prst="rect">
            <a:avLst/>
          </a:prstGeom>
        </p:spPr>
        <p:txBody>
          <a:bodyPr/>
          <a:lstStyle/>
          <a:p>
            <a:pPr/>
            <a:r>
              <a:t>正常使用：未登陆用户转登陆页面。</a:t>
            </a:r>
          </a:p>
          <a:p>
            <a:pPr/>
            <a:r>
              <a:t>攻击：</a:t>
            </a:r>
            <a:r>
              <a:t>IP</a:t>
            </a:r>
            <a:r>
              <a:t>与</a:t>
            </a:r>
            <a:r>
              <a:t>MAC</a:t>
            </a:r>
            <a:r>
              <a:t>绑定</a:t>
            </a:r>
          </a:p>
          <a:p>
            <a:pPr/>
          </a:p>
          <a:p>
            <a:p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3" name="Shape 2053"/>
          <p:cNvSpPr/>
          <p:nvPr>
            <p:ph type="sldImg"/>
          </p:nvPr>
        </p:nvSpPr>
        <p:spPr>
          <a:prstGeom prst="rect">
            <a:avLst/>
          </a:prstGeom>
        </p:spPr>
        <p:txBody>
          <a:bodyPr/>
          <a:lstStyle/>
          <a:p>
            <a:pPr/>
          </a:p>
        </p:txBody>
      </p:sp>
      <p:sp>
        <p:nvSpPr>
          <p:cNvPr id="2054" name="Shape 2054"/>
          <p:cNvSpPr/>
          <p:nvPr>
            <p:ph type="body" sz="quarter" idx="1"/>
          </p:nvPr>
        </p:nvSpPr>
        <p:spPr>
          <a:prstGeom prst="rect">
            <a:avLst/>
          </a:prstGeom>
        </p:spPr>
        <p:txBody>
          <a:bodyPr/>
          <a:lstStyle/>
          <a:p>
            <a:pPr/>
            <a:r>
              <a:t>为什么要使用容器网络？</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r>
              <a:t>演示</a:t>
            </a:r>
            <a:r>
              <a:t>host www.taohui.pub and port 443</a:t>
            </a:r>
            <a:r>
              <a:t>。</a:t>
            </a:r>
          </a:p>
          <a:p>
            <a:pPr>
              <a:defRPr>
                <a:latin typeface="微软雅黑"/>
                <a:ea typeface="微软雅黑"/>
                <a:cs typeface="微软雅黑"/>
                <a:sym typeface="微软雅黑"/>
              </a:defRPr>
            </a:pPr>
            <a:r>
              <a:t>例如：</a:t>
            </a:r>
            <a:r>
              <a:rPr>
                <a:solidFill>
                  <a:srgbClr val="00B050"/>
                </a:solidFill>
              </a:rPr>
              <a:t>src or dst </a:t>
            </a:r>
            <a:r>
              <a:rPr>
                <a:solidFill>
                  <a:srgbClr val="00B0F0"/>
                </a:solidFill>
              </a:rPr>
              <a:t>portrange</a:t>
            </a:r>
            <a:r>
              <a:t> </a:t>
            </a:r>
            <a:r>
              <a:rPr>
                <a:solidFill>
                  <a:srgbClr val="C00000"/>
                </a:solidFill>
              </a:rPr>
              <a:t>6000-8000</a:t>
            </a:r>
            <a:r>
              <a:t> </a:t>
            </a:r>
            <a:r>
              <a:rPr>
                <a:solidFill>
                  <a:srgbClr val="7030A0"/>
                </a:solidFill>
              </a:rPr>
              <a:t>&amp;&amp;</a:t>
            </a:r>
            <a:r>
              <a:t> </a:t>
            </a:r>
            <a:r>
              <a:rPr>
                <a:solidFill>
                  <a:schemeClr val="accent4"/>
                </a:solidFill>
              </a:rPr>
              <a:t>tcp</a:t>
            </a:r>
            <a:r>
              <a:t> </a:t>
            </a:r>
            <a:r>
              <a:rPr>
                <a:solidFill>
                  <a:srgbClr val="7030A0"/>
                </a:solidFill>
              </a:rPr>
              <a:t>or</a:t>
            </a:r>
            <a:r>
              <a:t> </a:t>
            </a:r>
            <a:r>
              <a:rPr>
                <a:solidFill>
                  <a:schemeClr val="accent4"/>
                </a:solidFill>
              </a:rPr>
              <a:t>ip6</a:t>
            </a:r>
            <a:endParaRPr>
              <a:solidFill>
                <a:schemeClr val="accent4"/>
              </a:solidFill>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0" name="Shape 2060"/>
          <p:cNvSpPr/>
          <p:nvPr>
            <p:ph type="sldImg"/>
          </p:nvPr>
        </p:nvSpPr>
        <p:spPr>
          <a:prstGeom prst="rect">
            <a:avLst/>
          </a:prstGeom>
        </p:spPr>
        <p:txBody>
          <a:bodyPr/>
          <a:lstStyle/>
          <a:p>
            <a:pPr/>
          </a:p>
        </p:txBody>
      </p:sp>
      <p:sp>
        <p:nvSpPr>
          <p:cNvPr id="2061" name="Shape 2061"/>
          <p:cNvSpPr/>
          <p:nvPr>
            <p:ph type="body" sz="quarter" idx="1"/>
          </p:nvPr>
        </p:nvSpPr>
        <p:spPr>
          <a:prstGeom prst="rect">
            <a:avLst/>
          </a:prstGeom>
        </p:spPr>
        <p:txBody>
          <a:bodyPr/>
          <a:lstStyle/>
          <a:p>
            <a:pPr/>
            <a:r>
              <a:t>1</a:t>
            </a:r>
            <a:r>
              <a:t>、硬件、操作系统，电源、网络、存储，</a:t>
            </a:r>
            <a:r>
              <a:t>CPU</a:t>
            </a:r>
            <a:r>
              <a:t>、内存配置升级，购买机器</a:t>
            </a:r>
          </a:p>
          <a:p>
            <a:pPr/>
            <a:r>
              <a:t>2</a:t>
            </a:r>
            <a:r>
              <a:t>、理解</a:t>
            </a:r>
            <a:r>
              <a:t>OS</a:t>
            </a:r>
            <a:r>
              <a:t>，组建分布式系统，容灾、安全、扩容、监控</a:t>
            </a:r>
          </a:p>
          <a:p>
            <a:pPr/>
            <a:r>
              <a:t>3</a:t>
            </a:r>
            <a:r>
              <a:t>、开发、测试、生产分离</a:t>
            </a: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7" name="Shape 2067"/>
          <p:cNvSpPr/>
          <p:nvPr>
            <p:ph type="sldImg"/>
          </p:nvPr>
        </p:nvSpPr>
        <p:spPr>
          <a:prstGeom prst="rect">
            <a:avLst/>
          </a:prstGeom>
        </p:spPr>
        <p:txBody>
          <a:bodyPr/>
          <a:lstStyle/>
          <a:p>
            <a:pPr/>
          </a:p>
        </p:txBody>
      </p:sp>
      <p:sp>
        <p:nvSpPr>
          <p:cNvPr id="2068" name="Shape 2068"/>
          <p:cNvSpPr/>
          <p:nvPr>
            <p:ph type="body" sz="quarter" idx="1"/>
          </p:nvPr>
        </p:nvSpPr>
        <p:spPr>
          <a:prstGeom prst="rect">
            <a:avLst/>
          </a:prstGeom>
        </p:spPr>
        <p:txBody>
          <a:bodyPr/>
          <a:lstStyle/>
          <a:p>
            <a:pPr/>
            <a:r>
              <a:t>虚拟化：增加昂贵物理机的利用率</a:t>
            </a:r>
          </a:p>
          <a:p>
            <a:pPr/>
            <a:r>
              <a:t>重：轻</a:t>
            </a:r>
          </a:p>
          <a:p>
            <a:pPr/>
            <a:r>
              <a:t>相同的</a:t>
            </a:r>
            <a:r>
              <a:t>OS</a:t>
            </a:r>
            <a:r>
              <a:t>内核</a:t>
            </a:r>
          </a:p>
          <a:p>
            <a:pPr/>
            <a:r>
              <a:t>namespace</a:t>
            </a:r>
            <a:r>
              <a:t>：时间不可隔离</a:t>
            </a: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4" name="Shape 2074"/>
          <p:cNvSpPr/>
          <p:nvPr>
            <p:ph type="sldImg"/>
          </p:nvPr>
        </p:nvSpPr>
        <p:spPr>
          <a:prstGeom prst="rect">
            <a:avLst/>
          </a:prstGeom>
        </p:spPr>
        <p:txBody>
          <a:bodyPr/>
          <a:lstStyle/>
          <a:p>
            <a:pPr/>
          </a:p>
        </p:txBody>
      </p:sp>
      <p:sp>
        <p:nvSpPr>
          <p:cNvPr id="2075" name="Shape 2075"/>
          <p:cNvSpPr/>
          <p:nvPr>
            <p:ph type="body" sz="quarter" idx="1"/>
          </p:nvPr>
        </p:nvSpPr>
        <p:spPr>
          <a:prstGeom prst="rect">
            <a:avLst/>
          </a:prstGeom>
        </p:spPr>
        <p:txBody>
          <a:bodyPr/>
          <a:lstStyle/>
          <a:p>
            <a:pPr>
              <a:defRPr i="1"/>
            </a:pPr>
            <a:r>
              <a:t>CRI</a:t>
            </a:r>
            <a:r>
              <a:rPr i="0"/>
              <a:t> - Container Runtime Interface</a:t>
            </a:r>
            <a:r>
              <a:rPr i="0"/>
              <a:t>（容器运行时接口）</a:t>
            </a:r>
          </a:p>
          <a:p>
            <a:pPr/>
            <a:r>
              <a:t>CNI(Container Network Interface) </a:t>
            </a:r>
          </a:p>
          <a:p>
            <a:pPr/>
            <a:r>
              <a:t>OCI</a:t>
            </a:r>
            <a:r>
              <a:t>（</a:t>
            </a:r>
            <a:r>
              <a:t>Open Container Initiative</a:t>
            </a:r>
            <a:r>
              <a:t>）：</a:t>
            </a:r>
            <a:r>
              <a:rPr b="1"/>
              <a:t>容器运行时标准 （</a:t>
            </a:r>
            <a:r>
              <a:rPr b="1"/>
              <a:t>runtime spec</a:t>
            </a:r>
            <a:r>
              <a:rPr b="1"/>
              <a:t>）和 容器镜像标准（</a:t>
            </a:r>
            <a:r>
              <a:rPr b="1"/>
              <a:t>image spec</a:t>
            </a:r>
            <a:r>
              <a:rPr b="1"/>
              <a:t>）</a:t>
            </a:r>
            <a:endParaRPr b="1"/>
          </a:p>
          <a:p>
            <a:pPr/>
            <a:r>
              <a:t>CSI</a:t>
            </a:r>
            <a:r>
              <a:t>（</a:t>
            </a:r>
            <a:r>
              <a:t>Container Storage Interface</a:t>
            </a:r>
            <a:r>
              <a:t>）</a:t>
            </a: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9" name="Shape 2079"/>
          <p:cNvSpPr/>
          <p:nvPr>
            <p:ph type="sldImg"/>
          </p:nvPr>
        </p:nvSpPr>
        <p:spPr>
          <a:prstGeom prst="rect">
            <a:avLst/>
          </a:prstGeom>
        </p:spPr>
        <p:txBody>
          <a:bodyPr/>
          <a:lstStyle/>
          <a:p>
            <a:pPr/>
          </a:p>
        </p:txBody>
      </p:sp>
      <p:sp>
        <p:nvSpPr>
          <p:cNvPr id="2080" name="Shape 2080"/>
          <p:cNvSpPr/>
          <p:nvPr>
            <p:ph type="body" sz="quarter" idx="1"/>
          </p:nvPr>
        </p:nvSpPr>
        <p:spPr>
          <a:prstGeom prst="rect">
            <a:avLst/>
          </a:prstGeom>
        </p:spPr>
        <p:txBody>
          <a:bodyPr/>
          <a:lstStyle/>
          <a:p>
            <a:pPr/>
            <a:r>
              <a:t>为什么要使用低效的</a:t>
            </a:r>
            <a:r>
              <a:t>overlay</a:t>
            </a:r>
            <a:r>
              <a:t>网络？</a:t>
            </a: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6" name="Shape 2086"/>
          <p:cNvSpPr/>
          <p:nvPr>
            <p:ph type="sldImg"/>
          </p:nvPr>
        </p:nvSpPr>
        <p:spPr>
          <a:prstGeom prst="rect">
            <a:avLst/>
          </a:prstGeom>
        </p:spPr>
        <p:txBody>
          <a:bodyPr/>
          <a:lstStyle/>
          <a:p>
            <a:pPr/>
          </a:p>
        </p:txBody>
      </p:sp>
      <p:sp>
        <p:nvSpPr>
          <p:cNvPr id="2087" name="Shape 2087"/>
          <p:cNvSpPr/>
          <p:nvPr>
            <p:ph type="body" sz="quarter" idx="1"/>
          </p:nvPr>
        </p:nvSpPr>
        <p:spPr>
          <a:prstGeom prst="rect">
            <a:avLst/>
          </a:prstGeom>
        </p:spPr>
        <p:txBody>
          <a:bodyPr/>
          <a:lstStyle/>
          <a:p>
            <a:pPr/>
            <a:r>
              <a:t>主机内通讯</a:t>
            </a:r>
          </a:p>
          <a:p>
            <a:pPr lvl="1" indent="457200"/>
            <a:r>
              <a:t>veth pair</a:t>
            </a:r>
          </a:p>
          <a:p>
            <a:pPr/>
            <a:r>
              <a:t>L2</a:t>
            </a:r>
            <a:r>
              <a:t>主机间通讯</a:t>
            </a:r>
          </a:p>
          <a:p>
            <a:pPr lvl="1" indent="457200"/>
            <a:r>
              <a:t>hostgw</a:t>
            </a:r>
          </a:p>
          <a:p>
            <a:pPr/>
            <a:r>
              <a:t>L3</a:t>
            </a:r>
            <a:r>
              <a:t>主机间通讯</a:t>
            </a:r>
          </a:p>
          <a:p>
            <a:pPr lvl="1" indent="457200"/>
            <a:r>
              <a:t>vxlan</a:t>
            </a:r>
            <a:r>
              <a:t>（内核态）</a:t>
            </a:r>
          </a:p>
          <a:p>
            <a:pPr lvl="1" indent="457200"/>
            <a:r>
              <a:t>udp</a:t>
            </a:r>
            <a:r>
              <a:t>（用户态）</a:t>
            </a:r>
          </a:p>
          <a:p>
            <a:pPr lvl="1" indent="45720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0" name="Shape 2090"/>
          <p:cNvSpPr/>
          <p:nvPr>
            <p:ph type="sldImg"/>
          </p:nvPr>
        </p:nvSpPr>
        <p:spPr>
          <a:prstGeom prst="rect">
            <a:avLst/>
          </a:prstGeom>
        </p:spPr>
        <p:txBody>
          <a:bodyPr/>
          <a:lstStyle/>
          <a:p>
            <a:pPr/>
          </a:p>
        </p:txBody>
      </p:sp>
      <p:sp>
        <p:nvSpPr>
          <p:cNvPr id="2091" name="Shape 2091"/>
          <p:cNvSpPr/>
          <p:nvPr>
            <p:ph type="body" sz="quarter" idx="1"/>
          </p:nvPr>
        </p:nvSpPr>
        <p:spPr>
          <a:prstGeom prst="rect">
            <a:avLst/>
          </a:prstGeom>
        </p:spPr>
        <p:txBody>
          <a:bodyPr/>
          <a:lstStyle/>
          <a:p>
            <a:pPr/>
            <a:r>
              <a:t>overlay</a:t>
            </a:r>
          </a:p>
          <a:p>
            <a:pPr lvl="1" indent="457200"/>
            <a:r>
              <a:t>vxlan</a:t>
            </a:r>
          </a:p>
          <a:p>
            <a:pPr lvl="1" indent="457200"/>
            <a:r>
              <a:t>udp</a:t>
            </a:r>
          </a:p>
          <a:p>
            <a:pPr/>
            <a:r>
              <a:t>hostgw</a:t>
            </a: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7" name="Shape 2097"/>
          <p:cNvSpPr/>
          <p:nvPr>
            <p:ph type="sldImg"/>
          </p:nvPr>
        </p:nvSpPr>
        <p:spPr>
          <a:prstGeom prst="rect">
            <a:avLst/>
          </a:prstGeom>
        </p:spPr>
        <p:txBody>
          <a:bodyPr/>
          <a:lstStyle/>
          <a:p>
            <a:pPr/>
          </a:p>
        </p:txBody>
      </p:sp>
      <p:sp>
        <p:nvSpPr>
          <p:cNvPr id="2098" name="Shape 2098"/>
          <p:cNvSpPr/>
          <p:nvPr>
            <p:ph type="body" sz="quarter" idx="1"/>
          </p:nvPr>
        </p:nvSpPr>
        <p:spPr>
          <a:prstGeom prst="rect">
            <a:avLst/>
          </a:prstGeom>
        </p:spPr>
        <p:txBody>
          <a:bodyPr/>
          <a:lstStyle/>
          <a:p>
            <a:pPr/>
            <a:r>
              <a:t>BGP</a:t>
            </a:r>
            <a:r>
              <a:t>：</a:t>
            </a:r>
            <a:r>
              <a:t>Border Gateway Protocol</a:t>
            </a:r>
          </a:p>
          <a:p>
            <a:pPr/>
            <a:r>
              <a:t>存放网络间信息 </a:t>
            </a:r>
            <a:r>
              <a:t>RIB</a:t>
            </a:r>
          </a:p>
          <a:p>
            <a:pPr lvl="1" indent="457200"/>
            <a:r>
              <a:t>Routing Information Base</a:t>
            </a:r>
          </a:p>
          <a:p>
            <a:pPr lvl="1" indent="457200"/>
            <a:r>
              <a:t>TCP </a:t>
            </a:r>
            <a:r>
              <a:t>协议传输 </a:t>
            </a:r>
            <a:r>
              <a:t>RIB </a:t>
            </a:r>
            <a:r>
              <a:t>信息</a:t>
            </a:r>
          </a:p>
          <a:p>
            <a:pPr/>
            <a:r>
              <a:t>E(External)BGP</a:t>
            </a:r>
          </a:p>
          <a:p>
            <a:pPr lvl="1" indent="457200"/>
            <a:r>
              <a:t>外部对等方传输使用</a:t>
            </a:r>
          </a:p>
          <a:p>
            <a:pPr/>
            <a:r>
              <a:t>I(Internal)BGP</a:t>
            </a:r>
          </a:p>
          <a:p>
            <a:pPr lvl="1" indent="457200"/>
            <a:r>
              <a:t>内部对等方传输使用</a:t>
            </a:r>
          </a:p>
          <a:p>
            <a:p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6" name="Shape 2106"/>
          <p:cNvSpPr/>
          <p:nvPr>
            <p:ph type="sldImg"/>
          </p:nvPr>
        </p:nvSpPr>
        <p:spPr>
          <a:prstGeom prst="rect">
            <a:avLst/>
          </a:prstGeom>
        </p:spPr>
        <p:txBody>
          <a:bodyPr/>
          <a:lstStyle/>
          <a:p>
            <a:pPr/>
          </a:p>
        </p:txBody>
      </p:sp>
      <p:sp>
        <p:nvSpPr>
          <p:cNvPr id="2107" name="Shape 2107"/>
          <p:cNvSpPr/>
          <p:nvPr>
            <p:ph type="body" sz="quarter" idx="1"/>
          </p:nvPr>
        </p:nvSpPr>
        <p:spPr>
          <a:prstGeom prst="rect">
            <a:avLst/>
          </a:prstGeom>
        </p:spPr>
        <p:txBody>
          <a:bodyPr/>
          <a:lstStyle/>
          <a:p>
            <a:pPr/>
            <a:r>
              <a:t>主机内容器是怎样进行网络通讯的？</a:t>
            </a: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3" name="Shape 2113"/>
          <p:cNvSpPr/>
          <p:nvPr>
            <p:ph type="sldImg"/>
          </p:nvPr>
        </p:nvSpPr>
        <p:spPr>
          <a:prstGeom prst="rect">
            <a:avLst/>
          </a:prstGeom>
        </p:spPr>
        <p:txBody>
          <a:bodyPr/>
          <a:lstStyle/>
          <a:p>
            <a:pPr/>
          </a:p>
        </p:txBody>
      </p:sp>
      <p:sp>
        <p:nvSpPr>
          <p:cNvPr id="2114" name="Shape 2114"/>
          <p:cNvSpPr/>
          <p:nvPr>
            <p:ph type="body" sz="quarter" idx="1"/>
          </p:nvPr>
        </p:nvSpPr>
        <p:spPr>
          <a:prstGeom prst="rect">
            <a:avLst/>
          </a:prstGeom>
        </p:spPr>
        <p:txBody>
          <a:bodyPr/>
          <a:lstStyle/>
          <a:p>
            <a:pPr>
              <a:defRPr b="1"/>
            </a:pPr>
            <a:r>
              <a:t>Virtual Extensible LAN</a:t>
            </a:r>
          </a:p>
          <a:p>
            <a:pPr lvl="1" indent="457200">
              <a:defRPr b="1"/>
            </a:pPr>
            <a:r>
              <a:t>VNI</a:t>
            </a:r>
            <a:r>
              <a:t>：</a:t>
            </a:r>
            <a:r>
              <a:t>1</a:t>
            </a:r>
          </a:p>
          <a:p>
            <a:pPr/>
            <a:r>
              <a:t>UDP</a:t>
            </a:r>
          </a:p>
          <a:p>
            <a:pPr lvl="1" indent="457200"/>
            <a:r>
              <a:t>目的端口</a:t>
            </a:r>
            <a:r>
              <a:t>8472</a:t>
            </a:r>
          </a:p>
          <a:p>
            <a:pPr/>
            <a:r>
              <a:t> net-conf.json: |</a:t>
            </a:r>
          </a:p>
          <a:p>
            <a:pPr/>
            <a:r>
              <a:t>    {  </a:t>
            </a:r>
          </a:p>
          <a:p>
            <a:pPr/>
            <a:r>
              <a:t>      "Network": "10.244.0.0/16",</a:t>
            </a:r>
          </a:p>
          <a:p>
            <a:pPr/>
            <a:r>
              <a:t>      "Backend": {</a:t>
            </a:r>
          </a:p>
          <a:p>
            <a:pPr/>
            <a:r>
              <a:t>        "Type": "vxlan“</a:t>
            </a:r>
            <a:r>
              <a:t>,</a:t>
            </a:r>
          </a:p>
          <a:p>
            <a:pPr/>
            <a:r>
              <a:t>        </a:t>
            </a:r>
            <a:r>
              <a:rPr>
                <a:solidFill>
                  <a:srgbClr val="C00000"/>
                </a:solidFill>
              </a:rPr>
              <a:t>“DirectRouting”: “false”</a:t>
            </a:r>
            <a:endParaRPr>
              <a:solidFill>
                <a:srgbClr val="C00000"/>
              </a:solidFill>
            </a:endParaRPr>
          </a:p>
          <a:p>
            <a:pPr/>
            <a:r>
              <a:t>      }</a:t>
            </a:r>
          </a:p>
          <a:p>
            <a:pPr/>
            <a:r>
              <a:t>    }</a:t>
            </a: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1" name="Shape 2121"/>
          <p:cNvSpPr/>
          <p:nvPr>
            <p:ph type="sldImg"/>
          </p:nvPr>
        </p:nvSpPr>
        <p:spPr>
          <a:prstGeom prst="rect">
            <a:avLst/>
          </a:prstGeom>
        </p:spPr>
        <p:txBody>
          <a:bodyPr/>
          <a:lstStyle/>
          <a:p>
            <a:pPr/>
          </a:p>
        </p:txBody>
      </p:sp>
      <p:sp>
        <p:nvSpPr>
          <p:cNvPr id="2122" name="Shape 2122"/>
          <p:cNvSpPr/>
          <p:nvPr>
            <p:ph type="body" sz="quarter" idx="1"/>
          </p:nvPr>
        </p:nvSpPr>
        <p:spPr>
          <a:prstGeom prst="rect">
            <a:avLst/>
          </a:prstGeom>
        </p:spPr>
        <p:txBody>
          <a:bodyPr/>
          <a:lstStyle/>
          <a:p>
            <a:pPr/>
            <a:r>
              <a:t>1</a:t>
            </a:r>
            <a:r>
              <a:t>、</a:t>
            </a:r>
            <a:r>
              <a:t>A</a:t>
            </a:r>
            <a:r>
              <a:t>类与</a:t>
            </a:r>
            <a:r>
              <a:t>B</a:t>
            </a:r>
            <a:r>
              <a:t>类；</a:t>
            </a:r>
            <a:r>
              <a:t>2</a:t>
            </a:r>
            <a:r>
              <a:t>、子网掩码与</a:t>
            </a:r>
            <a:r>
              <a:t>CIDR</a:t>
            </a:r>
            <a:r>
              <a:t>；</a:t>
            </a:r>
          </a:p>
          <a:p>
            <a:pPr>
              <a:defRPr b="1">
                <a:solidFill>
                  <a:srgbClr val="0070C0"/>
                </a:solidFill>
              </a:defRPr>
            </a:pPr>
            <a:r>
              <a:t>route</a:t>
            </a:r>
            <a:r>
              <a:t>演示</a:t>
            </a:r>
          </a:p>
          <a:p>
            <a:pPr>
              <a:defRPr b="1">
                <a:solidFill>
                  <a:srgbClr val="0070C0"/>
                </a:solidFill>
              </a:defRPr>
            </a:pPr>
            <a:r>
              <a:t>跨主机正常通讯：</a:t>
            </a:r>
            <a:r>
              <a:t>eth0</a:t>
            </a:r>
          </a:p>
          <a:p>
            <a:pPr>
              <a:defRPr b="1">
                <a:solidFill>
                  <a:srgbClr val="C00000"/>
                </a:solidFill>
              </a:defRPr>
            </a:pPr>
            <a:r>
              <a:t>跨主机</a:t>
            </a:r>
            <a:r>
              <a:t>K8S IP</a:t>
            </a:r>
            <a:r>
              <a:t>通讯</a:t>
            </a:r>
          </a:p>
          <a:p>
            <a:pPr lvl="1" indent="457200">
              <a:defRPr b="1">
                <a:solidFill>
                  <a:srgbClr val="0070C0"/>
                </a:solidFill>
              </a:defRPr>
            </a:pPr>
            <a:r>
              <a:t>hostgw</a:t>
            </a:r>
            <a:r>
              <a:t>：</a:t>
            </a:r>
            <a:r>
              <a:t>eth0</a:t>
            </a:r>
          </a:p>
          <a:p>
            <a:pPr lvl="1" indent="457200">
              <a:defRPr b="1">
                <a:solidFill>
                  <a:srgbClr val="C00000"/>
                </a:solidFill>
              </a:defRPr>
            </a:pPr>
            <a:r>
              <a:t>vxlan</a:t>
            </a:r>
            <a:r>
              <a:t>：</a:t>
            </a:r>
            <a:r>
              <a:t>flannel.1</a:t>
            </a:r>
          </a:p>
          <a:p>
            <a:pPr lvl="2" indent="914400">
              <a:defRPr b="1">
                <a:solidFill>
                  <a:srgbClr val="C00000"/>
                </a:solidFill>
              </a:defRPr>
            </a:pPr>
            <a:r>
              <a:t>vtep</a:t>
            </a:r>
            <a:r>
              <a:t>设备：</a:t>
            </a:r>
            <a:r>
              <a:t>VXLAN Tunnel End Point</a:t>
            </a:r>
          </a:p>
          <a:p>
            <a:pPr lvl="2" indent="914400">
              <a:defRPr b="1">
                <a:solidFill>
                  <a:srgbClr val="C00000"/>
                </a:solidFill>
              </a:defRPr>
            </a:pPr>
            <a:r>
              <a:t>VNI</a:t>
            </a:r>
            <a:r>
              <a:t>：</a:t>
            </a:r>
            <a:r>
              <a:t>VXLAN Network Identifier</a:t>
            </a:r>
          </a:p>
          <a:p>
            <a:pPr>
              <a:defRPr b="1">
                <a:solidFill>
                  <a:srgbClr val="00B050"/>
                </a:solidFill>
              </a:defRPr>
            </a:pPr>
            <a:r>
              <a:t>主机内</a:t>
            </a:r>
            <a:r>
              <a:t>POD</a:t>
            </a:r>
            <a:r>
              <a:t>通讯：</a:t>
            </a:r>
            <a:r>
              <a:t>cni0</a:t>
            </a:r>
          </a:p>
          <a:p>
            <a:pPr lvl="1" indent="457200">
              <a:defRPr b="1">
                <a:solidFill>
                  <a:srgbClr val="00B050"/>
                </a:solidFill>
              </a:defRPr>
            </a:pPr>
            <a:r>
              <a:t>veth pair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演示输出文件，读入文件</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r>
              <a:t>上节课：</a:t>
            </a:r>
          </a:p>
          <a:p>
            <a:pPr/>
            <a:r>
              <a:t>HTTP/1</a:t>
            </a:r>
            <a:r>
              <a:t>协议语法格式</a:t>
            </a:r>
          </a:p>
          <a:p>
            <a:pPr/>
            <a:r>
              <a:t>抓包工具的用法</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a:p>
        </p:txBody>
      </p:sp>
      <p:sp>
        <p:nvSpPr>
          <p:cNvPr id="121" name="Shape 121"/>
          <p:cNvSpPr/>
          <p:nvPr>
            <p:ph type="body" sz="quarter" idx="1"/>
          </p:nvPr>
        </p:nvSpPr>
        <p:spPr>
          <a:prstGeom prst="rect">
            <a:avLst/>
          </a:prstGeom>
        </p:spPr>
        <p:txBody>
          <a:bodyPr/>
          <a:lstStyle/>
          <a:p>
            <a:pPr/>
            <a:r>
              <a:t>在浏览器上输入</a:t>
            </a:r>
            <a:r>
              <a:t>URL</a:t>
            </a:r>
            <a:r>
              <a:t>到主页显示，经历了哪些步骤？使用到了哪些协议？涉及到哪些软、硬件？</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hape 363"/>
          <p:cNvSpPr/>
          <p:nvPr>
            <p:ph type="sldImg"/>
          </p:nvPr>
        </p:nvSpPr>
        <p:spPr>
          <a:prstGeom prst="rect">
            <a:avLst/>
          </a:prstGeom>
        </p:spPr>
        <p:txBody>
          <a:bodyPr/>
          <a:lstStyle/>
          <a:p>
            <a:pPr/>
          </a:p>
        </p:txBody>
      </p:sp>
      <p:sp>
        <p:nvSpPr>
          <p:cNvPr id="364" name="Shape 364"/>
          <p:cNvSpPr/>
          <p:nvPr>
            <p:ph type="body" sz="quarter" idx="1"/>
          </p:nvPr>
        </p:nvSpPr>
        <p:spPr>
          <a:prstGeom prst="rect">
            <a:avLst/>
          </a:prstGeom>
        </p:spPr>
        <p:txBody>
          <a:bodyPr/>
          <a:lstStyle/>
          <a:p>
            <a:pPr/>
            <a:r>
              <a:t>为什么设计</a:t>
            </a:r>
            <a:r>
              <a:t>API</a:t>
            </a:r>
            <a:r>
              <a:t>时要遵循</a:t>
            </a:r>
            <a:r>
              <a:t>RESTful</a:t>
            </a:r>
            <a:r>
              <a:t>原则？</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a:r>
              <a:t>REST: Representational State Transfer</a:t>
            </a:r>
          </a:p>
          <a:p>
            <a:pPr lvl="1" indent="457200"/>
            <a:r>
              <a:t>资源对象</a:t>
            </a:r>
          </a:p>
          <a:p>
            <a:pPr lvl="2" indent="914400"/>
            <a:r>
              <a:t>URL</a:t>
            </a:r>
          </a:p>
          <a:p>
            <a:pPr lvl="1" indent="457200"/>
            <a:r>
              <a:t>操作动作</a:t>
            </a:r>
          </a:p>
          <a:p>
            <a:pPr lvl="2" indent="914400"/>
            <a:r>
              <a:t>method</a:t>
            </a:r>
          </a:p>
          <a:p>
            <a:pPr lvl="1" indent="457200"/>
            <a:r>
              <a:t>操作结果</a:t>
            </a:r>
          </a:p>
          <a:p>
            <a:pPr lvl="2" indent="914400"/>
            <a:r>
              <a:t>status code</a:t>
            </a:r>
          </a:p>
          <a:p>
            <a:pPr lvl="1" indent="457200"/>
            <a:r>
              <a:t>资源对象的描述</a:t>
            </a:r>
          </a:p>
          <a:p>
            <a:pPr lvl="2" indent="914400"/>
            <a:r>
              <a:t>http header</a:t>
            </a:r>
          </a:p>
          <a:p>
            <a:pPr lvl="3" indent="1371600"/>
            <a:r>
              <a:t>可缓存</a:t>
            </a:r>
          </a:p>
          <a:p>
            <a:pPr lvl="1" indent="457200"/>
            <a:r>
              <a:t>无状态</a:t>
            </a:r>
            <a:r>
              <a:t>API</a:t>
            </a:r>
          </a:p>
          <a:p>
            <a:pPr lvl="1" indent="457200"/>
            <a:r>
              <a:t>空间上的分层系统</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a:p>
        </p:txBody>
      </p:sp>
      <p:sp>
        <p:nvSpPr>
          <p:cNvPr id="385" name="Shape 385"/>
          <p:cNvSpPr/>
          <p:nvPr>
            <p:ph type="body" sz="quarter" idx="1"/>
          </p:nvPr>
        </p:nvSpPr>
        <p:spPr>
          <a:prstGeom prst="rect">
            <a:avLst/>
          </a:prstGeom>
        </p:spPr>
        <p:txBody>
          <a:bodyPr/>
          <a:lstStyle/>
          <a:p>
            <a:pPr/>
            <a:r>
              <a:t>服务发现、负载均衡、限流、熔断、超时、重试、服务跟踪等</a:t>
            </a:r>
          </a:p>
          <a:p>
            <a:pPr/>
            <a:r>
              <a:t>AB</a:t>
            </a:r>
            <a:r>
              <a:t>流量管理，模拟服务运行故障</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POST</a:t>
            </a:r>
            <a:r>
              <a:t>方法与</a:t>
            </a:r>
            <a:r>
              <a:t>PUT</a:t>
            </a:r>
            <a:r>
              <a:t>方法有何区别？</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p>
            <a:pPr/>
            <a:r>
              <a:t>curl static.taohui.tech -X OPTIONS -I</a:t>
            </a:r>
          </a:p>
          <a:p>
            <a:pPr/>
            <a:r>
              <a:t>OPTIONS</a:t>
            </a:r>
            <a:r>
              <a:t>：</a:t>
            </a:r>
            <a:r>
              <a:t>CORS</a:t>
            </a:r>
            <a:r>
              <a:t>中的预检请求</a:t>
            </a:r>
          </a:p>
          <a:p>
            <a:pPr/>
            <a:r>
              <a:t>幂等方法：执行一次或者多次的效果相同</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a:r>
              <a:t>HTTP</a:t>
            </a:r>
            <a:r>
              <a:t>响应码共有多少种？它们遵循什么样的规律？</a:t>
            </a:r>
            <a:br/>
            <a:r>
              <a:t>301</a:t>
            </a:r>
            <a:r>
              <a:t>与</a:t>
            </a:r>
            <a:r>
              <a:t>302</a:t>
            </a:r>
            <a:r>
              <a:t>有何区别？</a:t>
            </a:r>
            <a:r>
              <a:t>302</a:t>
            </a:r>
            <a:r>
              <a:t>与</a:t>
            </a:r>
            <a:r>
              <a:t>307</a:t>
            </a:r>
            <a:r>
              <a:t>有何区别？ </a:t>
            </a:r>
            <a:br/>
            <a:r>
              <a:t>403</a:t>
            </a:r>
            <a:r>
              <a:t>和</a:t>
            </a:r>
            <a:r>
              <a:t>401</a:t>
            </a:r>
            <a:r>
              <a:t>响应码有何区别？</a:t>
            </a:r>
            <a:br/>
            <a:r>
              <a:t>502</a:t>
            </a:r>
            <a:r>
              <a:t>、</a:t>
            </a:r>
            <a:r>
              <a:t>503</a:t>
            </a:r>
            <a:r>
              <a:t>、</a:t>
            </a:r>
            <a:r>
              <a:t>504</a:t>
            </a:r>
            <a:r>
              <a:t>响应码有何区别？</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Shape 414"/>
          <p:cNvSpPr/>
          <p:nvPr>
            <p:ph type="sldImg"/>
          </p:nvPr>
        </p:nvSpPr>
        <p:spPr>
          <a:prstGeom prst="rect">
            <a:avLst/>
          </a:prstGeom>
        </p:spPr>
        <p:txBody>
          <a:bodyPr/>
          <a:lstStyle/>
          <a:p>
            <a:pPr/>
          </a:p>
        </p:txBody>
      </p:sp>
      <p:sp>
        <p:nvSpPr>
          <p:cNvPr id="415" name="Shape 415"/>
          <p:cNvSpPr/>
          <p:nvPr>
            <p:ph type="body" sz="quarter" idx="1"/>
          </p:nvPr>
        </p:nvSpPr>
        <p:spPr>
          <a:prstGeom prst="rect">
            <a:avLst/>
          </a:prstGeom>
        </p:spPr>
        <p:txBody>
          <a:bodyPr/>
          <a:lstStyle/>
          <a:p>
            <a:pPr/>
            <a:r>
              <a:t>100: webdav, 17380, http.response.code==100</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Shape 421"/>
          <p:cNvSpPr/>
          <p:nvPr>
            <p:ph type="sldImg"/>
          </p:nvPr>
        </p:nvSpPr>
        <p:spPr>
          <a:prstGeom prst="rect">
            <a:avLst/>
          </a:prstGeom>
        </p:spPr>
        <p:txBody>
          <a:bodyPr/>
          <a:lstStyle/>
          <a:p>
            <a:pPr/>
          </a:p>
        </p:txBody>
      </p:sp>
      <p:sp>
        <p:nvSpPr>
          <p:cNvPr id="422" name="Shape 422"/>
          <p:cNvSpPr/>
          <p:nvPr>
            <p:ph type="body" sz="quarter" idx="1"/>
          </p:nvPr>
        </p:nvSpPr>
        <p:spPr>
          <a:prstGeom prst="rect">
            <a:avLst/>
          </a:prstGeom>
        </p:spPr>
        <p:txBody>
          <a:bodyPr/>
          <a:lstStyle/>
          <a:p>
            <a:pPr/>
            <a:r>
              <a:t>201: webdav, 692, PUT</a:t>
            </a:r>
            <a:r>
              <a:t>上传文件成功</a:t>
            </a:r>
          </a:p>
          <a:p>
            <a:pPr/>
            <a:r>
              <a:t>202</a:t>
            </a:r>
            <a:r>
              <a:t>：</a:t>
            </a:r>
            <a:r>
              <a:t>restfulapi </a:t>
            </a:r>
            <a:r>
              <a:t>很有用</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p>
            <a:pPr/>
            <a:r>
              <a:t>301</a:t>
            </a:r>
            <a:r>
              <a:t>和</a:t>
            </a:r>
            <a:r>
              <a:t>302</a:t>
            </a:r>
            <a:r>
              <a:t>用缓存来验证区别</a:t>
            </a:r>
          </a:p>
          <a:p>
            <a:pPr/>
            <a:r>
              <a:t>在 </a:t>
            </a:r>
            <a:r>
              <a:t>RFC2068</a:t>
            </a:r>
            <a:r>
              <a:t> 中规定客户端重定向次数不应超过 </a:t>
            </a:r>
            <a:r>
              <a:t>5</a:t>
            </a:r>
            <a:r>
              <a:t> 次，以防止死循环。</a:t>
            </a:r>
          </a:p>
          <a:p>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Shape 435"/>
          <p:cNvSpPr/>
          <p:nvPr>
            <p:ph type="sldImg"/>
          </p:nvPr>
        </p:nvSpPr>
        <p:spPr>
          <a:prstGeom prst="rect">
            <a:avLst/>
          </a:prstGeom>
        </p:spPr>
        <p:txBody>
          <a:bodyPr/>
          <a:lstStyle/>
          <a:p>
            <a:pPr/>
          </a:p>
        </p:txBody>
      </p:sp>
      <p:sp>
        <p:nvSpPr>
          <p:cNvPr id="436" name="Shape 436"/>
          <p:cNvSpPr/>
          <p:nvPr>
            <p:ph type="body" sz="quarter" idx="1"/>
          </p:nvPr>
        </p:nvSpPr>
        <p:spPr>
          <a:prstGeom prst="rect">
            <a:avLst/>
          </a:prstGeom>
        </p:spPr>
        <p:txBody>
          <a:bodyPr/>
          <a:lstStyle/>
          <a:p>
            <a:pPr/>
            <a:r>
              <a:t>演示：</a:t>
            </a:r>
          </a:p>
          <a:p>
            <a:pPr/>
            <a:r>
              <a:t>400</a:t>
            </a:r>
            <a:r>
              <a:t>：不完整</a:t>
            </a:r>
          </a:p>
          <a:p>
            <a:pPr/>
            <a:r>
              <a:t>401</a:t>
            </a:r>
            <a:r>
              <a:t>、</a:t>
            </a:r>
          </a:p>
          <a:p>
            <a:pPr/>
            <a:r>
              <a:t>403</a:t>
            </a:r>
            <a:r>
              <a:t>、</a:t>
            </a:r>
          </a:p>
          <a:p>
            <a:pPr/>
            <a:r>
              <a:t>404</a:t>
            </a:r>
            <a:r>
              <a:t>： </a:t>
            </a:r>
            <a:r>
              <a:t>curl www.taohui.pub/123.html -I</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解析</a:t>
            </a:r>
            <a:r>
              <a:t>DNS</a:t>
            </a:r>
            <a:r>
              <a:t>域名为</a:t>
            </a:r>
            <a:r>
              <a:t>IP</a:t>
            </a:r>
            <a:r>
              <a:t>地址</a:t>
            </a:r>
          </a:p>
          <a:p>
            <a:pPr/>
            <a:r>
              <a:t>发起</a:t>
            </a:r>
            <a:r>
              <a:t>HTML</a:t>
            </a:r>
            <a:r>
              <a:t>页面请求</a:t>
            </a:r>
          </a:p>
          <a:p>
            <a:pPr/>
            <a:r>
              <a:t>解析</a:t>
            </a:r>
            <a:r>
              <a:t>BODY</a:t>
            </a:r>
            <a:r>
              <a:t>中的</a:t>
            </a:r>
            <a:r>
              <a:t>DOM</a:t>
            </a:r>
            <a:r>
              <a:t>树</a:t>
            </a:r>
          </a:p>
          <a:p>
            <a:pPr lvl="1" indent="457200"/>
            <a:r>
              <a:t>发起关键路径请求</a:t>
            </a:r>
          </a:p>
          <a:p>
            <a:pPr lvl="2" indent="914400"/>
            <a:r>
              <a:t>发起</a:t>
            </a:r>
            <a:r>
              <a:t>JS</a:t>
            </a:r>
            <a:r>
              <a:t>请求</a:t>
            </a:r>
          </a:p>
          <a:p>
            <a:pPr lvl="2" indent="914400"/>
            <a:r>
              <a:t>发起</a:t>
            </a:r>
            <a:r>
              <a:t>CSS</a:t>
            </a:r>
            <a:r>
              <a:t>请求</a:t>
            </a:r>
          </a:p>
          <a:p>
            <a:pPr lvl="1" indent="457200"/>
            <a:r>
              <a:t>发起其他资源请求</a:t>
            </a:r>
          </a:p>
          <a:p>
            <a:pPr lvl="2" indent="914400"/>
            <a:r>
              <a:t>发起图片请求</a:t>
            </a:r>
          </a:p>
          <a:p>
            <a:pPr lvl="2" indent="914400"/>
            <a:r>
              <a:t>发起音视频请求</a:t>
            </a:r>
          </a:p>
          <a:p>
            <a:pPr/>
            <a:r>
              <a:t>渲染页面</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Shape 442"/>
          <p:cNvSpPr/>
          <p:nvPr>
            <p:ph type="sldImg"/>
          </p:nvPr>
        </p:nvSpPr>
        <p:spPr>
          <a:prstGeom prst="rect">
            <a:avLst/>
          </a:prstGeom>
        </p:spPr>
        <p:txBody>
          <a:bodyPr/>
          <a:lstStyle/>
          <a:p>
            <a:pPr/>
          </a:p>
        </p:txBody>
      </p:sp>
      <p:sp>
        <p:nvSpPr>
          <p:cNvPr id="443" name="Shape 443"/>
          <p:cNvSpPr/>
          <p:nvPr>
            <p:ph type="body" sz="quarter" idx="1"/>
          </p:nvPr>
        </p:nvSpPr>
        <p:spPr>
          <a:prstGeom prst="rect">
            <a:avLst/>
          </a:prstGeom>
        </p:spPr>
        <p:txBody>
          <a:bodyPr/>
          <a:lstStyle/>
          <a:p>
            <a:pPr/>
            <a:r>
              <a:t>演示：</a:t>
            </a:r>
            <a:r>
              <a:t>413</a:t>
            </a:r>
            <a:r>
              <a:t>、</a:t>
            </a:r>
            <a:r>
              <a:t>414</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Shape 449"/>
          <p:cNvSpPr/>
          <p:nvPr>
            <p:ph type="sldImg"/>
          </p:nvPr>
        </p:nvSpPr>
        <p:spPr>
          <a:prstGeom prst="rect">
            <a:avLst/>
          </a:prstGeom>
        </p:spPr>
        <p:txBody>
          <a:bodyPr/>
          <a:lstStyle/>
          <a:p>
            <a:pPr/>
          </a:p>
        </p:txBody>
      </p:sp>
      <p:sp>
        <p:nvSpPr>
          <p:cNvPr id="450" name="Shape 450"/>
          <p:cNvSpPr/>
          <p:nvPr>
            <p:ph type="body" sz="quarter" idx="1"/>
          </p:nvPr>
        </p:nvSpPr>
        <p:spPr>
          <a:prstGeom prst="rect">
            <a:avLst/>
          </a:prstGeom>
        </p:spPr>
        <p:txBody>
          <a:bodyPr/>
          <a:lstStyle/>
          <a:p>
            <a:pPr/>
            <a:r>
              <a:t>503</a:t>
            </a:r>
            <a:r>
              <a:t>：例如服务器维护或者限速，参考</a:t>
            </a:r>
            <a:r>
              <a:t>nginx limit_req</a:t>
            </a:r>
            <a:r>
              <a:t>限速，</a:t>
            </a:r>
            <a:r>
              <a:t>429</a:t>
            </a:r>
          </a:p>
          <a:p>
            <a:pPr/>
            <a:r>
              <a:t>502</a:t>
            </a:r>
            <a:r>
              <a:t>：连接不上</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Shape 454"/>
          <p:cNvSpPr/>
          <p:nvPr>
            <p:ph type="sldImg"/>
          </p:nvPr>
        </p:nvSpPr>
        <p:spPr>
          <a:prstGeom prst="rect">
            <a:avLst/>
          </a:prstGeom>
        </p:spPr>
        <p:txBody>
          <a:bodyPr/>
          <a:lstStyle/>
          <a:p>
            <a:pPr/>
          </a:p>
        </p:txBody>
      </p:sp>
      <p:sp>
        <p:nvSpPr>
          <p:cNvPr id="455" name="Shape 455"/>
          <p:cNvSpPr/>
          <p:nvPr>
            <p:ph type="body" sz="quarter" idx="1"/>
          </p:nvPr>
        </p:nvSpPr>
        <p:spPr>
          <a:prstGeom prst="rect">
            <a:avLst/>
          </a:prstGeom>
        </p:spPr>
        <p:txBody>
          <a:bodyPr/>
          <a:lstStyle/>
          <a:p>
            <a:pPr/>
            <a:r>
              <a:t>不将资源描述放在</a:t>
            </a:r>
            <a:r>
              <a:t>Header</a:t>
            </a:r>
            <a:r>
              <a:t>中，会导致什么后果？</a:t>
            </a:r>
          </a:p>
          <a:p>
            <a:pPr/>
            <a:r>
              <a:t>关系路由策略的</a:t>
            </a:r>
            <a:r>
              <a:t>id</a:t>
            </a:r>
            <a:r>
              <a:t>放在了</a:t>
            </a:r>
            <a:r>
              <a:t>body</a:t>
            </a:r>
            <a:r>
              <a:t>的</a:t>
            </a:r>
            <a:r>
              <a:t>protobuf</a:t>
            </a:r>
            <a:r>
              <a:t>中</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hape 462"/>
          <p:cNvSpPr/>
          <p:nvPr>
            <p:ph type="sldImg"/>
          </p:nvPr>
        </p:nvSpPr>
        <p:spPr>
          <a:prstGeom prst="rect">
            <a:avLst/>
          </a:prstGeom>
        </p:spPr>
        <p:txBody>
          <a:bodyPr/>
          <a:lstStyle/>
          <a:p>
            <a:pPr/>
          </a:p>
        </p:txBody>
      </p:sp>
      <p:sp>
        <p:nvSpPr>
          <p:cNvPr id="463" name="Shape 463"/>
          <p:cNvSpPr/>
          <p:nvPr>
            <p:ph type="body" sz="quarter" idx="1"/>
          </p:nvPr>
        </p:nvSpPr>
        <p:spPr>
          <a:prstGeom prst="rect">
            <a:avLst/>
          </a:prstGeom>
        </p:spPr>
        <p:txBody>
          <a:bodyPr/>
          <a:lstStyle/>
          <a:p>
            <a:pPr lvl="3" indent="1371600"/>
            <a:r>
              <a:t>确定地址：从</a:t>
            </a:r>
            <a:r>
              <a:t>URI</a:t>
            </a:r>
            <a:r>
              <a:t>中，</a:t>
            </a:r>
            <a:r>
              <a:t>DNS</a:t>
            </a:r>
            <a:r>
              <a:t>解析，正向代理中的绝对</a:t>
            </a:r>
            <a:r>
              <a:t>URI</a:t>
            </a:r>
          </a:p>
          <a:p>
            <a:pPr lvl="3" indent="1371600"/>
            <a:r>
              <a:t>匹配域名：</a:t>
            </a:r>
            <a:r>
              <a:t>Nginx: server_name</a:t>
            </a:r>
            <a:r>
              <a:t>，</a:t>
            </a:r>
            <a:r>
              <a:t>Django: allow_hosts</a:t>
            </a:r>
          </a:p>
          <a:p>
            <a:pPr lvl="3" indent="1371600"/>
            <a:r>
              <a:t>匹配</a:t>
            </a:r>
            <a:r>
              <a:t>URI</a:t>
            </a:r>
            <a:r>
              <a:t>：</a:t>
            </a:r>
            <a:r>
              <a:t>Nginx location, Django urlpattern-&gt;view</a:t>
            </a:r>
          </a:p>
          <a:p>
            <a:pPr lvl="3" indent="1371600"/>
            <a:r>
              <a:t>访问资源：</a:t>
            </a:r>
            <a:r>
              <a:t>Nginx root/alias</a:t>
            </a:r>
            <a:r>
              <a:t>，返回</a:t>
            </a:r>
            <a:r>
              <a:t>403</a:t>
            </a:r>
          </a:p>
          <a:p>
            <a:pPr lvl="3" indent="1371600"/>
            <a:r>
              <a:t>访问日志：</a:t>
            </a:r>
            <a:r>
              <a:t>access.log</a:t>
            </a:r>
            <a:r>
              <a:t>，演示</a:t>
            </a:r>
            <a:r>
              <a:t>Nginx</a:t>
            </a:r>
            <a:r>
              <a:t>日志</a:t>
            </a:r>
          </a:p>
          <a:p>
            <a:pPr lvl="3" indent="1371600"/>
            <a:r>
              <a:t>Host</a:t>
            </a:r>
            <a:r>
              <a:t>头部的用法！</a:t>
            </a:r>
          </a:p>
          <a:p>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Shape 471"/>
          <p:cNvSpPr/>
          <p:nvPr>
            <p:ph type="sldImg"/>
          </p:nvPr>
        </p:nvSpPr>
        <p:spPr>
          <a:prstGeom prst="rect">
            <a:avLst/>
          </a:prstGeom>
        </p:spPr>
        <p:txBody>
          <a:bodyPr/>
          <a:lstStyle/>
          <a:p>
            <a:pPr/>
          </a:p>
        </p:txBody>
      </p:sp>
      <p:sp>
        <p:nvSpPr>
          <p:cNvPr id="472" name="Shape 472"/>
          <p:cNvSpPr/>
          <p:nvPr>
            <p:ph type="body" sz="quarter" idx="1"/>
          </p:nvPr>
        </p:nvSpPr>
        <p:spPr>
          <a:prstGeom prst="rect">
            <a:avLst/>
          </a:prstGeom>
        </p:spPr>
        <p:txBody>
          <a:bodyPr/>
          <a:lstStyle/>
          <a:p>
            <a:pPr/>
            <a:r>
              <a:t>1</a:t>
            </a:r>
            <a:r>
              <a:t>、右图中两个信息：</a:t>
            </a:r>
            <a:r>
              <a:t>a</a:t>
            </a:r>
            <a:r>
              <a:t>）不走传输层，不需要进程处理，则源</a:t>
            </a:r>
            <a:r>
              <a:t>IP</a:t>
            </a:r>
            <a:r>
              <a:t>不变。</a:t>
            </a:r>
            <a:r>
              <a:t>b</a:t>
            </a:r>
            <a:r>
              <a:t>）必须由进程处理再转发，产生新连接，源</a:t>
            </a:r>
            <a:r>
              <a:t>IP</a:t>
            </a:r>
            <a:r>
              <a:t>变化。</a:t>
            </a:r>
          </a:p>
          <a:p>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Shape 478"/>
          <p:cNvSpPr/>
          <p:nvPr>
            <p:ph type="sldImg"/>
          </p:nvPr>
        </p:nvSpPr>
        <p:spPr>
          <a:prstGeom prst="rect">
            <a:avLst/>
          </a:prstGeom>
        </p:spPr>
        <p:txBody>
          <a:bodyPr/>
          <a:lstStyle/>
          <a:p>
            <a:pPr/>
          </a:p>
        </p:txBody>
      </p:sp>
      <p:sp>
        <p:nvSpPr>
          <p:cNvPr id="479" name="Shape 479"/>
          <p:cNvSpPr/>
          <p:nvPr>
            <p:ph type="body" sz="quarter" idx="1"/>
          </p:nvPr>
        </p:nvSpPr>
        <p:spPr>
          <a:prstGeom prst="rect">
            <a:avLst/>
          </a:prstGeom>
        </p:spPr>
        <p:txBody>
          <a:bodyPr/>
          <a:lstStyle/>
          <a:p>
            <a:pPr/>
            <a:r>
              <a:t>国际化与本地化</a:t>
            </a:r>
          </a:p>
          <a:p>
            <a:pPr/>
            <a:r>
              <a:t>编码方式</a:t>
            </a:r>
          </a:p>
          <a:p>
            <a:pPr/>
            <a:r>
              <a:t>资源表述类型</a:t>
            </a:r>
          </a:p>
          <a:p>
            <a:pPr/>
            <a:r>
              <a:t>质量因子</a:t>
            </a:r>
          </a:p>
          <a:p>
            <a:pPr/>
            <a:r>
              <a:t>user-agent,  server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Shape 485"/>
          <p:cNvSpPr/>
          <p:nvPr>
            <p:ph type="sldImg"/>
          </p:nvPr>
        </p:nvSpPr>
        <p:spPr>
          <a:prstGeom prst="rect">
            <a:avLst/>
          </a:prstGeom>
        </p:spPr>
        <p:txBody>
          <a:bodyPr/>
          <a:lstStyle/>
          <a:p>
            <a:pPr/>
          </a:p>
        </p:txBody>
      </p:sp>
      <p:sp>
        <p:nvSpPr>
          <p:cNvPr id="486" name="Shape 486"/>
          <p:cNvSpPr/>
          <p:nvPr>
            <p:ph type="body" sz="quarter" idx="1"/>
          </p:nvPr>
        </p:nvSpPr>
        <p:spPr>
          <a:prstGeom prst="rect">
            <a:avLst/>
          </a:prstGeom>
        </p:spPr>
        <p:txBody>
          <a:bodyPr/>
          <a:lstStyle/>
          <a:p>
            <a:pPr/>
            <a:r>
              <a:t>Connection</a:t>
            </a:r>
            <a:r>
              <a:t> 头部</a:t>
            </a:r>
          </a:p>
          <a:p>
            <a:pPr lvl="1" indent="457200"/>
            <a:r>
              <a:t>Keep-Alive</a:t>
            </a:r>
            <a:r>
              <a:t>：长连接</a:t>
            </a:r>
          </a:p>
          <a:p>
            <a:pPr lvl="2" indent="914400"/>
            <a:r>
              <a:t>客户端请求长连接</a:t>
            </a:r>
          </a:p>
          <a:p>
            <a:pPr lvl="3" indent="1371600"/>
            <a:r>
              <a:t>Connection: Keep-Alive</a:t>
            </a:r>
          </a:p>
          <a:p>
            <a:pPr lvl="2" indent="914400"/>
            <a:r>
              <a:t>服务器表示支持长连接</a:t>
            </a:r>
          </a:p>
          <a:p>
            <a:pPr lvl="3" indent="1371600"/>
            <a:r>
              <a:t>Connection: Keep-Alive</a:t>
            </a:r>
          </a:p>
          <a:p>
            <a:pPr lvl="2" indent="914400"/>
            <a:r>
              <a:t>客户端复用连接</a:t>
            </a:r>
          </a:p>
          <a:p>
            <a:pPr lvl="2" indent="914400"/>
            <a:r>
              <a:t>HTTP/1.1</a:t>
            </a:r>
            <a:r>
              <a:t> 默认支持长连接</a:t>
            </a:r>
          </a:p>
          <a:p>
            <a:pPr lvl="3" indent="1371600"/>
            <a:r>
              <a:t>Connection: Keep-Alive</a:t>
            </a:r>
            <a:r>
              <a:t> 无意义</a:t>
            </a:r>
          </a:p>
          <a:p>
            <a:pPr lvl="1" indent="457200"/>
            <a:r>
              <a:t>Close</a:t>
            </a:r>
            <a:r>
              <a:t>：短连接</a:t>
            </a:r>
          </a:p>
          <a:p>
            <a:pPr lvl="1" indent="457200"/>
            <a:r>
              <a:t>对代理服务器的要求</a:t>
            </a:r>
          </a:p>
          <a:p>
            <a:pPr lvl="2" indent="914400"/>
            <a:r>
              <a:t>不转发 </a:t>
            </a:r>
            <a:r>
              <a:t>Connection</a:t>
            </a:r>
            <a:r>
              <a:t> 列出头部，该头部仅与当前连接相关</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Shape 492"/>
          <p:cNvSpPr/>
          <p:nvPr>
            <p:ph type="sldImg"/>
          </p:nvPr>
        </p:nvSpPr>
        <p:spPr>
          <a:prstGeom prst="rect">
            <a:avLst/>
          </a:prstGeom>
        </p:spPr>
        <p:txBody>
          <a:bodyPr/>
          <a:lstStyle/>
          <a:p>
            <a:pPr/>
          </a:p>
        </p:txBody>
      </p:sp>
      <p:sp>
        <p:nvSpPr>
          <p:cNvPr id="493" name="Shape 493"/>
          <p:cNvSpPr/>
          <p:nvPr>
            <p:ph type="body" sz="quarter" idx="1"/>
          </p:nvPr>
        </p:nvSpPr>
        <p:spPr>
          <a:prstGeom prst="rect">
            <a:avLst/>
          </a:prstGeom>
        </p:spPr>
        <p:txBody>
          <a:bodyPr/>
          <a:lstStyle/>
          <a:p>
            <a:pPr/>
            <a:r>
              <a:t>user agent</a:t>
            </a:r>
            <a:r>
              <a:t> 与 </a:t>
            </a:r>
            <a:r>
              <a:t>origin server</a:t>
            </a:r>
            <a:r>
              <a:t> 间有层层 </a:t>
            </a:r>
            <a:r>
              <a:t>proxy</a:t>
            </a:r>
            <a:r>
              <a:t> 代理</a:t>
            </a:r>
          </a:p>
          <a:p>
            <a:pPr/>
            <a:r>
              <a:t>Nginx</a:t>
            </a:r>
            <a:r>
              <a:t>不遵守</a:t>
            </a:r>
            <a:r>
              <a:t>Connection</a:t>
            </a:r>
            <a:r>
              <a:t>隐藏头部</a:t>
            </a:r>
          </a:p>
          <a:p>
            <a:pPr/>
            <a:r>
              <a:t>服务器可能不支持长连接</a:t>
            </a:r>
          </a:p>
          <a:p>
            <a:pPr/>
            <a:r>
              <a:t>服务器可以配置长连接上最大请求个数，以及两次请求间的超时时间</a:t>
            </a:r>
          </a:p>
          <a:p>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Shape 513"/>
          <p:cNvSpPr/>
          <p:nvPr>
            <p:ph type="sldImg"/>
          </p:nvPr>
        </p:nvSpPr>
        <p:spPr>
          <a:prstGeom prst="rect">
            <a:avLst/>
          </a:prstGeom>
        </p:spPr>
        <p:txBody>
          <a:bodyPr/>
          <a:lstStyle/>
          <a:p>
            <a:pPr/>
          </a:p>
        </p:txBody>
      </p:sp>
      <p:sp>
        <p:nvSpPr>
          <p:cNvPr id="514" name="Shape 514"/>
          <p:cNvSpPr/>
          <p:nvPr>
            <p:ph type="body" sz="quarter" idx="1"/>
          </p:nvPr>
        </p:nvSpPr>
        <p:spPr>
          <a:prstGeom prst="rect">
            <a:avLst/>
          </a:prstGeom>
        </p:spPr>
        <p:txBody>
          <a:bodyPr/>
          <a:lstStyle/>
          <a:p>
            <a:pPr/>
            <a:r>
              <a:t>HTTP</a:t>
            </a:r>
            <a:r>
              <a:t>方法、响应码及常用头部的语义</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Shape 518"/>
          <p:cNvSpPr/>
          <p:nvPr>
            <p:ph type="sldImg"/>
          </p:nvPr>
        </p:nvSpPr>
        <p:spPr>
          <a:prstGeom prst="rect">
            <a:avLst/>
          </a:prstGeom>
        </p:spPr>
        <p:txBody>
          <a:bodyPr/>
          <a:lstStyle/>
          <a:p>
            <a:pPr/>
          </a:p>
        </p:txBody>
      </p:sp>
      <p:sp>
        <p:nvSpPr>
          <p:cNvPr id="519" name="Shape 519"/>
          <p:cNvSpPr/>
          <p:nvPr>
            <p:ph type="body" sz="quarter" idx="1"/>
          </p:nvPr>
        </p:nvSpPr>
        <p:spPr>
          <a:prstGeom prst="rect">
            <a:avLst/>
          </a:prstGeom>
        </p:spPr>
        <p:txBody>
          <a:bodyPr/>
          <a:lstStyle/>
          <a:p>
            <a:pPr/>
            <a:r>
              <a:t>浏览器的“同源策略”究竟在保护谁？</a:t>
            </a:r>
            <a:r>
              <a:t>3</a:t>
            </a:r>
            <a:r>
              <a:t>个原因！</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p>
            <a:pPr/>
            <a:r>
              <a:t>1. DNS</a:t>
            </a:r>
            <a:r>
              <a:t>、</a:t>
            </a:r>
            <a:r>
              <a:t>UDP</a:t>
            </a:r>
            <a:r>
              <a:t>、</a:t>
            </a:r>
            <a:r>
              <a:t>HTTP</a:t>
            </a:r>
            <a:r>
              <a:t>、</a:t>
            </a:r>
            <a:r>
              <a:t>TCP</a:t>
            </a:r>
            <a:r>
              <a:t>、</a:t>
            </a:r>
            <a:r>
              <a:t>IP</a:t>
            </a:r>
            <a:r>
              <a:t>、其他应用层协议，只讲功能不讲细节</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Shape 526"/>
          <p:cNvSpPr/>
          <p:nvPr>
            <p:ph type="sldImg"/>
          </p:nvPr>
        </p:nvSpPr>
        <p:spPr>
          <a:prstGeom prst="rect">
            <a:avLst/>
          </a:prstGeom>
        </p:spPr>
        <p:txBody>
          <a:bodyPr/>
          <a:lstStyle/>
          <a:p>
            <a:pPr/>
          </a:p>
        </p:txBody>
      </p:sp>
      <p:sp>
        <p:nvSpPr>
          <p:cNvPr id="527" name="Shape 527"/>
          <p:cNvSpPr/>
          <p:nvPr>
            <p:ph type="body" sz="quarter" idx="1"/>
          </p:nvPr>
        </p:nvSpPr>
        <p:spPr>
          <a:prstGeom prst="rect">
            <a:avLst/>
          </a:prstGeom>
        </p:spPr>
        <p:txBody>
          <a:bodyPr/>
          <a:lstStyle/>
          <a:p>
            <a:pPr/>
            <a:r>
              <a:t>只有 </a:t>
            </a:r>
            <a:r>
              <a:t>page.html</a:t>
            </a:r>
            <a:r>
              <a:t> 是用户发出的，其他请求是浏览器自动发出的</a:t>
            </a:r>
          </a:p>
          <a:p>
            <a:pPr/>
            <a:r>
              <a:t>浏览器演示</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Shape 533"/>
          <p:cNvSpPr/>
          <p:nvPr>
            <p:ph type="sldImg"/>
          </p:nvPr>
        </p:nvSpPr>
        <p:spPr>
          <a:prstGeom prst="rect">
            <a:avLst/>
          </a:prstGeom>
        </p:spPr>
        <p:txBody>
          <a:bodyPr/>
          <a:lstStyle/>
          <a:p>
            <a:pPr/>
          </a:p>
        </p:txBody>
      </p:sp>
      <p:sp>
        <p:nvSpPr>
          <p:cNvPr id="534" name="Shape 534"/>
          <p:cNvSpPr/>
          <p:nvPr>
            <p:ph type="body" sz="quarter" idx="1"/>
          </p:nvPr>
        </p:nvSpPr>
        <p:spPr>
          <a:prstGeom prst="rect">
            <a:avLst/>
          </a:prstGeom>
        </p:spPr>
        <p:txBody>
          <a:bodyPr/>
          <a:lstStyle/>
          <a:p>
            <a:pPr/>
            <a:r>
              <a:t>CDN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Shape 552"/>
          <p:cNvSpPr/>
          <p:nvPr>
            <p:ph type="sldImg"/>
          </p:nvPr>
        </p:nvSpPr>
        <p:spPr>
          <a:prstGeom prst="rect">
            <a:avLst/>
          </a:prstGeom>
        </p:spPr>
        <p:txBody>
          <a:bodyPr/>
          <a:lstStyle/>
          <a:p>
            <a:pPr/>
          </a:p>
        </p:txBody>
      </p:sp>
      <p:sp>
        <p:nvSpPr>
          <p:cNvPr id="553" name="Shape 553"/>
          <p:cNvSpPr/>
          <p:nvPr>
            <p:ph type="body" sz="quarter" idx="1"/>
          </p:nvPr>
        </p:nvSpPr>
        <p:spPr>
          <a:prstGeom prst="rect">
            <a:avLst/>
          </a:prstGeom>
        </p:spPr>
        <p:txBody>
          <a:bodyPr/>
          <a:lstStyle/>
          <a:p>
            <a:pPr/>
            <a:r>
              <a:t>没有同源策略：站点</a:t>
            </a:r>
            <a:r>
              <a:t>B</a:t>
            </a:r>
            <a:r>
              <a:t>的</a:t>
            </a:r>
            <a:r>
              <a:t>javascript</a:t>
            </a:r>
            <a:r>
              <a:t>脚本，可能任意修改站点</a:t>
            </a:r>
            <a:r>
              <a:t>A</a:t>
            </a:r>
            <a:r>
              <a:t>的</a:t>
            </a:r>
            <a:r>
              <a:t>DOM</a:t>
            </a:r>
            <a:r>
              <a:t>页面</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Shape 565"/>
          <p:cNvSpPr/>
          <p:nvPr>
            <p:ph type="sldImg"/>
          </p:nvPr>
        </p:nvSpPr>
        <p:spPr>
          <a:prstGeom prst="rect">
            <a:avLst/>
          </a:prstGeom>
        </p:spPr>
        <p:txBody>
          <a:bodyPr/>
          <a:lstStyle/>
          <a:p>
            <a:pPr/>
          </a:p>
        </p:txBody>
      </p:sp>
      <p:sp>
        <p:nvSpPr>
          <p:cNvPr id="566" name="Shape 566"/>
          <p:cNvSpPr/>
          <p:nvPr>
            <p:ph type="body" sz="quarter" idx="1"/>
          </p:nvPr>
        </p:nvSpPr>
        <p:spPr>
          <a:prstGeom prst="rect">
            <a:avLst/>
          </a:prstGeom>
        </p:spPr>
        <p:txBody>
          <a:bodyPr/>
          <a:lstStyle/>
          <a:p>
            <a:pPr/>
            <a:r>
              <a:t>可用性：为站点</a:t>
            </a:r>
            <a:r>
              <a:t>A</a:t>
            </a:r>
            <a:r>
              <a:t>的创作者提供方便，比如</a:t>
            </a:r>
            <a:r>
              <a:t>CDN</a:t>
            </a:r>
          </a:p>
          <a:p>
            <a:pPr/>
            <a:r>
              <a:t>安全性：为站点</a:t>
            </a:r>
            <a:r>
              <a:t>A</a:t>
            </a:r>
            <a:r>
              <a:t>防止站点</a:t>
            </a:r>
            <a:r>
              <a:t>B</a:t>
            </a:r>
            <a:r>
              <a:t>的攻击</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Shape 573"/>
          <p:cNvSpPr/>
          <p:nvPr>
            <p:ph type="sldImg"/>
          </p:nvPr>
        </p:nvSpPr>
        <p:spPr>
          <a:prstGeom prst="rect">
            <a:avLst/>
          </a:prstGeom>
        </p:spPr>
        <p:txBody>
          <a:bodyPr/>
          <a:lstStyle/>
          <a:p>
            <a:pPr/>
          </a:p>
        </p:txBody>
      </p:sp>
      <p:sp>
        <p:nvSpPr>
          <p:cNvPr id="574" name="Shape 574"/>
          <p:cNvSpPr/>
          <p:nvPr>
            <p:ph type="body" sz="quarter" idx="1"/>
          </p:nvPr>
        </p:nvSpPr>
        <p:spPr>
          <a:prstGeom prst="rect">
            <a:avLst/>
          </a:prstGeom>
        </p:spPr>
        <p:txBody>
          <a:bodyPr/>
          <a:lstStyle/>
          <a:p>
            <a:pPr/>
            <a:r>
              <a:t>怎样“合理”地让浏览器放行</a:t>
            </a:r>
            <a:r>
              <a:t>AJAX</a:t>
            </a:r>
            <a:r>
              <a:t>跨域请求？</a:t>
            </a:r>
          </a:p>
          <a:p>
            <a:pPr/>
            <a:r>
              <a:t>DOM</a:t>
            </a:r>
            <a:r>
              <a:t>：</a:t>
            </a:r>
            <a:r>
              <a:t>javascript,</a:t>
            </a:r>
            <a:r>
              <a:t> </a:t>
            </a:r>
            <a:r>
              <a:t>iframe</a:t>
            </a:r>
            <a:r>
              <a:t>窗口和</a:t>
            </a:r>
            <a:r>
              <a:t>window.open</a:t>
            </a:r>
            <a:r>
              <a:t>方法打开的窗口，它们与父窗口无法通信。</a:t>
            </a:r>
          </a:p>
          <a:p>
            <a:pPr/>
            <a:r>
              <a:t>同源策略的解决：</a:t>
            </a:r>
            <a:r>
              <a:t>JSONP</a:t>
            </a:r>
            <a:r>
              <a:t>（受限老式浏览器，</a:t>
            </a:r>
            <a:r>
              <a:t>script</a:t>
            </a:r>
            <a:r>
              <a:t>标签，），</a:t>
            </a:r>
            <a:r>
              <a:t>WebSocket</a:t>
            </a:r>
            <a:r>
              <a:t>不受同源策略限制</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Shape 584"/>
          <p:cNvSpPr/>
          <p:nvPr>
            <p:ph type="sldImg"/>
          </p:nvPr>
        </p:nvSpPr>
        <p:spPr>
          <a:prstGeom prst="rect">
            <a:avLst/>
          </a:prstGeom>
        </p:spPr>
        <p:txBody>
          <a:bodyPr/>
          <a:lstStyle/>
          <a:p>
            <a:pPr/>
          </a:p>
        </p:txBody>
      </p:sp>
      <p:sp>
        <p:nvSpPr>
          <p:cNvPr id="585" name="Shape 585"/>
          <p:cNvSpPr/>
          <p:nvPr>
            <p:ph type="body" sz="quarter" idx="1"/>
          </p:nvPr>
        </p:nvSpPr>
        <p:spPr>
          <a:prstGeom prst="rect">
            <a:avLst/>
          </a:prstGeom>
        </p:spPr>
        <p:txBody>
          <a:bodyPr/>
          <a:lstStyle/>
          <a:p>
            <a:pPr/>
            <a:r>
              <a:t>Origin</a:t>
            </a:r>
            <a:r>
              <a:t>、</a:t>
            </a:r>
            <a:r>
              <a:t>Referer</a:t>
            </a:r>
          </a:p>
          <a:p>
            <a:pPr/>
            <a:r>
              <a:t>Referer</a:t>
            </a:r>
            <a:r>
              <a:t>头部有什么用途？</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Shape 592"/>
          <p:cNvSpPr/>
          <p:nvPr>
            <p:ph type="sldImg"/>
          </p:nvPr>
        </p:nvSpPr>
        <p:spPr>
          <a:prstGeom prst="rect">
            <a:avLst/>
          </a:prstGeom>
        </p:spPr>
        <p:txBody>
          <a:bodyPr/>
          <a:lstStyle/>
          <a:p>
            <a:pPr/>
          </a:p>
        </p:txBody>
      </p:sp>
      <p:sp>
        <p:nvSpPr>
          <p:cNvPr id="593" name="Shape 593"/>
          <p:cNvSpPr/>
          <p:nvPr>
            <p:ph type="body" sz="quarter" idx="1"/>
          </p:nvPr>
        </p:nvSpPr>
        <p:spPr>
          <a:prstGeom prst="rect">
            <a:avLst/>
          </a:prstGeom>
        </p:spPr>
        <p:txBody>
          <a:bodyPr/>
          <a:lstStyle/>
          <a:p>
            <a:pPr/>
            <a:r>
              <a:t>Referer</a:t>
            </a:r>
            <a:r>
              <a:t>不靠谱：</a:t>
            </a:r>
            <a:r>
              <a:t>1</a:t>
            </a:r>
            <a:r>
              <a:t>、用户限制；</a:t>
            </a:r>
            <a:r>
              <a:t>2</a:t>
            </a:r>
            <a:r>
              <a:t>、</a:t>
            </a:r>
            <a:r>
              <a:t>HTTPS</a:t>
            </a:r>
            <a:r>
              <a:t>到</a:t>
            </a:r>
            <a:r>
              <a:t>HTTP</a:t>
            </a:r>
            <a:r>
              <a:t>，</a:t>
            </a:r>
            <a:r>
              <a:t>3</a:t>
            </a:r>
            <a:r>
              <a:t>：</a:t>
            </a:r>
            <a:r>
              <a:t>Flash</a:t>
            </a:r>
            <a:r>
              <a:t>修改</a:t>
            </a:r>
            <a:r>
              <a:t>HTTP</a:t>
            </a:r>
            <a:r>
              <a:t>头部</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Shape 599"/>
          <p:cNvSpPr/>
          <p:nvPr>
            <p:ph type="sldImg"/>
          </p:nvPr>
        </p:nvSpPr>
        <p:spPr>
          <a:prstGeom prst="rect">
            <a:avLst/>
          </a:prstGeom>
        </p:spPr>
        <p:txBody>
          <a:bodyPr/>
          <a:lstStyle/>
          <a:p>
            <a:pPr/>
          </a:p>
        </p:txBody>
      </p:sp>
      <p:sp>
        <p:nvSpPr>
          <p:cNvPr id="600" name="Shape 600"/>
          <p:cNvSpPr/>
          <p:nvPr>
            <p:ph type="body" sz="quarter" idx="1"/>
          </p:nvPr>
        </p:nvSpPr>
        <p:spPr>
          <a:prstGeom prst="rect">
            <a:avLst/>
          </a:prstGeom>
        </p:spPr>
        <p:txBody>
          <a:bodyPr/>
          <a:lstStyle/>
          <a:p>
            <a:pPr/>
            <a:r>
              <a:t>waf</a:t>
            </a:r>
            <a:r>
              <a:t>插件实现层：</a:t>
            </a:r>
            <a:r>
              <a:t>1</a:t>
            </a:r>
            <a:r>
              <a:t>、</a:t>
            </a:r>
            <a:r>
              <a:t>token</a:t>
            </a:r>
            <a:r>
              <a:t>一定要真随机；</a:t>
            </a:r>
            <a:r>
              <a:t>2</a:t>
            </a:r>
            <a:r>
              <a:t>、与模板层紧密耦合。</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Shape 616"/>
          <p:cNvSpPr/>
          <p:nvPr>
            <p:ph type="sldImg"/>
          </p:nvPr>
        </p:nvSpPr>
        <p:spPr>
          <a:prstGeom prst="rect">
            <a:avLst/>
          </a:prstGeom>
        </p:spPr>
        <p:txBody>
          <a:bodyPr/>
          <a:lstStyle/>
          <a:p>
            <a:pPr/>
          </a:p>
        </p:txBody>
      </p:sp>
      <p:sp>
        <p:nvSpPr>
          <p:cNvPr id="617" name="Shape 617"/>
          <p:cNvSpPr/>
          <p:nvPr>
            <p:ph type="body" sz="quarter" idx="1"/>
          </p:nvPr>
        </p:nvSpPr>
        <p:spPr>
          <a:prstGeom prst="rect">
            <a:avLst/>
          </a:prstGeom>
        </p:spPr>
        <p:txBody>
          <a:bodyPr/>
          <a:lstStyle/>
          <a:p>
            <a:pPr/>
            <a:r>
              <a:t>SEO</a:t>
            </a:r>
            <a:r>
              <a:t>（</a:t>
            </a:r>
            <a:r>
              <a:t>Search Engine Optimization</a:t>
            </a:r>
            <a:r>
              <a:t>）</a:t>
            </a:r>
          </a:p>
          <a:p>
            <a:pPr lvl="1" indent="457200"/>
            <a:r>
              <a:t>sitemap</a:t>
            </a:r>
            <a:r>
              <a:t>、</a:t>
            </a:r>
            <a:r>
              <a:t>title</a:t>
            </a:r>
            <a:r>
              <a:t>、</a:t>
            </a:r>
            <a:r>
              <a:t>keywords</a:t>
            </a:r>
            <a:r>
              <a:t>、</a:t>
            </a:r>
            <a:r>
              <a:t>https </a:t>
            </a:r>
          </a:p>
          <a:p>
            <a:pPr lvl="1" indent="457200"/>
            <a:r>
              <a:t>PageRank </a:t>
            </a:r>
            <a:r>
              <a:t>算法</a:t>
            </a:r>
          </a:p>
          <a:p>
            <a:pPr/>
            <a:r>
              <a:t>示例</a:t>
            </a:r>
            <a:r>
              <a:t>wireshark</a:t>
            </a:r>
            <a:r>
              <a:t>：</a:t>
            </a:r>
            <a:r>
              <a:t>google</a:t>
            </a:r>
            <a:r>
              <a:t>和</a:t>
            </a:r>
            <a:r>
              <a:t>rssbot</a:t>
            </a:r>
            <a:r>
              <a:t>订阅机器人</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Shape 647"/>
          <p:cNvSpPr/>
          <p:nvPr>
            <p:ph type="sldImg"/>
          </p:nvPr>
        </p:nvSpPr>
        <p:spPr>
          <a:prstGeom prst="rect">
            <a:avLst/>
          </a:prstGeom>
        </p:spPr>
        <p:txBody>
          <a:bodyPr/>
          <a:lstStyle/>
          <a:p>
            <a:pPr/>
          </a:p>
        </p:txBody>
      </p:sp>
      <p:sp>
        <p:nvSpPr>
          <p:cNvPr id="648" name="Shape 648"/>
          <p:cNvSpPr/>
          <p:nvPr>
            <p:ph type="body" sz="quarter" idx="1"/>
          </p:nvPr>
        </p:nvSpPr>
        <p:spPr>
          <a:prstGeom prst="rect">
            <a:avLst/>
          </a:prstGeom>
        </p:spPr>
        <p:txBody>
          <a:bodyPr/>
          <a:lstStyle/>
          <a:p>
            <a:pPr/>
            <a:r>
              <a:t>X-Frame-Options</a:t>
            </a:r>
            <a:r>
              <a:t>头部有什么用途？</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a:r>
              <a:t>为什么</a:t>
            </a:r>
            <a:r>
              <a:t>OSI</a:t>
            </a:r>
            <a:r>
              <a:t>将协议分为七层？</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Shape 681"/>
          <p:cNvSpPr/>
          <p:nvPr>
            <p:ph type="sldImg"/>
          </p:nvPr>
        </p:nvSpPr>
        <p:spPr>
          <a:prstGeom prst="rect">
            <a:avLst/>
          </a:prstGeom>
        </p:spPr>
        <p:txBody>
          <a:bodyPr/>
          <a:lstStyle/>
          <a:p>
            <a:pPr/>
          </a:p>
        </p:txBody>
      </p:sp>
      <p:sp>
        <p:nvSpPr>
          <p:cNvPr id="682" name="Shape 682"/>
          <p:cNvSpPr/>
          <p:nvPr>
            <p:ph type="body" sz="quarter" idx="1"/>
          </p:nvPr>
        </p:nvSpPr>
        <p:spPr>
          <a:prstGeom prst="rect">
            <a:avLst/>
          </a:prstGeom>
        </p:spPr>
        <p:txBody>
          <a:bodyPr/>
          <a:lstStyle/>
          <a:p>
            <a:pPr/>
            <a:r>
              <a:t>同源策略的必要性</a:t>
            </a:r>
          </a:p>
          <a:p>
            <a:pPr/>
            <a:r>
              <a:t>同源策略放松后带来的安全问题及解决方案</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6" name="Shape 686"/>
          <p:cNvSpPr/>
          <p:nvPr>
            <p:ph type="sldImg"/>
          </p:nvPr>
        </p:nvSpPr>
        <p:spPr>
          <a:prstGeom prst="rect">
            <a:avLst/>
          </a:prstGeom>
        </p:spPr>
        <p:txBody>
          <a:bodyPr/>
          <a:lstStyle/>
          <a:p>
            <a:pPr/>
          </a:p>
        </p:txBody>
      </p:sp>
      <p:sp>
        <p:nvSpPr>
          <p:cNvPr id="687" name="Shape 687"/>
          <p:cNvSpPr/>
          <p:nvPr>
            <p:ph type="body" sz="quarter" idx="1"/>
          </p:nvPr>
        </p:nvSpPr>
        <p:spPr>
          <a:prstGeom prst="rect">
            <a:avLst/>
          </a:prstGeom>
        </p:spPr>
        <p:txBody>
          <a:bodyPr/>
          <a:lstStyle/>
          <a:p>
            <a:pPr/>
            <a:r>
              <a:t>CRLF</a:t>
            </a:r>
            <a:r>
              <a:t>注入是怎样利用</a:t>
            </a:r>
            <a:r>
              <a:t>HTTP/1</a:t>
            </a:r>
            <a:r>
              <a:t>语法格式漏洞的？</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7" name="Shape 717"/>
          <p:cNvSpPr/>
          <p:nvPr>
            <p:ph type="sldImg"/>
          </p:nvPr>
        </p:nvSpPr>
        <p:spPr>
          <a:prstGeom prst="rect">
            <a:avLst/>
          </a:prstGeom>
        </p:spPr>
        <p:txBody>
          <a:bodyPr/>
          <a:lstStyle/>
          <a:p>
            <a:pPr/>
          </a:p>
        </p:txBody>
      </p:sp>
      <p:sp>
        <p:nvSpPr>
          <p:cNvPr id="718" name="Shape 718"/>
          <p:cNvSpPr/>
          <p:nvPr>
            <p:ph type="body" sz="quarter" idx="1"/>
          </p:nvPr>
        </p:nvSpPr>
        <p:spPr>
          <a:prstGeom prst="rect">
            <a:avLst/>
          </a:prstGeom>
        </p:spPr>
        <p:txBody>
          <a:bodyPr/>
          <a:lstStyle/>
          <a:p>
            <a:pPr/>
            <a:r>
              <a:t>XXE</a:t>
            </a:r>
            <a:r>
              <a:t>：</a:t>
            </a:r>
            <a:r>
              <a:t>XML External Entiy</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Shape 724"/>
          <p:cNvSpPr/>
          <p:nvPr>
            <p:ph type="sldImg"/>
          </p:nvPr>
        </p:nvSpPr>
        <p:spPr>
          <a:prstGeom prst="rect">
            <a:avLst/>
          </a:prstGeom>
        </p:spPr>
        <p:txBody>
          <a:bodyPr/>
          <a:lstStyle/>
          <a:p>
            <a:pPr/>
          </a:p>
        </p:txBody>
      </p:sp>
      <p:sp>
        <p:nvSpPr>
          <p:cNvPr id="725" name="Shape 725"/>
          <p:cNvSpPr/>
          <p:nvPr>
            <p:ph type="body" sz="quarter" idx="1"/>
          </p:nvPr>
        </p:nvSpPr>
        <p:spPr>
          <a:prstGeom prst="rect">
            <a:avLst/>
          </a:prstGeom>
        </p:spPr>
        <p:txBody>
          <a:bodyPr/>
          <a:lstStyle/>
          <a:p>
            <a:pPr/>
            <a:r>
              <a:t>上传文件会被</a:t>
            </a:r>
            <a:r>
              <a:t>Server</a:t>
            </a:r>
            <a:r>
              <a:t>执行</a:t>
            </a:r>
          </a:p>
          <a:p>
            <a:pPr lvl="1" indent="457200"/>
            <a:r>
              <a:t>或者对客户端有害</a:t>
            </a:r>
          </a:p>
          <a:p>
            <a:pPr/>
            <a:r>
              <a:t>用户可以访问上传文件</a:t>
            </a:r>
          </a:p>
          <a:p>
            <a:pPr/>
            <a:r>
              <a:t>文件未被转换</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9" name="Shape 729"/>
          <p:cNvSpPr/>
          <p:nvPr>
            <p:ph type="sldImg"/>
          </p:nvPr>
        </p:nvSpPr>
        <p:spPr>
          <a:prstGeom prst="rect">
            <a:avLst/>
          </a:prstGeom>
        </p:spPr>
        <p:txBody>
          <a:bodyPr/>
          <a:lstStyle/>
          <a:p>
            <a:pPr/>
          </a:p>
        </p:txBody>
      </p:sp>
      <p:sp>
        <p:nvSpPr>
          <p:cNvPr id="730" name="Shape 730"/>
          <p:cNvSpPr/>
          <p:nvPr>
            <p:ph type="body" sz="quarter" idx="1"/>
          </p:nvPr>
        </p:nvSpPr>
        <p:spPr>
          <a:prstGeom prst="rect">
            <a:avLst/>
          </a:prstGeom>
        </p:spPr>
        <p:txBody>
          <a:bodyPr/>
          <a:lstStyle/>
          <a:p>
            <a:pPr/>
            <a:r>
              <a:t>CC</a:t>
            </a:r>
            <a:r>
              <a:t>攻击该如何基于网络协议防御？</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7" name="Shape 737"/>
          <p:cNvSpPr/>
          <p:nvPr>
            <p:ph type="sldImg"/>
          </p:nvPr>
        </p:nvSpPr>
        <p:spPr>
          <a:prstGeom prst="rect">
            <a:avLst/>
          </a:prstGeom>
        </p:spPr>
        <p:txBody>
          <a:bodyPr/>
          <a:lstStyle/>
          <a:p>
            <a:pPr/>
          </a:p>
        </p:txBody>
      </p:sp>
      <p:sp>
        <p:nvSpPr>
          <p:cNvPr id="738" name="Shape 738"/>
          <p:cNvSpPr/>
          <p:nvPr>
            <p:ph type="body" sz="quarter" idx="1"/>
          </p:nvPr>
        </p:nvSpPr>
        <p:spPr>
          <a:prstGeom prst="rect">
            <a:avLst/>
          </a:prstGeom>
        </p:spPr>
        <p:txBody>
          <a:bodyPr/>
          <a:lstStyle/>
          <a:p>
            <a:pPr>
              <a:defRPr sz="2400"/>
            </a:pPr>
            <a:r>
              <a:t>distributed denial-of-service attack</a:t>
            </a:r>
          </a:p>
          <a:p>
            <a:pPr lvl="1" indent="457200"/>
            <a:r>
              <a:t>带宽消耗型</a:t>
            </a:r>
            <a:r>
              <a:t>:</a:t>
            </a:r>
            <a:r>
              <a:t>流量清洗</a:t>
            </a:r>
          </a:p>
          <a:p>
            <a:pPr lvl="1" indent="457200"/>
            <a:r>
              <a:t>资源消耗型</a:t>
            </a:r>
          </a:p>
          <a:p>
            <a:pPr lvl="2" indent="914400"/>
            <a:r>
              <a:t>传输层</a:t>
            </a:r>
          </a:p>
          <a:p>
            <a:pPr lvl="3" indent="1371600"/>
            <a:r>
              <a:t>SYN Flood</a:t>
            </a:r>
          </a:p>
          <a:p>
            <a:pPr lvl="2" indent="914400"/>
            <a:r>
              <a:t>应用层</a:t>
            </a:r>
          </a:p>
          <a:p>
            <a:pPr lvl="3" indent="1371600"/>
            <a:r>
              <a:t>POST</a:t>
            </a:r>
            <a:r>
              <a:t>超大文件</a:t>
            </a:r>
          </a:p>
          <a:p>
            <a:pPr lvl="3" indent="1371600"/>
            <a:r>
              <a:t>Distributed HTTP flood</a:t>
            </a:r>
          </a:p>
          <a:p>
            <a:pPr lvl="4" indent="1828800"/>
            <a:r>
              <a:t>控制代理</a:t>
            </a:r>
          </a:p>
          <a:p>
            <a:pPr lvl="4" indent="1828800"/>
            <a:r>
              <a:t>对高流量站点</a:t>
            </a:r>
            <a:r>
              <a:t>XSS</a:t>
            </a:r>
            <a:r>
              <a:t>攻击成功</a:t>
            </a:r>
          </a:p>
          <a:p>
            <a:pPr lvl="3" indent="1371600"/>
            <a:r>
              <a:t>正则</a:t>
            </a:r>
            <a:r>
              <a:t>ReDOS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4" name="Shape 744"/>
          <p:cNvSpPr/>
          <p:nvPr>
            <p:ph type="sldImg"/>
          </p:nvPr>
        </p:nvSpPr>
        <p:spPr>
          <a:prstGeom prst="rect">
            <a:avLst/>
          </a:prstGeom>
        </p:spPr>
        <p:txBody>
          <a:bodyPr/>
          <a:lstStyle/>
          <a:p>
            <a:pPr/>
          </a:p>
        </p:txBody>
      </p:sp>
      <p:sp>
        <p:nvSpPr>
          <p:cNvPr id="745" name="Shape 745"/>
          <p:cNvSpPr/>
          <p:nvPr>
            <p:ph type="body" sz="quarter" idx="1"/>
          </p:nvPr>
        </p:nvSpPr>
        <p:spPr>
          <a:prstGeom prst="rect">
            <a:avLst/>
          </a:prstGeom>
        </p:spPr>
        <p:txBody>
          <a:bodyPr/>
          <a:lstStyle/>
          <a:p>
            <a:pPr/>
            <a:r>
              <a:t>传输层超时</a:t>
            </a:r>
          </a:p>
          <a:p>
            <a:pPr lvl="1" indent="457200">
              <a:defRPr>
                <a:latin typeface="Arial"/>
                <a:ea typeface="Arial"/>
                <a:cs typeface="Arial"/>
                <a:sym typeface="Arial"/>
              </a:defRPr>
            </a:pPr>
            <a:r>
              <a:rPr u="sng">
                <a:solidFill>
                  <a:srgbClr val="0563C1"/>
                </a:solidFill>
                <a:uFill>
                  <a:solidFill>
                    <a:srgbClr val="0563C1"/>
                  </a:solidFill>
                </a:uFill>
                <a:hlinkClick r:id="rId3" invalidUrl="" action="" tgtFrame="" tooltip="" history="1" highlightClick="0" endSnd="0"/>
              </a:rPr>
              <a:t>client_body_timeout</a:t>
            </a:r>
            <a:r>
              <a:t>    </a:t>
            </a:r>
            <a:r>
              <a:rPr>
                <a:latin typeface="+mj-lt"/>
                <a:ea typeface="+mj-ea"/>
                <a:cs typeface="+mj-cs"/>
                <a:sym typeface="Helvetica"/>
              </a:rPr>
              <a:t>默认</a:t>
            </a:r>
            <a:r>
              <a:t>60</a:t>
            </a:r>
            <a:r>
              <a:rPr>
                <a:latin typeface="+mj-lt"/>
                <a:ea typeface="+mj-ea"/>
                <a:cs typeface="+mj-cs"/>
                <a:sym typeface="Helvetica"/>
              </a:rPr>
              <a:t>秒</a:t>
            </a:r>
          </a:p>
          <a:p>
            <a:pPr lvl="1" indent="457200">
              <a:defRPr>
                <a:latin typeface="Arial"/>
                <a:ea typeface="Arial"/>
                <a:cs typeface="Arial"/>
                <a:sym typeface="Arial"/>
              </a:defRPr>
            </a:pPr>
            <a:r>
              <a:rPr u="sng">
                <a:solidFill>
                  <a:srgbClr val="0563C1"/>
                </a:solidFill>
                <a:uFill>
                  <a:solidFill>
                    <a:srgbClr val="0563C1"/>
                  </a:solidFill>
                </a:uFill>
                <a:hlinkClick r:id="rId4" invalidUrl="" action="" tgtFrame="" tooltip="" history="1" highlightClick="0" endSnd="0"/>
              </a:rPr>
              <a:t>send_timeout</a:t>
            </a:r>
            <a:r>
              <a:t>	</a:t>
            </a:r>
            <a:r>
              <a:rPr>
                <a:latin typeface="+mj-lt"/>
                <a:ea typeface="+mj-ea"/>
                <a:cs typeface="+mj-cs"/>
                <a:sym typeface="Helvetica"/>
              </a:rPr>
              <a:t>默认</a:t>
            </a:r>
            <a:r>
              <a:t>60</a:t>
            </a:r>
            <a:r>
              <a:rPr>
                <a:latin typeface="+mj-lt"/>
                <a:ea typeface="+mj-ea"/>
                <a:cs typeface="+mj-cs"/>
                <a:sym typeface="Helvetica"/>
              </a:rPr>
              <a:t>秒</a:t>
            </a:r>
          </a:p>
          <a:p>
            <a:pPr/>
            <a:r>
              <a:t>应用层超时设置</a:t>
            </a:r>
          </a:p>
          <a:p>
            <a:pPr lvl="1" indent="457200">
              <a:defRPr>
                <a:latin typeface="Arial"/>
                <a:ea typeface="Arial"/>
                <a:cs typeface="Arial"/>
                <a:sym typeface="Arial"/>
              </a:defRPr>
            </a:pPr>
            <a:r>
              <a:rPr u="sng">
                <a:solidFill>
                  <a:srgbClr val="0563C1"/>
                </a:solidFill>
                <a:uFill>
                  <a:solidFill>
                    <a:srgbClr val="0563C1"/>
                  </a:solidFill>
                </a:uFill>
                <a:hlinkClick r:id="rId5" invalidUrl="" action="" tgtFrame="" tooltip="" history="1" highlightClick="0" endSnd="0"/>
              </a:rPr>
              <a:t>client_header_timeout</a:t>
            </a:r>
            <a:r>
              <a:t>    </a:t>
            </a:r>
            <a:r>
              <a:rPr>
                <a:latin typeface="+mj-lt"/>
                <a:ea typeface="+mj-ea"/>
                <a:cs typeface="+mj-cs"/>
                <a:sym typeface="Helvetica"/>
              </a:rPr>
              <a:t>默认</a:t>
            </a:r>
            <a:r>
              <a:t>60</a:t>
            </a:r>
            <a:r>
              <a:rPr>
                <a:latin typeface="+mj-lt"/>
                <a:ea typeface="+mj-ea"/>
                <a:cs typeface="+mj-cs"/>
                <a:sym typeface="Helvetica"/>
              </a:rPr>
              <a:t>秒</a:t>
            </a:r>
          </a:p>
          <a:p>
            <a:pPr lvl="1" indent="457200">
              <a:defRPr>
                <a:solidFill>
                  <a:srgbClr val="0563C1"/>
                </a:solidFill>
                <a:latin typeface="Arial"/>
                <a:ea typeface="Arial"/>
                <a:cs typeface="Arial"/>
                <a:sym typeface="Arial"/>
              </a:defRPr>
            </a:pPr>
            <a:r>
              <a:rPr u="sng">
                <a:uFill>
                  <a:solidFill>
                    <a:srgbClr val="0563C1"/>
                  </a:solidFill>
                </a:uFill>
                <a:hlinkClick r:id="rId5" invalidUrl="" action="" tgtFrame="" tooltip="" history="1" highlightClick="0" endSnd="0"/>
              </a:rPr>
              <a:t>auth_delay</a:t>
            </a:r>
            <a:r>
              <a:rPr>
                <a:solidFill>
                  <a:srgbClr val="000000"/>
                </a:solidFill>
              </a:rPr>
              <a:t>    </a:t>
            </a:r>
            <a:r>
              <a:rPr>
                <a:solidFill>
                  <a:srgbClr val="000000"/>
                </a:solidFill>
                <a:latin typeface="+mj-lt"/>
                <a:ea typeface="+mj-ea"/>
                <a:cs typeface="+mj-cs"/>
                <a:sym typeface="Helvetica"/>
              </a:rPr>
              <a:t>默认不加限制</a:t>
            </a:r>
          </a:p>
          <a:p>
            <a:pPr lvl="1" indent="457200">
              <a:defRPr>
                <a:latin typeface="Arial"/>
                <a:ea typeface="Arial"/>
                <a:cs typeface="Arial"/>
                <a:sym typeface="Arial"/>
              </a:defRPr>
            </a:pPr>
            <a:r>
              <a:rPr u="sng">
                <a:solidFill>
                  <a:srgbClr val="0563C1"/>
                </a:solidFill>
                <a:uFill>
                  <a:solidFill>
                    <a:srgbClr val="0563C1"/>
                  </a:solidFill>
                </a:uFill>
                <a:hlinkClick r:id="rId6" invalidUrl="" action="" tgtFrame="" tooltip="" history="1" highlightClick="0" endSnd="0"/>
              </a:rPr>
              <a:t>http2_idle_timeout</a:t>
            </a:r>
            <a:r>
              <a:t>    </a:t>
            </a:r>
            <a:r>
              <a:rPr>
                <a:latin typeface="+mj-lt"/>
                <a:ea typeface="+mj-ea"/>
                <a:cs typeface="+mj-cs"/>
                <a:sym typeface="Helvetica"/>
              </a:rPr>
              <a:t>默认</a:t>
            </a:r>
            <a:r>
              <a:t>3</a:t>
            </a:r>
            <a:r>
              <a:rPr>
                <a:latin typeface="+mj-lt"/>
                <a:ea typeface="+mj-ea"/>
                <a:cs typeface="+mj-cs"/>
                <a:sym typeface="Helvetica"/>
              </a:rPr>
              <a:t>分钟</a:t>
            </a:r>
          </a:p>
          <a:p>
            <a:pPr lvl="1" indent="457200">
              <a:defRPr>
                <a:latin typeface="Arial"/>
                <a:ea typeface="Arial"/>
                <a:cs typeface="Arial"/>
                <a:sym typeface="Arial"/>
              </a:defRPr>
            </a:pPr>
            <a:r>
              <a:rPr u="sng">
                <a:solidFill>
                  <a:srgbClr val="0563C1"/>
                </a:solidFill>
                <a:uFill>
                  <a:solidFill>
                    <a:srgbClr val="0563C1"/>
                  </a:solidFill>
                </a:uFill>
                <a:hlinkClick r:id="rId7" invalidUrl="" action="" tgtFrame="" tooltip="" history="1" highlightClick="0" endSnd="0"/>
              </a:rPr>
              <a:t>lingering_time</a:t>
            </a:r>
            <a:r>
              <a:t>   </a:t>
            </a:r>
            <a:r>
              <a:rPr>
                <a:latin typeface="+mj-lt"/>
                <a:ea typeface="+mj-ea"/>
                <a:cs typeface="+mj-cs"/>
                <a:sym typeface="Helvetica"/>
              </a:rPr>
              <a:t>默认</a:t>
            </a:r>
            <a:r>
              <a:t>30</a:t>
            </a:r>
            <a:r>
              <a:rPr>
                <a:latin typeface="+mj-lt"/>
                <a:ea typeface="+mj-ea"/>
                <a:cs typeface="+mj-cs"/>
                <a:sym typeface="Helvetica"/>
              </a:rPr>
              <a:t>秒</a:t>
            </a:r>
          </a:p>
          <a:p>
            <a:pPr lvl="1" indent="457200">
              <a:defRPr>
                <a:latin typeface="Arial"/>
                <a:ea typeface="Arial"/>
                <a:cs typeface="Arial"/>
                <a:sym typeface="Arial"/>
              </a:defRPr>
            </a:pPr>
            <a:r>
              <a:rPr u="sng">
                <a:solidFill>
                  <a:srgbClr val="0563C1"/>
                </a:solidFill>
                <a:uFill>
                  <a:solidFill>
                    <a:srgbClr val="0563C1"/>
                  </a:solidFill>
                </a:uFill>
                <a:hlinkClick r:id="rId8" invalidUrl="" action="" tgtFrame="" tooltip="" history="1" highlightClick="0" endSnd="0"/>
              </a:rPr>
              <a:t>lingering_timeout</a:t>
            </a:r>
            <a:r>
              <a:t>    </a:t>
            </a:r>
            <a:r>
              <a:rPr>
                <a:latin typeface="+mj-lt"/>
                <a:ea typeface="+mj-ea"/>
                <a:cs typeface="+mj-cs"/>
                <a:sym typeface="Helvetica"/>
              </a:rPr>
              <a:t>默认</a:t>
            </a:r>
            <a:r>
              <a:t>5</a:t>
            </a:r>
            <a:r>
              <a:rPr>
                <a:latin typeface="+mj-lt"/>
                <a:ea typeface="+mj-ea"/>
                <a:cs typeface="+mj-cs"/>
                <a:sym typeface="Helvetica"/>
              </a:rPr>
              <a:t>秒</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2" name="Shape 752"/>
          <p:cNvSpPr/>
          <p:nvPr>
            <p:ph type="sldImg"/>
          </p:nvPr>
        </p:nvSpPr>
        <p:spPr>
          <a:prstGeom prst="rect">
            <a:avLst/>
          </a:prstGeom>
        </p:spPr>
        <p:txBody>
          <a:bodyPr/>
          <a:lstStyle/>
          <a:p>
            <a:pPr/>
          </a:p>
        </p:txBody>
      </p:sp>
      <p:sp>
        <p:nvSpPr>
          <p:cNvPr id="753" name="Shape 753"/>
          <p:cNvSpPr/>
          <p:nvPr>
            <p:ph type="body" sz="quarter" idx="1"/>
          </p:nvPr>
        </p:nvSpPr>
        <p:spPr>
          <a:prstGeom prst="rect">
            <a:avLst/>
          </a:prstGeom>
        </p:spPr>
        <p:txBody>
          <a:bodyPr/>
          <a:lstStyle/>
          <a:p>
            <a:pPr/>
            <a:r>
              <a:t>内存占用</a:t>
            </a:r>
          </a:p>
          <a:p>
            <a:pPr lvl="1" indent="457200">
              <a:defRPr>
                <a:latin typeface="Arial"/>
                <a:ea typeface="Arial"/>
                <a:cs typeface="Arial"/>
                <a:sym typeface="Arial"/>
              </a:defRPr>
            </a:pPr>
            <a:r>
              <a:rPr u="sng">
                <a:solidFill>
                  <a:srgbClr val="0563C1"/>
                </a:solidFill>
                <a:uFill>
                  <a:solidFill>
                    <a:srgbClr val="0563C1"/>
                  </a:solidFill>
                </a:uFill>
                <a:hlinkClick r:id="rId3" invalidUrl="" action="" tgtFrame="" tooltip="" history="1" highlightClick="0" endSnd="0"/>
              </a:rPr>
              <a:t>worker_connections</a:t>
            </a:r>
            <a:r>
              <a:t>   </a:t>
            </a:r>
            <a:r>
              <a:rPr>
                <a:latin typeface="+mj-lt"/>
                <a:ea typeface="+mj-ea"/>
                <a:cs typeface="+mj-cs"/>
                <a:sym typeface="Helvetica"/>
              </a:rPr>
              <a:t>默认</a:t>
            </a:r>
            <a:r>
              <a:t>512</a:t>
            </a:r>
          </a:p>
          <a:p>
            <a:pPr lvl="1" indent="457200">
              <a:defRPr>
                <a:latin typeface="Arial"/>
                <a:ea typeface="Arial"/>
                <a:cs typeface="Arial"/>
                <a:sym typeface="Arial"/>
              </a:defRPr>
            </a:pPr>
            <a:r>
              <a:rPr u="sng">
                <a:solidFill>
                  <a:srgbClr val="0563C1"/>
                </a:solidFill>
                <a:uFill>
                  <a:solidFill>
                    <a:srgbClr val="0563C1"/>
                  </a:solidFill>
                </a:uFill>
                <a:hlinkClick r:id="rId4" invalidUrl="" action="" tgtFrame="" tooltip="" history="1" highlightClick="0" endSnd="0"/>
              </a:rPr>
              <a:t>client_header_buffer_size</a:t>
            </a:r>
            <a:r>
              <a:t>    </a:t>
            </a:r>
            <a:r>
              <a:rPr>
                <a:latin typeface="+mj-lt"/>
                <a:ea typeface="+mj-ea"/>
                <a:cs typeface="+mj-cs"/>
                <a:sym typeface="Helvetica"/>
              </a:rPr>
              <a:t>默认</a:t>
            </a:r>
            <a:r>
              <a:t>1KB</a:t>
            </a:r>
          </a:p>
          <a:p>
            <a:pPr lvl="1" indent="457200">
              <a:defRPr>
                <a:latin typeface="Arial"/>
                <a:ea typeface="Arial"/>
                <a:cs typeface="Arial"/>
                <a:sym typeface="Arial"/>
              </a:defRPr>
            </a:pPr>
            <a:r>
              <a:rPr u="sng">
                <a:solidFill>
                  <a:srgbClr val="0563C1"/>
                </a:solidFill>
                <a:uFill>
                  <a:solidFill>
                    <a:srgbClr val="0563C1"/>
                  </a:solidFill>
                </a:uFill>
                <a:hlinkClick r:id="rId5" invalidUrl="" action="" tgtFrame="" tooltip="" history="1" highlightClick="0" endSnd="0"/>
              </a:rPr>
              <a:t>large_client_header_buffers</a:t>
            </a:r>
            <a:r>
              <a:t>    </a:t>
            </a:r>
            <a:r>
              <a:rPr>
                <a:latin typeface="+mj-lt"/>
                <a:ea typeface="+mj-ea"/>
                <a:cs typeface="+mj-cs"/>
                <a:sym typeface="Helvetica"/>
              </a:rPr>
              <a:t>默认</a:t>
            </a:r>
            <a:r>
              <a:t>4</a:t>
            </a:r>
            <a:r>
              <a:t>*</a:t>
            </a:r>
            <a:r>
              <a:t>8KB</a:t>
            </a:r>
          </a:p>
          <a:p>
            <a:pPr lvl="1" indent="457200">
              <a:defRPr>
                <a:latin typeface="Arial"/>
                <a:ea typeface="Arial"/>
                <a:cs typeface="Arial"/>
                <a:sym typeface="Arial"/>
              </a:defRPr>
            </a:pPr>
            <a:r>
              <a:rPr u="sng">
                <a:solidFill>
                  <a:srgbClr val="0563C1"/>
                </a:solidFill>
                <a:uFill>
                  <a:solidFill>
                    <a:srgbClr val="0563C1"/>
                  </a:solidFill>
                </a:uFill>
                <a:hlinkClick r:id="rId6" invalidUrl="" action="" tgtFrame="" tooltip="" history="1" highlightClick="0" endSnd="0"/>
              </a:rPr>
              <a:t>client_body_buffer_size</a:t>
            </a:r>
            <a:r>
              <a:t>    </a:t>
            </a:r>
            <a:r>
              <a:rPr>
                <a:latin typeface="+mj-lt"/>
                <a:ea typeface="+mj-ea"/>
                <a:cs typeface="+mj-cs"/>
                <a:sym typeface="Helvetica"/>
              </a:rPr>
              <a:t>默认</a:t>
            </a:r>
            <a:r>
              <a:t>16KB</a:t>
            </a:r>
          </a:p>
          <a:p>
            <a:pPr lvl="1" indent="457200">
              <a:defRPr>
                <a:latin typeface="Arial"/>
                <a:ea typeface="Arial"/>
                <a:cs typeface="Arial"/>
                <a:sym typeface="Arial"/>
              </a:defRPr>
            </a:pPr>
            <a:r>
              <a:rPr u="sng">
                <a:solidFill>
                  <a:srgbClr val="0563C1"/>
                </a:solidFill>
                <a:uFill>
                  <a:solidFill>
                    <a:srgbClr val="0563C1"/>
                  </a:solidFill>
                </a:uFill>
                <a:hlinkClick r:id="rId7" invalidUrl="" action="" tgtFrame="" tooltip="" history="1" highlightClick="0" endSnd="0"/>
              </a:rPr>
              <a:t>request_pool_size</a:t>
            </a:r>
            <a:r>
              <a:t>    </a:t>
            </a:r>
            <a:r>
              <a:rPr>
                <a:latin typeface="+mj-lt"/>
                <a:ea typeface="+mj-ea"/>
                <a:cs typeface="+mj-cs"/>
                <a:sym typeface="Helvetica"/>
              </a:rPr>
              <a:t>默认</a:t>
            </a:r>
            <a:r>
              <a:t>4KB</a:t>
            </a:r>
          </a:p>
          <a:p>
            <a:pPr lvl="1" indent="457200">
              <a:defRPr>
                <a:latin typeface="Arial"/>
                <a:ea typeface="Arial"/>
                <a:cs typeface="Arial"/>
                <a:sym typeface="Arial"/>
              </a:defRPr>
            </a:pPr>
            <a:r>
              <a:rPr u="sng">
                <a:solidFill>
                  <a:srgbClr val="0563C1"/>
                </a:solidFill>
                <a:uFill>
                  <a:solidFill>
                    <a:srgbClr val="0563C1"/>
                  </a:solidFill>
                </a:uFill>
                <a:hlinkClick r:id="rId8" invalidUrl="" action="" tgtFrame="" tooltip="" history="1" highlightClick="0" endSnd="0"/>
              </a:rPr>
              <a:t>connection_pool_size</a:t>
            </a:r>
            <a:r>
              <a:t>     </a:t>
            </a:r>
            <a:r>
              <a:rPr>
                <a:latin typeface="+mj-lt"/>
                <a:ea typeface="+mj-ea"/>
                <a:cs typeface="+mj-cs"/>
                <a:sym typeface="Helvetica"/>
              </a:rPr>
              <a:t>默认</a:t>
            </a:r>
            <a:r>
              <a:t>512B</a:t>
            </a:r>
          </a:p>
          <a:p>
            <a:pPr/>
            <a:r>
              <a:t>磁盘占用</a:t>
            </a:r>
          </a:p>
          <a:p>
            <a:pPr lvl="1" indent="457200">
              <a:defRPr>
                <a:latin typeface="Arial"/>
                <a:ea typeface="Arial"/>
                <a:cs typeface="Arial"/>
                <a:sym typeface="Arial"/>
              </a:defRPr>
            </a:pPr>
            <a:r>
              <a:rPr u="sng">
                <a:solidFill>
                  <a:srgbClr val="0563C1"/>
                </a:solidFill>
                <a:uFill>
                  <a:solidFill>
                    <a:srgbClr val="0563C1"/>
                  </a:solidFill>
                </a:uFill>
                <a:hlinkClick r:id="rId9" invalidUrl="" action="" tgtFrame="" tooltip="" history="1" highlightClick="0" endSnd="0"/>
              </a:rPr>
              <a:t>client_max_body_size</a:t>
            </a:r>
            <a:r>
              <a:t>      </a:t>
            </a:r>
            <a:r>
              <a:rPr>
                <a:latin typeface="+mj-lt"/>
                <a:ea typeface="+mj-ea"/>
                <a:cs typeface="+mj-cs"/>
                <a:sym typeface="Helvetica"/>
              </a:rPr>
              <a:t>默认</a:t>
            </a:r>
            <a:r>
              <a:t>1MB</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9" name="Shape 759"/>
          <p:cNvSpPr/>
          <p:nvPr>
            <p:ph type="sldImg"/>
          </p:nvPr>
        </p:nvSpPr>
        <p:spPr>
          <a:prstGeom prst="rect">
            <a:avLst/>
          </a:prstGeom>
        </p:spPr>
        <p:txBody>
          <a:bodyPr/>
          <a:lstStyle/>
          <a:p>
            <a:pPr/>
          </a:p>
        </p:txBody>
      </p:sp>
      <p:sp>
        <p:nvSpPr>
          <p:cNvPr id="760" name="Shape 760"/>
          <p:cNvSpPr/>
          <p:nvPr>
            <p:ph type="body" sz="quarter" idx="1"/>
          </p:nvPr>
        </p:nvSpPr>
        <p:spPr>
          <a:prstGeom prst="rect">
            <a:avLst/>
          </a:prstGeom>
        </p:spPr>
        <p:txBody>
          <a:bodyPr/>
          <a:lstStyle/>
          <a:p>
            <a:pPr/>
            <a:r>
              <a:t>平滑限速</a:t>
            </a:r>
          </a:p>
          <a:p>
            <a:pPr lvl="1" indent="457200"/>
            <a:r>
              <a:t>保持固定的出流量</a:t>
            </a:r>
          </a:p>
          <a:p>
            <a:pPr lvl="1" indent="457200"/>
            <a:r>
              <a:t>设定</a:t>
            </a:r>
            <a:r>
              <a:t>bucket</a:t>
            </a:r>
            <a:r>
              <a:t>容量</a:t>
            </a:r>
          </a:p>
          <a:p>
            <a:pPr lvl="1" indent="457200"/>
            <a:r>
              <a:t>漫过</a:t>
            </a:r>
            <a:r>
              <a:t>bucket</a:t>
            </a:r>
            <a:r>
              <a:t>的策略</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7" name="Shape 767"/>
          <p:cNvSpPr/>
          <p:nvPr>
            <p:ph type="sldImg"/>
          </p:nvPr>
        </p:nvSpPr>
        <p:spPr>
          <a:prstGeom prst="rect">
            <a:avLst/>
          </a:prstGeom>
        </p:spPr>
        <p:txBody>
          <a:bodyPr/>
          <a:lstStyle/>
          <a:p>
            <a:pPr/>
          </a:p>
        </p:txBody>
      </p:sp>
      <p:sp>
        <p:nvSpPr>
          <p:cNvPr id="768" name="Shape 768"/>
          <p:cNvSpPr/>
          <p:nvPr>
            <p:ph type="body" sz="quarter" idx="1"/>
          </p:nvPr>
        </p:nvSpPr>
        <p:spPr>
          <a:prstGeom prst="rect">
            <a:avLst/>
          </a:prstGeom>
        </p:spPr>
        <p:txBody>
          <a:bodyPr/>
          <a:lstStyle/>
          <a:p>
            <a:pPr>
              <a:defRPr>
                <a:latin typeface="Arial Unicode MS"/>
                <a:ea typeface="Arial Unicode MS"/>
                <a:cs typeface="Arial Unicode MS"/>
                <a:sym typeface="Arial Unicode MS"/>
              </a:defRPr>
            </a:pPr>
            <a:r>
              <a:t>limit_req_zone $binary_remote_addr zone=ip:10m rate=5r/s; </a:t>
            </a:r>
          </a:p>
          <a:p>
            <a:pPr>
              <a:defRPr>
                <a:latin typeface="Arial Unicode MS"/>
                <a:ea typeface="Arial Unicode MS"/>
                <a:cs typeface="Arial Unicode MS"/>
                <a:sym typeface="Arial Unicode MS"/>
              </a:defRPr>
            </a:pPr>
            <a:r>
              <a:t>server { </a:t>
            </a:r>
          </a:p>
          <a:p>
            <a:pPr>
              <a:defRPr>
                <a:latin typeface="Arial Unicode MS"/>
                <a:ea typeface="Arial Unicode MS"/>
                <a:cs typeface="Arial Unicode MS"/>
                <a:sym typeface="Arial Unicode MS"/>
              </a:defRPr>
            </a:pPr>
            <a:r>
              <a:t>	</a:t>
            </a:r>
            <a:r>
              <a:t>listen 80; </a:t>
            </a:r>
          </a:p>
          <a:p>
            <a:pPr>
              <a:defRPr>
                <a:latin typeface="Arial Unicode MS"/>
                <a:ea typeface="Arial Unicode MS"/>
                <a:cs typeface="Arial Unicode MS"/>
                <a:sym typeface="Arial Unicode MS"/>
              </a:defRPr>
            </a:pPr>
            <a:r>
              <a:t>	</a:t>
            </a:r>
            <a:r>
              <a:t>location / { </a:t>
            </a:r>
          </a:p>
          <a:p>
            <a:pPr>
              <a:defRPr>
                <a:latin typeface="Arial Unicode MS"/>
                <a:ea typeface="Arial Unicode MS"/>
                <a:cs typeface="Arial Unicode MS"/>
                <a:sym typeface="Arial Unicode MS"/>
              </a:defRPr>
            </a:pPr>
            <a:r>
              <a:t>		</a:t>
            </a:r>
            <a:r>
              <a:t>limit_req zone=ip burst=12 delay=8; </a:t>
            </a:r>
          </a:p>
          <a:p>
            <a:pPr>
              <a:defRPr>
                <a:latin typeface="Arial Unicode MS"/>
                <a:ea typeface="Arial Unicode MS"/>
                <a:cs typeface="Arial Unicode MS"/>
                <a:sym typeface="Arial Unicode MS"/>
              </a:defRPr>
            </a:pPr>
            <a:r>
              <a:t>		</a:t>
            </a:r>
            <a:r>
              <a:t>proxy_pass http://website; </a:t>
            </a:r>
          </a:p>
          <a:p>
            <a:pPr>
              <a:defRPr>
                <a:latin typeface="Arial Unicode MS"/>
                <a:ea typeface="Arial Unicode MS"/>
                <a:cs typeface="Arial Unicode MS"/>
                <a:sym typeface="Arial Unicode MS"/>
              </a:defRPr>
            </a:pPr>
            <a:r>
              <a:t>	</a:t>
            </a:r>
            <a:r>
              <a:t>} </a:t>
            </a:r>
          </a:p>
          <a:p>
            <a:pPr>
              <a:defRPr>
                <a:latin typeface="Arial Unicode MS"/>
                <a:ea typeface="Arial Unicode MS"/>
                <a:cs typeface="Arial Unicode MS"/>
                <a:sym typeface="Arial Unicode MS"/>
              </a:defRPr>
            </a:pPr>
            <a:r>
              <a:t>}</a:t>
            </a:r>
            <a:r>
              <a:rPr>
                <a:latin typeface="+mn-lt"/>
                <a:ea typeface="+mn-ea"/>
                <a:cs typeface="+mn-cs"/>
                <a:sym typeface="等线"/>
              </a:rPr>
              <a:t> </a:t>
            </a:r>
            <a:endParaRPr>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mysql</a:t>
            </a:r>
            <a:r>
              <a:t>举例</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2" name="Shape 772"/>
          <p:cNvSpPr/>
          <p:nvPr>
            <p:ph type="sldImg"/>
          </p:nvPr>
        </p:nvSpPr>
        <p:spPr>
          <a:prstGeom prst="rect">
            <a:avLst/>
          </a:prstGeom>
        </p:spPr>
        <p:txBody>
          <a:bodyPr/>
          <a:lstStyle/>
          <a:p>
            <a:pPr/>
          </a:p>
        </p:txBody>
      </p:sp>
      <p:sp>
        <p:nvSpPr>
          <p:cNvPr id="773" name="Shape 773"/>
          <p:cNvSpPr/>
          <p:nvPr>
            <p:ph type="body" sz="quarter" idx="1"/>
          </p:nvPr>
        </p:nvSpPr>
        <p:spPr>
          <a:prstGeom prst="rect">
            <a:avLst/>
          </a:prstGeom>
        </p:spPr>
        <p:txBody>
          <a:bodyPr/>
          <a:lstStyle/>
          <a:p>
            <a:pPr/>
            <a:r>
              <a:t>waf</a:t>
            </a:r>
            <a:r>
              <a:t>防火墙是怎样工作的？</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9" name="Shape 779"/>
          <p:cNvSpPr/>
          <p:nvPr>
            <p:ph type="sldImg"/>
          </p:nvPr>
        </p:nvSpPr>
        <p:spPr>
          <a:prstGeom prst="rect">
            <a:avLst/>
          </a:prstGeom>
        </p:spPr>
        <p:txBody>
          <a:bodyPr/>
          <a:lstStyle/>
          <a:p>
            <a:pPr/>
          </a:p>
        </p:txBody>
      </p:sp>
      <p:sp>
        <p:nvSpPr>
          <p:cNvPr id="780" name="Shape 780"/>
          <p:cNvSpPr/>
          <p:nvPr>
            <p:ph type="body" sz="quarter" idx="1"/>
          </p:nvPr>
        </p:nvSpPr>
        <p:spPr>
          <a:prstGeom prst="rect">
            <a:avLst/>
          </a:prstGeom>
        </p:spPr>
        <p:txBody>
          <a:bodyPr/>
          <a:lstStyle/>
          <a:p>
            <a:pPr/>
            <a:r>
              <a:t>Multipart</a:t>
            </a:r>
            <a:r>
              <a:t> 包体格式</a:t>
            </a:r>
            <a:r>
              <a:t>(RFC822)</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0" name="Shape 800"/>
          <p:cNvSpPr/>
          <p:nvPr>
            <p:ph type="sldImg"/>
          </p:nvPr>
        </p:nvSpPr>
        <p:spPr>
          <a:prstGeom prst="rect">
            <a:avLst/>
          </a:prstGeom>
        </p:spPr>
        <p:txBody>
          <a:bodyPr/>
          <a:lstStyle/>
          <a:p>
            <a:pPr/>
          </a:p>
        </p:txBody>
      </p:sp>
      <p:sp>
        <p:nvSpPr>
          <p:cNvPr id="801" name="Shape 801"/>
          <p:cNvSpPr/>
          <p:nvPr>
            <p:ph type="body" sz="quarter" idx="1"/>
          </p:nvPr>
        </p:nvSpPr>
        <p:spPr>
          <a:prstGeom prst="rect">
            <a:avLst/>
          </a:prstGeom>
        </p:spPr>
        <p:txBody>
          <a:bodyPr/>
          <a:lstStyle/>
          <a:p>
            <a:pPr/>
            <a:r>
              <a:t>浏览器与</a:t>
            </a:r>
            <a:r>
              <a:t>HTTP</a:t>
            </a:r>
            <a:r>
              <a:t>头部配合完成的</a:t>
            </a:r>
            <a:r>
              <a:t>web</a:t>
            </a:r>
            <a:r>
              <a:t>安全</a:t>
            </a:r>
          </a:p>
          <a:p>
            <a:pPr/>
            <a:r>
              <a:t>如何基于</a:t>
            </a:r>
            <a:r>
              <a:t>HTTP</a:t>
            </a:r>
            <a:r>
              <a:t>语法防御应用层资源耗尽型攻击</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5" name="Shape 805"/>
          <p:cNvSpPr/>
          <p:nvPr>
            <p:ph type="sldImg"/>
          </p:nvPr>
        </p:nvSpPr>
        <p:spPr>
          <a:prstGeom prst="rect">
            <a:avLst/>
          </a:prstGeom>
        </p:spPr>
        <p:txBody>
          <a:bodyPr/>
          <a:lstStyle/>
          <a:p>
            <a:pPr/>
          </a:p>
        </p:txBody>
      </p:sp>
      <p:sp>
        <p:nvSpPr>
          <p:cNvPr id="806" name="Shape 806"/>
          <p:cNvSpPr/>
          <p:nvPr>
            <p:ph type="body" sz="quarter" idx="1"/>
          </p:nvPr>
        </p:nvSpPr>
        <p:spPr>
          <a:prstGeom prst="rect">
            <a:avLst/>
          </a:prstGeom>
        </p:spPr>
        <p:txBody>
          <a:bodyPr/>
          <a:lstStyle/>
          <a:p>
            <a:pPr/>
            <a:r>
              <a:t> location ~* \.(?:ico|css|js|gif|jpe?g|png)$ {</a:t>
            </a:r>
          </a:p>
          <a:p>
            <a:pPr/>
            <a:r>
              <a:t>    expires 30d;</a:t>
            </a:r>
          </a:p>
          <a:p>
            <a:pPr/>
            <a:r>
              <a:t>    add_header Pragma public;</a:t>
            </a:r>
          </a:p>
          <a:p>
            <a:pPr/>
            <a:r>
              <a:t>    add_header Cache-Control "public";</a:t>
            </a:r>
          </a:p>
          <a:p>
            <a:pPr/>
            <a:r>
              <a: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2" name="Shape 812"/>
          <p:cNvSpPr/>
          <p:nvPr>
            <p:ph type="sldImg"/>
          </p:nvPr>
        </p:nvSpPr>
        <p:spPr>
          <a:prstGeom prst="rect">
            <a:avLst/>
          </a:prstGeom>
        </p:spPr>
        <p:txBody>
          <a:bodyPr/>
          <a:lstStyle/>
          <a:p>
            <a:pPr/>
          </a:p>
        </p:txBody>
      </p:sp>
      <p:sp>
        <p:nvSpPr>
          <p:cNvPr id="813" name="Shape 813"/>
          <p:cNvSpPr/>
          <p:nvPr>
            <p:ph type="body" sz="quarter" idx="1"/>
          </p:nvPr>
        </p:nvSpPr>
        <p:spPr>
          <a:prstGeom prst="rect">
            <a:avLst/>
          </a:prstGeom>
        </p:spPr>
        <p:txBody>
          <a:bodyPr/>
          <a:lstStyle/>
          <a:p>
            <a:pPr/>
            <a:r>
              <a:t>缓存好处：</a:t>
            </a:r>
            <a:r>
              <a:t>1</a:t>
            </a:r>
            <a:r>
              <a:t>、减少时延；</a:t>
            </a:r>
            <a:r>
              <a:t>2</a:t>
            </a:r>
            <a:r>
              <a:t>、降低带宽消耗</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9" name="Shape 819"/>
          <p:cNvSpPr/>
          <p:nvPr>
            <p:ph type="sldImg"/>
          </p:nvPr>
        </p:nvSpPr>
        <p:spPr>
          <a:prstGeom prst="rect">
            <a:avLst/>
          </a:prstGeom>
        </p:spPr>
        <p:txBody>
          <a:bodyPr/>
          <a:lstStyle/>
          <a:p>
            <a:pPr/>
          </a:p>
        </p:txBody>
      </p:sp>
      <p:sp>
        <p:nvSpPr>
          <p:cNvPr id="820" name="Shape 820"/>
          <p:cNvSpPr/>
          <p:nvPr>
            <p:ph type="body" sz="quarter" idx="1"/>
          </p:nvPr>
        </p:nvSpPr>
        <p:spPr>
          <a:prstGeom prst="rect">
            <a:avLst/>
          </a:prstGeom>
        </p:spPr>
        <p:txBody>
          <a:bodyPr/>
          <a:lstStyle/>
          <a:p>
            <a:pPr/>
            <a:r>
              <a:t>chrome</a:t>
            </a:r>
            <a:r>
              <a:t>示例：百度</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6" name="Shape 826"/>
          <p:cNvSpPr/>
          <p:nvPr>
            <p:ph type="sldImg"/>
          </p:nvPr>
        </p:nvSpPr>
        <p:spPr>
          <a:prstGeom prst="rect">
            <a:avLst/>
          </a:prstGeom>
        </p:spPr>
        <p:txBody>
          <a:bodyPr/>
          <a:lstStyle/>
          <a:p>
            <a:pPr/>
          </a:p>
        </p:txBody>
      </p:sp>
      <p:sp>
        <p:nvSpPr>
          <p:cNvPr id="827" name="Shape 827"/>
          <p:cNvSpPr/>
          <p:nvPr>
            <p:ph type="body" sz="quarter" idx="1"/>
          </p:nvPr>
        </p:nvSpPr>
        <p:spPr>
          <a:prstGeom prst="rect">
            <a:avLst/>
          </a:prstGeom>
        </p:spPr>
        <p:txBody>
          <a:bodyPr/>
          <a:lstStyle/>
          <a:p>
            <a:pPr/>
            <a:r>
              <a:t>1</a:t>
            </a:r>
            <a:r>
              <a:t>、减少了传输实体消息包体的带宽消耗</a:t>
            </a:r>
          </a:p>
          <a:p>
            <a:pPr/>
            <a:r>
              <a:t>chrome</a:t>
            </a:r>
            <a:r>
              <a:t>示例：百度，</a:t>
            </a:r>
            <a:r>
              <a:t>js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1" name="Shape 831"/>
          <p:cNvSpPr/>
          <p:nvPr>
            <p:ph type="sldImg"/>
          </p:nvPr>
        </p:nvSpPr>
        <p:spPr>
          <a:prstGeom prst="rect">
            <a:avLst/>
          </a:prstGeom>
        </p:spPr>
        <p:txBody>
          <a:bodyPr/>
          <a:lstStyle/>
          <a:p>
            <a:pPr/>
          </a:p>
        </p:txBody>
      </p:sp>
      <p:sp>
        <p:nvSpPr>
          <p:cNvPr id="832" name="Shape 832"/>
          <p:cNvSpPr/>
          <p:nvPr>
            <p:ph type="body" sz="quarter" idx="1"/>
          </p:nvPr>
        </p:nvSpPr>
        <p:spPr>
          <a:prstGeom prst="rect">
            <a:avLst/>
          </a:prstGeom>
        </p:spPr>
        <p:txBody>
          <a:bodyPr/>
          <a:lstStyle/>
          <a:p>
            <a:pPr/>
            <a:r>
              <a:t>哪些</a:t>
            </a:r>
            <a:r>
              <a:t>HTTP</a:t>
            </a:r>
            <a:r>
              <a:t>头部影响缓存的过期时间？</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8" name="Shape 838"/>
          <p:cNvSpPr/>
          <p:nvPr>
            <p:ph type="sldImg"/>
          </p:nvPr>
        </p:nvSpPr>
        <p:spPr>
          <a:prstGeom prst="rect">
            <a:avLst/>
          </a:prstGeom>
        </p:spPr>
        <p:txBody>
          <a:bodyPr/>
          <a:lstStyle/>
          <a:p>
            <a:pPr/>
          </a:p>
        </p:txBody>
      </p:sp>
      <p:sp>
        <p:nvSpPr>
          <p:cNvPr id="839" name="Shape 839"/>
          <p:cNvSpPr/>
          <p:nvPr>
            <p:ph type="body" sz="quarter" idx="1"/>
          </p:nvPr>
        </p:nvSpPr>
        <p:spPr>
          <a:prstGeom prst="rect">
            <a:avLst/>
          </a:prstGeom>
        </p:spPr>
        <p:txBody>
          <a:bodyPr/>
          <a:lstStyle/>
          <a:p>
            <a:pPr>
              <a:defRPr>
                <a:solidFill>
                  <a:srgbClr val="FF0000"/>
                </a:solidFill>
              </a:defRPr>
            </a:pPr>
            <a:r>
              <a:t>s-maxage &gt; max-age &gt; Expires &gt; </a:t>
            </a:r>
            <a:r>
              <a:t>预估过期时间</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5" name="Shape 845"/>
          <p:cNvSpPr/>
          <p:nvPr>
            <p:ph type="sldImg"/>
          </p:nvPr>
        </p:nvSpPr>
        <p:spPr>
          <a:prstGeom prst="rect">
            <a:avLst/>
          </a:prstGeom>
        </p:spPr>
        <p:txBody>
          <a:bodyPr/>
          <a:lstStyle/>
          <a:p>
            <a:pPr/>
          </a:p>
        </p:txBody>
      </p:sp>
      <p:sp>
        <p:nvSpPr>
          <p:cNvPr id="846" name="Shape 846"/>
          <p:cNvSpPr/>
          <p:nvPr>
            <p:ph type="body" sz="quarter" idx="1"/>
          </p:nvPr>
        </p:nvSpPr>
        <p:spPr>
          <a:prstGeom prst="rect">
            <a:avLst/>
          </a:prstGeom>
        </p:spPr>
        <p:txBody>
          <a:bodyPr/>
          <a:lstStyle/>
          <a:p>
            <a:pPr/>
            <a:r>
              <a:t>token</a:t>
            </a:r>
          </a:p>
          <a:p>
            <a:pPr/>
            <a:r>
              <a:t>qoted-string</a:t>
            </a:r>
          </a:p>
          <a:p>
            <a:pPr/>
            <a:r>
              <a:t>同一值在请求与响应中用法不同，例如</a:t>
            </a:r>
            <a:r>
              <a:t>no-cache</a:t>
            </a:r>
            <a:r>
              <a:t>；</a:t>
            </a:r>
          </a:p>
          <a:p>
            <a:pPr/>
            <a:r>
              <a:t>蓝色的值表示有两种用法：</a:t>
            </a:r>
            <a:r>
              <a:t>token;  token=“”</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wireshark</a:t>
            </a:r>
          </a:p>
          <a:p>
            <a:pPr/>
            <a:r>
              <a:t>忽略</a:t>
            </a:r>
            <a:r>
              <a:t>frame</a:t>
            </a:r>
            <a:r>
              <a:t>层，以</a:t>
            </a:r>
            <a:r>
              <a:t>http2</a:t>
            </a:r>
            <a:r>
              <a:t>为例讲解</a:t>
            </a:r>
          </a:p>
          <a:p>
            <a:pPr/>
            <a:r>
              <a:t>附</a:t>
            </a:r>
            <a:r>
              <a:t>wireshark</a:t>
            </a:r>
            <a:r>
              <a:t>软件下载链接，报文下载链接</a:t>
            </a:r>
          </a:p>
          <a:p>
            <a:p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0" name="Shape 860"/>
          <p:cNvSpPr/>
          <p:nvPr>
            <p:ph type="sldImg"/>
          </p:nvPr>
        </p:nvSpPr>
        <p:spPr>
          <a:prstGeom prst="rect">
            <a:avLst/>
          </a:prstGeom>
        </p:spPr>
        <p:txBody>
          <a:bodyPr/>
          <a:lstStyle/>
          <a:p>
            <a:pPr/>
          </a:p>
        </p:txBody>
      </p:sp>
      <p:sp>
        <p:nvSpPr>
          <p:cNvPr id="861" name="Shape 861"/>
          <p:cNvSpPr/>
          <p:nvPr>
            <p:ph type="body" sz="quarter" idx="1"/>
          </p:nvPr>
        </p:nvSpPr>
        <p:spPr>
          <a:prstGeom prst="rect">
            <a:avLst/>
          </a:prstGeom>
        </p:spPr>
        <p:txBody>
          <a:bodyPr/>
          <a:lstStyle/>
          <a:p>
            <a:pPr/>
            <a:r>
              <a:t>缓存带来的更新丢失问题，如何解决？</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7" name="Shape 867"/>
          <p:cNvSpPr/>
          <p:nvPr>
            <p:ph type="sldImg"/>
          </p:nvPr>
        </p:nvSpPr>
        <p:spPr>
          <a:prstGeom prst="rect">
            <a:avLst/>
          </a:prstGeom>
        </p:spPr>
        <p:txBody>
          <a:bodyPr/>
          <a:lstStyle/>
          <a:p>
            <a:pPr/>
          </a:p>
        </p:txBody>
      </p:sp>
      <p:sp>
        <p:nvSpPr>
          <p:cNvPr id="868" name="Shape 868"/>
          <p:cNvSpPr/>
          <p:nvPr>
            <p:ph type="body" sz="quarter" idx="1"/>
          </p:nvPr>
        </p:nvSpPr>
        <p:spPr>
          <a:prstGeom prst="rect">
            <a:avLst/>
          </a:prstGeom>
        </p:spPr>
        <p:txBody>
          <a:bodyPr/>
          <a:lstStyle/>
          <a:p>
            <a:pPr/>
            <a:r>
              <a:t>client1</a:t>
            </a:r>
            <a:r>
              <a:t>修改被</a:t>
            </a:r>
            <a:r>
              <a:t>client2</a:t>
            </a:r>
            <a:r>
              <a:t>覆盖，且</a:t>
            </a:r>
            <a:r>
              <a:t>client1</a:t>
            </a:r>
            <a:r>
              <a:t>完全不知</a:t>
            </a:r>
          </a:p>
          <a:p>
            <a:pPr/>
            <a:r>
              <a:t>例如多人同时修改的</a:t>
            </a:r>
            <a:r>
              <a:t>wiki</a:t>
            </a:r>
            <a:r>
              <a:t>页面，</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7" name="Shape 877"/>
          <p:cNvSpPr/>
          <p:nvPr>
            <p:ph type="sldImg"/>
          </p:nvPr>
        </p:nvSpPr>
        <p:spPr>
          <a:prstGeom prst="rect">
            <a:avLst/>
          </a:prstGeom>
        </p:spPr>
        <p:txBody>
          <a:bodyPr/>
          <a:lstStyle/>
          <a:p>
            <a:pPr/>
          </a:p>
        </p:txBody>
      </p:sp>
      <p:sp>
        <p:nvSpPr>
          <p:cNvPr id="878" name="Shape 878"/>
          <p:cNvSpPr/>
          <p:nvPr>
            <p:ph type="body" sz="quarter" idx="1"/>
          </p:nvPr>
        </p:nvSpPr>
        <p:spPr>
          <a:prstGeom prst="rect">
            <a:avLst/>
          </a:prstGeom>
        </p:spPr>
        <p:txBody>
          <a:bodyPr/>
          <a:lstStyle/>
          <a:p>
            <a:pPr/>
            <a:r>
              <a:t>DOM</a:t>
            </a:r>
            <a:r>
              <a:t>中的不同资源，如何协调缓存时间？</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4" name="Shape 884"/>
          <p:cNvSpPr/>
          <p:nvPr>
            <p:ph type="sldImg"/>
          </p:nvPr>
        </p:nvSpPr>
        <p:spPr>
          <a:prstGeom prst="rect">
            <a:avLst/>
          </a:prstGeom>
        </p:spPr>
        <p:txBody>
          <a:bodyPr/>
          <a:lstStyle/>
          <a:p>
            <a:pPr/>
          </a:p>
        </p:txBody>
      </p:sp>
      <p:sp>
        <p:nvSpPr>
          <p:cNvPr id="885" name="Shape 885"/>
          <p:cNvSpPr/>
          <p:nvPr>
            <p:ph type="body" sz="quarter" idx="1"/>
          </p:nvPr>
        </p:nvSpPr>
        <p:spPr>
          <a:prstGeom prst="rect">
            <a:avLst/>
          </a:prstGeom>
        </p:spPr>
        <p:txBody>
          <a:bodyPr/>
          <a:lstStyle/>
          <a:p>
            <a:pPr/>
            <a:r>
              <a:t>HTML</a:t>
            </a:r>
            <a:r>
              <a:t>未发生变化 ，但</a:t>
            </a:r>
            <a:r>
              <a:t>CSSv2</a:t>
            </a:r>
            <a:r>
              <a:t>发生了变化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4" name="Shape 894"/>
          <p:cNvSpPr/>
          <p:nvPr>
            <p:ph type="sldImg"/>
          </p:nvPr>
        </p:nvSpPr>
        <p:spPr>
          <a:prstGeom prst="rect">
            <a:avLst/>
          </a:prstGeom>
        </p:spPr>
        <p:txBody>
          <a:bodyPr/>
          <a:lstStyle/>
          <a:p>
            <a:pPr/>
          </a:p>
        </p:txBody>
      </p:sp>
      <p:sp>
        <p:nvSpPr>
          <p:cNvPr id="895" name="Shape 895"/>
          <p:cNvSpPr/>
          <p:nvPr>
            <p:ph type="body" sz="quarter" idx="1"/>
          </p:nvPr>
        </p:nvSpPr>
        <p:spPr>
          <a:prstGeom prst="rect">
            <a:avLst/>
          </a:prstGeom>
        </p:spPr>
        <p:txBody>
          <a:bodyPr/>
          <a:lstStyle/>
          <a:p>
            <a:pPr/>
            <a:r>
              <a:t>如何开启多线程下载功能？</a:t>
            </a:r>
          </a:p>
          <a:p>
            <a:pPr/>
            <a:r>
              <a:t>服务器通过 </a:t>
            </a:r>
            <a:r>
              <a:t>Accept-Range</a:t>
            </a:r>
            <a:r>
              <a:t> 头部表示是否支持 </a:t>
            </a:r>
            <a:r>
              <a:t>Range</a:t>
            </a:r>
            <a:r>
              <a:t> 请求</a:t>
            </a:r>
          </a:p>
          <a:p>
            <a:pPr/>
            <a:r>
              <a:t>curl</a:t>
            </a:r>
            <a:r>
              <a:t>演示响应，微博演示 </a:t>
            </a:r>
            <a:r>
              <a:t>: </a:t>
            </a:r>
            <a:r>
              <a:rPr b="1"/>
              <a:t>Range: bytes=0-499</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1" name="Shape 901"/>
          <p:cNvSpPr/>
          <p:nvPr>
            <p:ph type="sldImg"/>
          </p:nvPr>
        </p:nvSpPr>
        <p:spPr>
          <a:prstGeom prst="rect">
            <a:avLst/>
          </a:prstGeom>
        </p:spPr>
        <p:txBody>
          <a:bodyPr/>
          <a:lstStyle/>
          <a:p>
            <a:pPr/>
          </a:p>
        </p:txBody>
      </p:sp>
      <p:sp>
        <p:nvSpPr>
          <p:cNvPr id="902" name="Shape 902"/>
          <p:cNvSpPr/>
          <p:nvPr>
            <p:ph type="body" sz="quarter" idx="1"/>
          </p:nvPr>
        </p:nvSpPr>
        <p:spPr>
          <a:prstGeom prst="rect">
            <a:avLst/>
          </a:prstGeom>
        </p:spPr>
        <p:txBody>
          <a:bodyPr/>
          <a:lstStyle/>
          <a:p>
            <a:pPr/>
            <a:r>
              <a:t>curl etag</a:t>
            </a:r>
            <a:r>
              <a:t>演示</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6" name="Shape 916"/>
          <p:cNvSpPr/>
          <p:nvPr>
            <p:ph type="sldImg"/>
          </p:nvPr>
        </p:nvSpPr>
        <p:spPr>
          <a:prstGeom prst="rect">
            <a:avLst/>
          </a:prstGeom>
        </p:spPr>
        <p:txBody>
          <a:bodyPr/>
          <a:lstStyle/>
          <a:p>
            <a:pPr/>
          </a:p>
        </p:txBody>
      </p:sp>
      <p:sp>
        <p:nvSpPr>
          <p:cNvPr id="917" name="Shape 917"/>
          <p:cNvSpPr/>
          <p:nvPr>
            <p:ph type="body" sz="quarter" idx="1"/>
          </p:nvPr>
        </p:nvSpPr>
        <p:spPr>
          <a:prstGeom prst="rect">
            <a:avLst/>
          </a:prstGeom>
        </p:spPr>
        <p:txBody>
          <a:bodyPr/>
          <a:lstStyle/>
          <a:p>
            <a:pPr/>
            <a:r>
              <a:t>什么情况下应当对</a:t>
            </a:r>
            <a:r>
              <a:t>HTTP Body</a:t>
            </a:r>
            <a:r>
              <a:t>做压缩？</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7" name="Shape 947"/>
          <p:cNvSpPr/>
          <p:nvPr>
            <p:ph type="sldImg"/>
          </p:nvPr>
        </p:nvSpPr>
        <p:spPr>
          <a:prstGeom prst="rect">
            <a:avLst/>
          </a:prstGeom>
        </p:spPr>
        <p:txBody>
          <a:bodyPr/>
          <a:lstStyle/>
          <a:p>
            <a:pPr/>
          </a:p>
        </p:txBody>
      </p:sp>
      <p:sp>
        <p:nvSpPr>
          <p:cNvPr id="948" name="Shape 948"/>
          <p:cNvSpPr/>
          <p:nvPr>
            <p:ph type="body" sz="quarter" idx="1"/>
          </p:nvPr>
        </p:nvSpPr>
        <p:spPr>
          <a:prstGeom prst="rect">
            <a:avLst/>
          </a:prstGeom>
        </p:spPr>
        <p:txBody>
          <a:bodyPr/>
          <a:lstStyle/>
          <a:p>
            <a:pPr/>
            <a:r>
              <a:t>HTTP</a:t>
            </a:r>
            <a:r>
              <a:t>缓存的工作原理</a:t>
            </a:r>
          </a:p>
          <a:p>
            <a:pPr/>
            <a:r>
              <a:t>缓存时间、更新、</a:t>
            </a:r>
            <a:r>
              <a:t>Range</a:t>
            </a:r>
            <a:r>
              <a:t>相关的</a:t>
            </a:r>
            <a:r>
              <a:t>HTTP</a:t>
            </a:r>
            <a:r>
              <a:t>头部</a:t>
            </a:r>
          </a:p>
          <a:p>
            <a:pPr/>
            <a:r>
              <a:t>HTTP Body</a:t>
            </a:r>
            <a:r>
              <a:t>无损压缩</a:t>
            </a:r>
          </a:p>
          <a:p>
            <a:pPr/>
          </a:p>
          <a:p>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2" name="Shape 952"/>
          <p:cNvSpPr/>
          <p:nvPr>
            <p:ph type="sldImg"/>
          </p:nvPr>
        </p:nvSpPr>
        <p:spPr>
          <a:prstGeom prst="rect">
            <a:avLst/>
          </a:prstGeom>
        </p:spPr>
        <p:txBody>
          <a:bodyPr/>
          <a:lstStyle/>
          <a:p>
            <a:pPr/>
          </a:p>
        </p:txBody>
      </p:sp>
      <p:sp>
        <p:nvSpPr>
          <p:cNvPr id="953" name="Shape 953"/>
          <p:cNvSpPr/>
          <p:nvPr>
            <p:ph type="body" sz="quarter" idx="1"/>
          </p:nvPr>
        </p:nvSpPr>
        <p:spPr>
          <a:prstGeom prst="rect">
            <a:avLst/>
          </a:prstGeom>
        </p:spPr>
        <p:txBody>
          <a:bodyPr/>
          <a:lstStyle/>
          <a:p>
            <a:pPr/>
            <a:r>
              <a:rPr u="sng">
                <a:solidFill>
                  <a:srgbClr val="0563C1"/>
                </a:solidFill>
                <a:uFill>
                  <a:solidFill>
                    <a:srgbClr val="0563C1"/>
                  </a:solidFill>
                </a:uFill>
                <a:hlinkClick r:id="rId3" invalidUrl="" action="" tgtFrame="" tooltip="" history="1" highlightClick="0" endSnd="0"/>
              </a:rPr>
              <a:t>https://http2.akamai.com/demo</a:t>
            </a:r>
            <a:r>
              <a:t>演示</a:t>
            </a:r>
          </a:p>
          <a:p>
            <a:pPr/>
            <a:r>
              <a:t>HTTP/1</a:t>
            </a:r>
            <a:r>
              <a:t>长连接的问题：</a:t>
            </a:r>
            <a:r>
              <a:t>1</a:t>
            </a:r>
            <a:r>
              <a:t>、</a:t>
            </a:r>
            <a:r>
              <a:t>TCP</a:t>
            </a:r>
          </a:p>
          <a:p>
            <a:pPr/>
            <a:r>
              <a:t>2</a:t>
            </a:r>
            <a:r>
              <a:t>、慢启动</a:t>
            </a:r>
          </a:p>
          <a:p>
            <a:pPr/>
            <a:r>
              <a:t>3</a:t>
            </a:r>
            <a:r>
              <a:t>、</a:t>
            </a:r>
            <a:r>
              <a:t>TLS</a:t>
            </a:r>
            <a:r>
              <a:t>握手</a:t>
            </a:r>
          </a:p>
          <a:p>
            <a:pPr/>
          </a:p>
          <a:p>
            <a:pPr/>
          </a:p>
          <a:p>
            <a:pPr/>
            <a:r>
              <a:t>HTTP2</a:t>
            </a:r>
            <a:r>
              <a:t>是怎样在应用层里实现多路复用的？</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9" name="Shape 1009"/>
          <p:cNvSpPr/>
          <p:nvPr>
            <p:ph type="sldImg"/>
          </p:nvPr>
        </p:nvSpPr>
        <p:spPr>
          <a:prstGeom prst="rect">
            <a:avLst/>
          </a:prstGeom>
        </p:spPr>
        <p:txBody>
          <a:bodyPr/>
          <a:lstStyle/>
          <a:p>
            <a:pPr/>
          </a:p>
        </p:txBody>
      </p:sp>
      <p:sp>
        <p:nvSpPr>
          <p:cNvPr id="1010" name="Shape 1010"/>
          <p:cNvSpPr/>
          <p:nvPr>
            <p:ph type="body" sz="quarter" idx="1"/>
          </p:nvPr>
        </p:nvSpPr>
        <p:spPr>
          <a:prstGeom prst="rect">
            <a:avLst/>
          </a:prstGeom>
        </p:spPr>
        <p:txBody>
          <a:bodyPr/>
          <a:lstStyle/>
          <a:p>
            <a:pPr marL="285750" indent="-285750">
              <a:lnSpc>
                <a:spcPct val="150000"/>
              </a:lnSpc>
              <a:buSzPct val="100000"/>
              <a:buFont typeface="Arial"/>
              <a:buChar char="•"/>
              <a:defRPr>
                <a:latin typeface="微软雅黑"/>
                <a:ea typeface="微软雅黑"/>
                <a:cs typeface="微软雅黑"/>
                <a:sym typeface="微软雅黑"/>
              </a:defRPr>
            </a:pPr>
            <a:r>
              <a:t>连接 </a:t>
            </a:r>
            <a:r>
              <a:t>Connection</a:t>
            </a:r>
            <a:r>
              <a:t>：</a:t>
            </a:r>
            <a:r>
              <a:t>1</a:t>
            </a:r>
            <a:r>
              <a:t>个 </a:t>
            </a:r>
            <a:r>
              <a:t>TCP </a:t>
            </a:r>
            <a:r>
              <a:t>连接，包含一个或者多个 </a:t>
            </a:r>
            <a:r>
              <a:t>Stream</a:t>
            </a:r>
          </a:p>
          <a:p>
            <a:pPr marL="285750" indent="-285750">
              <a:lnSpc>
                <a:spcPct val="150000"/>
              </a:lnSpc>
              <a:buSzPct val="100000"/>
              <a:buFont typeface="Arial"/>
              <a:buChar char="•"/>
              <a:defRPr>
                <a:latin typeface="微软雅黑"/>
                <a:ea typeface="微软雅黑"/>
                <a:cs typeface="微软雅黑"/>
                <a:sym typeface="微软雅黑"/>
              </a:defRPr>
            </a:pPr>
            <a:r>
              <a:t>数据流 </a:t>
            </a:r>
            <a:r>
              <a:t>Stream</a:t>
            </a:r>
            <a:r>
              <a:t>：一个双向通讯数据流，包含</a:t>
            </a:r>
            <a:r>
              <a:t>1 </a:t>
            </a:r>
            <a:r>
              <a:t>条或者多条 </a:t>
            </a:r>
            <a:r>
              <a:t>Message</a:t>
            </a:r>
          </a:p>
          <a:p>
            <a:pPr marL="285750" indent="-285750">
              <a:lnSpc>
                <a:spcPct val="150000"/>
              </a:lnSpc>
              <a:buSzPct val="100000"/>
              <a:buFont typeface="Arial"/>
              <a:buChar char="•"/>
              <a:defRPr>
                <a:latin typeface="微软雅黑"/>
                <a:ea typeface="微软雅黑"/>
                <a:cs typeface="微软雅黑"/>
                <a:sym typeface="微软雅黑"/>
              </a:defRPr>
            </a:pPr>
            <a:r>
              <a:t>消息 </a:t>
            </a:r>
            <a:r>
              <a:t>Message</a:t>
            </a:r>
            <a:r>
              <a:t>：对应 </a:t>
            </a:r>
            <a:r>
              <a:t>HTTP/1 </a:t>
            </a:r>
            <a:r>
              <a:t>中的请求或者响应，包含一条或者多条 </a:t>
            </a:r>
            <a:r>
              <a:t>Frame</a:t>
            </a:r>
          </a:p>
          <a:p>
            <a:pPr marL="285750" indent="-285750">
              <a:lnSpc>
                <a:spcPct val="150000"/>
              </a:lnSpc>
              <a:buSzPct val="100000"/>
              <a:buFont typeface="Arial"/>
              <a:buChar char="•"/>
              <a:defRPr>
                <a:latin typeface="微软雅黑"/>
                <a:ea typeface="微软雅黑"/>
                <a:cs typeface="微软雅黑"/>
                <a:sym typeface="微软雅黑"/>
              </a:defRPr>
            </a:pPr>
            <a:r>
              <a:t>数据帧 </a:t>
            </a:r>
            <a:r>
              <a:t>Frame</a:t>
            </a:r>
            <a:r>
              <a:t>：最小单位，以二进制压缩格式存放 </a:t>
            </a:r>
            <a:r>
              <a:t>HTTP/1 </a:t>
            </a:r>
            <a:r>
              <a:t>中的内容</a:t>
            </a: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上节课：</a:t>
            </a:r>
          </a:p>
          <a:p>
            <a:pPr/>
            <a:r>
              <a:t>浏览器访问页面的流程</a:t>
            </a:r>
          </a:p>
          <a:p>
            <a:pPr/>
            <a:r>
              <a:t>OSI</a:t>
            </a:r>
            <a:r>
              <a:t>体系下常用协议的工作方式</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2" name="Shape 1022"/>
          <p:cNvSpPr/>
          <p:nvPr>
            <p:ph type="sldImg"/>
          </p:nvPr>
        </p:nvSpPr>
        <p:spPr>
          <a:prstGeom prst="rect">
            <a:avLst/>
          </a:prstGeom>
        </p:spPr>
        <p:txBody>
          <a:bodyPr/>
          <a:lstStyle/>
          <a:p>
            <a:pPr/>
          </a:p>
        </p:txBody>
      </p:sp>
      <p:sp>
        <p:nvSpPr>
          <p:cNvPr id="1023" name="Shape 1023"/>
          <p:cNvSpPr/>
          <p:nvPr>
            <p:ph type="body" sz="quarter" idx="1"/>
          </p:nvPr>
        </p:nvSpPr>
        <p:spPr>
          <a:prstGeom prst="rect">
            <a:avLst/>
          </a:prstGeom>
        </p:spPr>
        <p:txBody>
          <a:bodyPr/>
          <a:lstStyle/>
          <a:p>
            <a:pPr>
              <a:defRPr sz="1800"/>
            </a:pPr>
            <a:r>
              <a:t>DATA</a:t>
            </a:r>
            <a:endParaRPr>
              <a:latin typeface="Arial"/>
              <a:ea typeface="Arial"/>
              <a:cs typeface="Arial"/>
              <a:sym typeface="Arial"/>
            </a:endParaRPr>
          </a:p>
          <a:p>
            <a:pPr>
              <a:defRPr sz="1800"/>
            </a:pPr>
            <a:r>
              <a:t>0x0</a:t>
            </a:r>
            <a:endParaRPr>
              <a:latin typeface="Arial"/>
              <a:ea typeface="Arial"/>
              <a:cs typeface="Arial"/>
              <a:sym typeface="Arial"/>
            </a:endParaRPr>
          </a:p>
          <a:p>
            <a:pPr>
              <a:defRPr sz="1800"/>
            </a:pPr>
            <a:r>
              <a:t>传递</a:t>
            </a:r>
            <a:r>
              <a:t>HTTP</a:t>
            </a:r>
            <a:r>
              <a:t>包体</a:t>
            </a:r>
            <a:endParaRPr>
              <a:latin typeface="Arial"/>
              <a:ea typeface="Arial"/>
              <a:cs typeface="Arial"/>
              <a:sym typeface="Arial"/>
            </a:endParaRPr>
          </a:p>
          <a:p>
            <a:pPr>
              <a:defRPr sz="1800"/>
            </a:pPr>
            <a:r>
              <a:t>HEADERS</a:t>
            </a:r>
            <a:endParaRPr>
              <a:latin typeface="Arial"/>
              <a:ea typeface="Arial"/>
              <a:cs typeface="Arial"/>
              <a:sym typeface="Arial"/>
            </a:endParaRPr>
          </a:p>
          <a:p>
            <a:pPr>
              <a:defRPr sz="1800"/>
            </a:pPr>
            <a:r>
              <a:t>0x1</a:t>
            </a:r>
            <a:endParaRPr>
              <a:latin typeface="Arial"/>
              <a:ea typeface="Arial"/>
              <a:cs typeface="Arial"/>
              <a:sym typeface="Arial"/>
            </a:endParaRPr>
          </a:p>
          <a:p>
            <a:pPr>
              <a:defRPr sz="1800"/>
            </a:pPr>
            <a:r>
              <a:t>传递</a:t>
            </a:r>
            <a:r>
              <a:t>HTTP</a:t>
            </a:r>
            <a:r>
              <a:t>头部</a:t>
            </a:r>
            <a:endParaRPr>
              <a:latin typeface="Arial"/>
              <a:ea typeface="Arial"/>
              <a:cs typeface="Arial"/>
              <a:sym typeface="Arial"/>
            </a:endParaRPr>
          </a:p>
          <a:p>
            <a:pPr>
              <a:defRPr sz="1800"/>
            </a:pPr>
            <a:r>
              <a:t>PRIORITY</a:t>
            </a:r>
            <a:endParaRPr>
              <a:latin typeface="Arial"/>
              <a:ea typeface="Arial"/>
              <a:cs typeface="Arial"/>
              <a:sym typeface="Arial"/>
            </a:endParaRPr>
          </a:p>
          <a:p>
            <a:pPr>
              <a:defRPr sz="1800"/>
            </a:pPr>
            <a:r>
              <a:t>0x2</a:t>
            </a:r>
            <a:endParaRPr>
              <a:latin typeface="Arial"/>
              <a:ea typeface="Arial"/>
              <a:cs typeface="Arial"/>
              <a:sym typeface="Arial"/>
            </a:endParaRPr>
          </a:p>
          <a:p>
            <a:pPr>
              <a:defRPr sz="1800"/>
            </a:pPr>
            <a:r>
              <a:t>指定</a:t>
            </a:r>
            <a:r>
              <a:t>Stream</a:t>
            </a:r>
            <a:r>
              <a:t>流的优先级</a:t>
            </a:r>
            <a:endParaRPr>
              <a:latin typeface="Arial"/>
              <a:ea typeface="Arial"/>
              <a:cs typeface="Arial"/>
              <a:sym typeface="Arial"/>
            </a:endParaRPr>
          </a:p>
          <a:p>
            <a:pPr>
              <a:defRPr sz="1800"/>
            </a:pPr>
            <a:r>
              <a:t>RST_STREAM</a:t>
            </a:r>
            <a:endParaRPr>
              <a:latin typeface="Arial"/>
              <a:ea typeface="Arial"/>
              <a:cs typeface="Arial"/>
              <a:sym typeface="Arial"/>
            </a:endParaRPr>
          </a:p>
          <a:p>
            <a:pPr>
              <a:defRPr sz="1800"/>
            </a:pPr>
            <a:r>
              <a:t>0x3</a:t>
            </a:r>
            <a:endParaRPr>
              <a:latin typeface="Arial"/>
              <a:ea typeface="Arial"/>
              <a:cs typeface="Arial"/>
              <a:sym typeface="Arial"/>
            </a:endParaRPr>
          </a:p>
          <a:p>
            <a:pPr>
              <a:defRPr sz="1800"/>
            </a:pPr>
            <a:r>
              <a:t>终止</a:t>
            </a:r>
            <a:r>
              <a:t>Stream</a:t>
            </a:r>
            <a:r>
              <a:t>流</a:t>
            </a:r>
            <a:endParaRPr>
              <a:latin typeface="Arial"/>
              <a:ea typeface="Arial"/>
              <a:cs typeface="Arial"/>
              <a:sym typeface="Arial"/>
            </a:endParaRPr>
          </a:p>
          <a:p>
            <a:pPr>
              <a:defRPr sz="1800"/>
            </a:pPr>
            <a:r>
              <a:t>SETTINGS</a:t>
            </a:r>
            <a:endParaRPr>
              <a:latin typeface="Arial"/>
              <a:ea typeface="Arial"/>
              <a:cs typeface="Arial"/>
              <a:sym typeface="Arial"/>
            </a:endParaRPr>
          </a:p>
          <a:p>
            <a:pPr>
              <a:defRPr sz="1800"/>
            </a:pPr>
            <a:r>
              <a:t>0x4</a:t>
            </a:r>
            <a:endParaRPr>
              <a:latin typeface="Arial"/>
              <a:ea typeface="Arial"/>
              <a:cs typeface="Arial"/>
              <a:sym typeface="Arial"/>
            </a:endParaRPr>
          </a:p>
          <a:p>
            <a:pPr>
              <a:defRPr sz="1800"/>
            </a:pPr>
            <a:r>
              <a:t>修改连接或者</a:t>
            </a:r>
            <a:r>
              <a:t>Stream</a:t>
            </a:r>
            <a:r>
              <a:t>流的配置</a:t>
            </a:r>
            <a:endParaRPr>
              <a:latin typeface="Arial"/>
              <a:ea typeface="Arial"/>
              <a:cs typeface="Arial"/>
              <a:sym typeface="Arial"/>
            </a:endParaRPr>
          </a:p>
          <a:p>
            <a:pPr>
              <a:defRPr sz="1800"/>
            </a:pPr>
            <a:r>
              <a:t>PUSH_PROMISE</a:t>
            </a:r>
            <a:endParaRPr>
              <a:latin typeface="Arial"/>
              <a:ea typeface="Arial"/>
              <a:cs typeface="Arial"/>
              <a:sym typeface="Arial"/>
            </a:endParaRPr>
          </a:p>
          <a:p>
            <a:pPr>
              <a:defRPr sz="1800"/>
            </a:pPr>
            <a:r>
              <a:t>0x5</a:t>
            </a:r>
            <a:endParaRPr>
              <a:latin typeface="Arial"/>
              <a:ea typeface="Arial"/>
              <a:cs typeface="Arial"/>
              <a:sym typeface="Arial"/>
            </a:endParaRPr>
          </a:p>
          <a:p>
            <a:pPr>
              <a:defRPr sz="1800"/>
            </a:pPr>
            <a:r>
              <a:t>服务端推送资源时描述请求的帧</a:t>
            </a:r>
            <a:endParaRPr>
              <a:latin typeface="Arial"/>
              <a:ea typeface="Arial"/>
              <a:cs typeface="Arial"/>
              <a:sym typeface="Arial"/>
            </a:endParaRPr>
          </a:p>
          <a:p>
            <a:pPr>
              <a:defRPr sz="1800"/>
            </a:pPr>
            <a:r>
              <a:t>PING</a:t>
            </a:r>
            <a:endParaRPr>
              <a:latin typeface="Arial"/>
              <a:ea typeface="Arial"/>
              <a:cs typeface="Arial"/>
              <a:sym typeface="Arial"/>
            </a:endParaRPr>
          </a:p>
          <a:p>
            <a:pPr>
              <a:defRPr sz="1800"/>
            </a:pPr>
            <a:r>
              <a:t>0x6</a:t>
            </a:r>
            <a:endParaRPr>
              <a:latin typeface="Arial"/>
              <a:ea typeface="Arial"/>
              <a:cs typeface="Arial"/>
              <a:sym typeface="Arial"/>
            </a:endParaRPr>
          </a:p>
          <a:p>
            <a:pPr>
              <a:defRPr sz="1800"/>
            </a:pPr>
            <a:r>
              <a:t>心跳检测，兼具计算</a:t>
            </a:r>
            <a:r>
              <a:t>RTT</a:t>
            </a:r>
            <a:r>
              <a:t>往返时间的功能</a:t>
            </a:r>
            <a:endParaRPr>
              <a:latin typeface="Arial"/>
              <a:ea typeface="Arial"/>
              <a:cs typeface="Arial"/>
              <a:sym typeface="Arial"/>
            </a:endParaRPr>
          </a:p>
          <a:p>
            <a:pPr>
              <a:defRPr sz="1800"/>
            </a:pPr>
            <a:r>
              <a:t>GOAWAY</a:t>
            </a:r>
            <a:endParaRPr>
              <a:latin typeface="Arial"/>
              <a:ea typeface="Arial"/>
              <a:cs typeface="Arial"/>
              <a:sym typeface="Arial"/>
            </a:endParaRPr>
          </a:p>
          <a:p>
            <a:pPr>
              <a:defRPr sz="1800"/>
            </a:pPr>
            <a:r>
              <a:t>0x7</a:t>
            </a:r>
            <a:endParaRPr>
              <a:latin typeface="Arial"/>
              <a:ea typeface="Arial"/>
              <a:cs typeface="Arial"/>
              <a:sym typeface="Arial"/>
            </a:endParaRPr>
          </a:p>
          <a:p>
            <a:pPr>
              <a:defRPr sz="1800"/>
            </a:pPr>
            <a:r>
              <a:t>优雅的终止连接或者通知错误</a:t>
            </a:r>
            <a:endParaRPr>
              <a:latin typeface="Arial"/>
              <a:ea typeface="Arial"/>
              <a:cs typeface="Arial"/>
              <a:sym typeface="Arial"/>
            </a:endParaRPr>
          </a:p>
          <a:p>
            <a:pPr>
              <a:defRPr sz="1800"/>
            </a:pPr>
            <a:r>
              <a:t>WINDOW_UPDATE</a:t>
            </a:r>
            <a:endParaRPr>
              <a:latin typeface="Arial"/>
              <a:ea typeface="Arial"/>
              <a:cs typeface="Arial"/>
              <a:sym typeface="Arial"/>
            </a:endParaRPr>
          </a:p>
          <a:p>
            <a:pPr>
              <a:defRPr sz="1800"/>
            </a:pPr>
            <a:r>
              <a:t>0x8</a:t>
            </a:r>
            <a:endParaRPr>
              <a:latin typeface="Arial"/>
              <a:ea typeface="Arial"/>
              <a:cs typeface="Arial"/>
              <a:sym typeface="Arial"/>
            </a:endParaRPr>
          </a:p>
          <a:p>
            <a:pPr>
              <a:defRPr sz="1800"/>
            </a:pPr>
            <a:r>
              <a:t>实现流量控制</a:t>
            </a:r>
            <a:endParaRPr>
              <a:latin typeface="Arial"/>
              <a:ea typeface="Arial"/>
              <a:cs typeface="Arial"/>
              <a:sym typeface="Arial"/>
            </a:endParaRPr>
          </a:p>
          <a:p>
            <a:pPr>
              <a:defRPr sz="1800"/>
            </a:pPr>
            <a:r>
              <a:t>CONTINUATION</a:t>
            </a:r>
            <a:endParaRPr>
              <a:latin typeface="Arial"/>
              <a:ea typeface="Arial"/>
              <a:cs typeface="Arial"/>
              <a:sym typeface="Arial"/>
            </a:endParaRPr>
          </a:p>
          <a:p>
            <a:pPr>
              <a:defRPr sz="1800"/>
            </a:pPr>
            <a:r>
              <a:t>0x9</a:t>
            </a:r>
            <a:endParaRPr>
              <a:latin typeface="Arial"/>
              <a:ea typeface="Arial"/>
              <a:cs typeface="Arial"/>
              <a:sym typeface="Arial"/>
            </a:endParaRPr>
          </a:p>
          <a:p>
            <a:pPr>
              <a:defRPr sz="1800"/>
            </a:pPr>
            <a:r>
              <a:t>传递较大</a:t>
            </a:r>
            <a:r>
              <a:t>HTTP</a:t>
            </a:r>
            <a:r>
              <a:t>头部时的持续帧</a:t>
            </a:r>
            <a:endParaRPr>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0" name="Shape 1040"/>
          <p:cNvSpPr/>
          <p:nvPr>
            <p:ph type="sldImg"/>
          </p:nvPr>
        </p:nvSpPr>
        <p:spPr>
          <a:prstGeom prst="rect">
            <a:avLst/>
          </a:prstGeom>
        </p:spPr>
        <p:txBody>
          <a:bodyPr/>
          <a:lstStyle/>
          <a:p>
            <a:pPr/>
          </a:p>
        </p:txBody>
      </p:sp>
      <p:sp>
        <p:nvSpPr>
          <p:cNvPr id="1041" name="Shape 1041"/>
          <p:cNvSpPr/>
          <p:nvPr>
            <p:ph type="body" sz="quarter" idx="1"/>
          </p:nvPr>
        </p:nvSpPr>
        <p:spPr>
          <a:prstGeom prst="rect">
            <a:avLst/>
          </a:prstGeom>
        </p:spPr>
        <p:txBody>
          <a:bodyPr/>
          <a:lstStyle/>
          <a:p>
            <a:pPr/>
            <a:r>
              <a:t>HTTP/2 </a:t>
            </a:r>
            <a:r>
              <a:t>是不是必须基于 </a:t>
            </a:r>
            <a:r>
              <a:t>TLS/SSL </a:t>
            </a:r>
            <a:r>
              <a:t>协议？</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5" name="Shape 1045"/>
          <p:cNvSpPr/>
          <p:nvPr>
            <p:ph type="sldImg"/>
          </p:nvPr>
        </p:nvSpPr>
        <p:spPr>
          <a:prstGeom prst="rect">
            <a:avLst/>
          </a:prstGeom>
        </p:spPr>
        <p:txBody>
          <a:bodyPr/>
          <a:lstStyle/>
          <a:p>
            <a:pPr/>
          </a:p>
        </p:txBody>
      </p:sp>
      <p:sp>
        <p:nvSpPr>
          <p:cNvPr id="1046" name="Shape 1046"/>
          <p:cNvSpPr/>
          <p:nvPr>
            <p:ph type="body" sz="quarter" idx="1"/>
          </p:nvPr>
        </p:nvSpPr>
        <p:spPr>
          <a:prstGeom prst="rect">
            <a:avLst/>
          </a:prstGeom>
        </p:spPr>
        <p:txBody>
          <a:bodyPr/>
          <a:lstStyle/>
          <a:p>
            <a:pPr/>
            <a:r>
              <a:t>gRPC</a:t>
            </a:r>
            <a:r>
              <a:t>与</a:t>
            </a:r>
            <a:r>
              <a:t>HTTP2</a:t>
            </a:r>
            <a:r>
              <a:t>、</a:t>
            </a:r>
            <a:r>
              <a:t>protobuf</a:t>
            </a:r>
            <a:r>
              <a:t>是怎样的关系？</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7" name="Shape 1057"/>
          <p:cNvSpPr/>
          <p:nvPr>
            <p:ph type="sldImg"/>
          </p:nvPr>
        </p:nvSpPr>
        <p:spPr>
          <a:prstGeom prst="rect">
            <a:avLst/>
          </a:prstGeom>
        </p:spPr>
        <p:txBody>
          <a:bodyPr/>
          <a:lstStyle/>
          <a:p>
            <a:pPr/>
          </a:p>
        </p:txBody>
      </p:sp>
      <p:sp>
        <p:nvSpPr>
          <p:cNvPr id="1058" name="Shape 1058"/>
          <p:cNvSpPr/>
          <p:nvPr>
            <p:ph type="body" sz="quarter" idx="1"/>
          </p:nvPr>
        </p:nvSpPr>
        <p:spPr>
          <a:prstGeom prst="rect">
            <a:avLst/>
          </a:prstGeom>
        </p:spPr>
        <p:txBody>
          <a:bodyPr/>
          <a:lstStyle/>
          <a:p>
            <a:pPr/>
            <a:r>
              <a:t>https://github.com/grpc/grpc/blob/master/doc/PROTOCOL-HTTP2.md</a:t>
            </a:r>
          </a:p>
          <a:p>
            <a:pPr/>
            <a:r>
              <a:t>protobuf</a:t>
            </a:r>
            <a:r>
              <a:t>是怎样编码的？</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0" name="Shape 1100"/>
          <p:cNvSpPr/>
          <p:nvPr>
            <p:ph type="sldImg"/>
          </p:nvPr>
        </p:nvSpPr>
        <p:spPr>
          <a:prstGeom prst="rect">
            <a:avLst/>
          </a:prstGeom>
        </p:spPr>
        <p:txBody>
          <a:bodyPr/>
          <a:lstStyle/>
          <a:p>
            <a:pPr/>
          </a:p>
        </p:txBody>
      </p:sp>
      <p:sp>
        <p:nvSpPr>
          <p:cNvPr id="1101" name="Shape 1101"/>
          <p:cNvSpPr/>
          <p:nvPr>
            <p:ph type="body" sz="quarter" idx="1"/>
          </p:nvPr>
        </p:nvSpPr>
        <p:spPr>
          <a:prstGeom prst="rect">
            <a:avLst/>
          </a:prstGeom>
        </p:spPr>
        <p:txBody>
          <a:bodyPr/>
          <a:lstStyle/>
          <a:p>
            <a:pPr/>
            <a:r>
              <a:t>HTTP2</a:t>
            </a:r>
            <a:r>
              <a:t>协议的工作方式</a:t>
            </a:r>
          </a:p>
          <a:p>
            <a:pPr/>
            <a:r>
              <a:t>protobuf</a:t>
            </a:r>
            <a:r>
              <a:t>的编码流程</a:t>
            </a:r>
          </a:p>
          <a:p>
            <a:pPr/>
            <a:r>
              <a:t>gRPC</a:t>
            </a:r>
            <a:r>
              <a:t>的实现原理</a:t>
            </a:r>
          </a:p>
          <a:p>
            <a:p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5" name="Shape 1105"/>
          <p:cNvSpPr/>
          <p:nvPr>
            <p:ph type="sldImg"/>
          </p:nvPr>
        </p:nvSpPr>
        <p:spPr>
          <a:prstGeom prst="rect">
            <a:avLst/>
          </a:prstGeom>
        </p:spPr>
        <p:txBody>
          <a:bodyPr/>
          <a:lstStyle/>
          <a:p>
            <a:pPr/>
          </a:p>
        </p:txBody>
      </p:sp>
      <p:sp>
        <p:nvSpPr>
          <p:cNvPr id="1106" name="Shape 1106"/>
          <p:cNvSpPr/>
          <p:nvPr>
            <p:ph type="body" sz="quarter" idx="1"/>
          </p:nvPr>
        </p:nvSpPr>
        <p:spPr>
          <a:prstGeom prst="rect">
            <a:avLst/>
          </a:prstGeom>
        </p:spPr>
        <p:txBody>
          <a:bodyPr/>
          <a:lstStyle/>
          <a:p>
            <a:pPr/>
            <a:r>
              <a:t>HTTP3</a:t>
            </a:r>
            <a:r>
              <a:t>是怎样解决队头阻塞问题的？</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2" name="Shape 1112"/>
          <p:cNvSpPr/>
          <p:nvPr>
            <p:ph type="sldImg"/>
          </p:nvPr>
        </p:nvSpPr>
        <p:spPr>
          <a:prstGeom prst="rect">
            <a:avLst/>
          </a:prstGeom>
        </p:spPr>
        <p:txBody>
          <a:bodyPr/>
          <a:lstStyle/>
          <a:p>
            <a:pPr/>
          </a:p>
        </p:txBody>
      </p:sp>
      <p:sp>
        <p:nvSpPr>
          <p:cNvPr id="1113" name="Shape 1113"/>
          <p:cNvSpPr/>
          <p:nvPr>
            <p:ph type="body" sz="quarter" idx="1"/>
          </p:nvPr>
        </p:nvSpPr>
        <p:spPr>
          <a:prstGeom prst="rect">
            <a:avLst/>
          </a:prstGeom>
        </p:spPr>
        <p:txBody>
          <a:bodyPr/>
          <a:lstStyle/>
          <a:p>
            <a:pPr/>
            <a:r>
              <a:t>TCP</a:t>
            </a:r>
            <a:r>
              <a:t>引入的三个问题：</a:t>
            </a:r>
          </a:p>
          <a:p>
            <a:pPr/>
            <a:r>
              <a:t>有序字符流：队头阻塞</a:t>
            </a:r>
          </a:p>
          <a:p>
            <a:pPr/>
            <a:r>
              <a:t>协议分层：</a:t>
            </a:r>
            <a:r>
              <a:t>TLS</a:t>
            </a:r>
            <a:r>
              <a:t>握手速度</a:t>
            </a:r>
          </a:p>
          <a:p>
            <a:pPr/>
            <a:r>
              <a:t>IP</a:t>
            </a:r>
            <a:r>
              <a:t>、端口四元组：连接迁移</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7" name="Shape 1137"/>
          <p:cNvSpPr/>
          <p:nvPr>
            <p:ph type="sldImg"/>
          </p:nvPr>
        </p:nvSpPr>
        <p:spPr>
          <a:prstGeom prst="rect">
            <a:avLst/>
          </a:prstGeom>
        </p:spPr>
        <p:txBody>
          <a:bodyPr/>
          <a:lstStyle/>
          <a:p>
            <a:pPr/>
          </a:p>
        </p:txBody>
      </p:sp>
      <p:sp>
        <p:nvSpPr>
          <p:cNvPr id="1138" name="Shape 1138"/>
          <p:cNvSpPr/>
          <p:nvPr>
            <p:ph type="body" sz="quarter" idx="1"/>
          </p:nvPr>
        </p:nvSpPr>
        <p:spPr>
          <a:prstGeom prst="rect">
            <a:avLst/>
          </a:prstGeom>
        </p:spPr>
        <p:txBody>
          <a:bodyPr/>
          <a:lstStyle/>
          <a:p>
            <a:pPr/>
            <a:r>
              <a:t>HTTP3</a:t>
            </a:r>
            <a:r>
              <a:t>的连接迁移是怎样实现的？</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1" name="Shape 1151"/>
          <p:cNvSpPr/>
          <p:nvPr>
            <p:ph type="sldImg"/>
          </p:nvPr>
        </p:nvSpPr>
        <p:spPr>
          <a:prstGeom prst="rect">
            <a:avLst/>
          </a:prstGeom>
        </p:spPr>
        <p:txBody>
          <a:bodyPr/>
          <a:lstStyle/>
          <a:p>
            <a:pPr/>
          </a:p>
        </p:txBody>
      </p:sp>
      <p:sp>
        <p:nvSpPr>
          <p:cNvPr id="1152" name="Shape 1152"/>
          <p:cNvSpPr/>
          <p:nvPr>
            <p:ph type="body" sz="quarter" idx="1"/>
          </p:nvPr>
        </p:nvSpPr>
        <p:spPr>
          <a:prstGeom prst="rect">
            <a:avLst/>
          </a:prstGeom>
        </p:spPr>
        <p:txBody>
          <a:bodyPr/>
          <a:lstStyle/>
          <a:p>
            <a:pPr/>
            <a:r>
              <a:t>Packet</a:t>
            </a:r>
            <a:r>
              <a:t>头部</a:t>
            </a:r>
          </a:p>
          <a:p>
            <a:pPr/>
            <a:r>
              <a:t>TLS</a:t>
            </a:r>
            <a:r>
              <a:t>头部</a:t>
            </a:r>
          </a:p>
          <a:p>
            <a:pPr/>
            <a:r>
              <a:t>QUIC Frame</a:t>
            </a:r>
            <a:r>
              <a:t>头部</a:t>
            </a:r>
          </a:p>
          <a:p>
            <a:pPr/>
            <a:r>
              <a:t>HTTP3 Frame</a:t>
            </a:r>
            <a:r>
              <a:t>头部</a:t>
            </a:r>
          </a:p>
          <a:p>
            <a:pPr/>
            <a:r>
              <a:t>HTTP</a:t>
            </a:r>
            <a:r>
              <a:t>消息</a:t>
            </a:r>
          </a:p>
          <a:p>
            <a:p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6" name="Shape 1156"/>
          <p:cNvSpPr/>
          <p:nvPr>
            <p:ph type="sldImg"/>
          </p:nvPr>
        </p:nvSpPr>
        <p:spPr>
          <a:prstGeom prst="rect">
            <a:avLst/>
          </a:prstGeom>
        </p:spPr>
        <p:txBody>
          <a:bodyPr/>
          <a:lstStyle/>
          <a:p>
            <a:pPr/>
          </a:p>
        </p:txBody>
      </p:sp>
      <p:sp>
        <p:nvSpPr>
          <p:cNvPr id="1157" name="Shape 1157"/>
          <p:cNvSpPr/>
          <p:nvPr>
            <p:ph type="body" sz="quarter" idx="1"/>
          </p:nvPr>
        </p:nvSpPr>
        <p:spPr>
          <a:prstGeom prst="rect">
            <a:avLst/>
          </a:prstGeom>
        </p:spPr>
        <p:txBody>
          <a:bodyPr/>
          <a:lstStyle/>
          <a:p>
            <a:pPr/>
            <a:r>
              <a:t>没有</a:t>
            </a:r>
            <a:r>
              <a:t>HOL</a:t>
            </a:r>
            <a:r>
              <a:t>问题，有序字符流又是怎样实现的？</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telnet</a:t>
            </a:r>
            <a:r>
              <a:t>演示</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3" name="Shape 1163"/>
          <p:cNvSpPr/>
          <p:nvPr>
            <p:ph type="sldImg"/>
          </p:nvPr>
        </p:nvSpPr>
        <p:spPr>
          <a:prstGeom prst="rect">
            <a:avLst/>
          </a:prstGeom>
        </p:spPr>
        <p:txBody>
          <a:bodyPr/>
          <a:lstStyle/>
          <a:p>
            <a:pPr/>
          </a:p>
        </p:txBody>
      </p:sp>
      <p:sp>
        <p:nvSpPr>
          <p:cNvPr id="1164" name="Shape 1164"/>
          <p:cNvSpPr/>
          <p:nvPr>
            <p:ph type="body" sz="quarter" idx="1"/>
          </p:nvPr>
        </p:nvSpPr>
        <p:spPr>
          <a:prstGeom prst="rect">
            <a:avLst/>
          </a:prstGeom>
        </p:spPr>
        <p:txBody>
          <a:bodyPr/>
          <a:lstStyle/>
          <a:p>
            <a:pPr>
              <a:defRPr b="1" sz="1800">
                <a:solidFill>
                  <a:srgbClr val="FFFFFF"/>
                </a:solidFill>
              </a:defRPr>
            </a:pPr>
            <a:r>
              <a:t>0x00</a:t>
            </a:r>
            <a:endParaRPr>
              <a:latin typeface="Arial"/>
              <a:ea typeface="Arial"/>
              <a:cs typeface="Arial"/>
              <a:sym typeface="Arial"/>
            </a:endParaRPr>
          </a:p>
          <a:p>
            <a:pPr>
              <a:defRPr b="1" sz="1800">
                <a:solidFill>
                  <a:srgbClr val="FFFFFF"/>
                </a:solidFill>
              </a:defRPr>
            </a:pPr>
            <a:r>
              <a:t>PADDING</a:t>
            </a:r>
            <a:endParaRPr>
              <a:latin typeface="Arial"/>
              <a:ea typeface="Arial"/>
              <a:cs typeface="Arial"/>
              <a:sym typeface="Arial"/>
            </a:endParaRPr>
          </a:p>
          <a:p>
            <a:pPr>
              <a:defRPr b="1" sz="1800">
                <a:solidFill>
                  <a:srgbClr val="FFFFFF"/>
                </a:solidFill>
              </a:defRPr>
            </a:pPr>
            <a:r>
              <a:t>0x02 – 0x03</a:t>
            </a:r>
            <a:endParaRPr>
              <a:latin typeface="Arial"/>
              <a:ea typeface="Arial"/>
              <a:cs typeface="Arial"/>
              <a:sym typeface="Arial"/>
            </a:endParaRPr>
          </a:p>
          <a:p>
            <a:pPr>
              <a:defRPr b="1" sz="1800">
                <a:solidFill>
                  <a:srgbClr val="FFFFFF"/>
                </a:solidFill>
              </a:defRPr>
            </a:pPr>
            <a:r>
              <a:t>ACK</a:t>
            </a:r>
            <a:endParaRPr>
              <a:latin typeface="Arial"/>
              <a:ea typeface="Arial"/>
              <a:cs typeface="Arial"/>
              <a:sym typeface="Arial"/>
            </a:endParaRPr>
          </a:p>
          <a:p>
            <a:pPr>
              <a:defRPr b="1" sz="1800">
                <a:solidFill>
                  <a:srgbClr val="FFFFFF"/>
                </a:solidFill>
              </a:defRPr>
            </a:pPr>
            <a:r>
              <a:t>0x15</a:t>
            </a:r>
            <a:endParaRPr>
              <a:latin typeface="Arial"/>
              <a:ea typeface="Arial"/>
              <a:cs typeface="Arial"/>
              <a:sym typeface="Arial"/>
            </a:endParaRPr>
          </a:p>
          <a:p>
            <a:pPr>
              <a:defRPr b="1" sz="1800">
                <a:solidFill>
                  <a:srgbClr val="FFFFFF"/>
                </a:solidFill>
              </a:defRPr>
            </a:pPr>
            <a:r>
              <a:t>STREAM_DATA_BLOCKED</a:t>
            </a:r>
            <a:endParaRPr>
              <a:latin typeface="Arial"/>
              <a:ea typeface="Arial"/>
              <a:cs typeface="Arial"/>
              <a:sym typeface="Arial"/>
            </a:endParaRPr>
          </a:p>
          <a:p>
            <a:pPr>
              <a:defRPr sz="1800"/>
            </a:pPr>
            <a:r>
              <a:t>0x01</a:t>
            </a:r>
            <a:endParaRPr>
              <a:latin typeface="Arial"/>
              <a:ea typeface="Arial"/>
              <a:cs typeface="Arial"/>
              <a:sym typeface="Arial"/>
            </a:endParaRPr>
          </a:p>
          <a:p>
            <a:pPr>
              <a:defRPr sz="1800"/>
            </a:pPr>
            <a:r>
              <a:t>PING</a:t>
            </a:r>
            <a:endParaRPr>
              <a:latin typeface="Arial"/>
              <a:ea typeface="Arial"/>
              <a:cs typeface="Arial"/>
              <a:sym typeface="Arial"/>
            </a:endParaRPr>
          </a:p>
          <a:p>
            <a:pPr>
              <a:defRPr sz="1800">
                <a:solidFill>
                  <a:srgbClr val="FF0000"/>
                </a:solidFill>
              </a:defRPr>
            </a:pPr>
            <a:r>
              <a:t>0x08 – 0x0f</a:t>
            </a:r>
            <a:endParaRPr>
              <a:latin typeface="Arial"/>
              <a:ea typeface="Arial"/>
              <a:cs typeface="Arial"/>
              <a:sym typeface="Arial"/>
            </a:endParaRPr>
          </a:p>
          <a:p>
            <a:pPr>
              <a:defRPr sz="1800">
                <a:solidFill>
                  <a:srgbClr val="FF0000"/>
                </a:solidFill>
              </a:defRPr>
            </a:pPr>
            <a:r>
              <a:t>STREAM</a:t>
            </a:r>
            <a:endParaRPr>
              <a:latin typeface="Arial"/>
              <a:ea typeface="Arial"/>
              <a:cs typeface="Arial"/>
              <a:sym typeface="Arial"/>
            </a:endParaRPr>
          </a:p>
          <a:p>
            <a:pPr>
              <a:defRPr sz="1800"/>
            </a:pPr>
            <a:r>
              <a:t>0x18</a:t>
            </a:r>
            <a:endParaRPr>
              <a:latin typeface="Arial"/>
              <a:ea typeface="Arial"/>
              <a:cs typeface="Arial"/>
              <a:sym typeface="Arial"/>
            </a:endParaRPr>
          </a:p>
          <a:p>
            <a:pPr>
              <a:defRPr sz="1800"/>
            </a:pPr>
            <a:r>
              <a:t>NEW_CONNECTION_ID</a:t>
            </a:r>
            <a:endParaRPr>
              <a:latin typeface="Arial"/>
              <a:ea typeface="Arial"/>
              <a:cs typeface="Arial"/>
              <a:sym typeface="Arial"/>
            </a:endParaRPr>
          </a:p>
          <a:p>
            <a:pPr>
              <a:defRPr sz="1800"/>
            </a:pPr>
            <a:r>
              <a:t>0x04</a:t>
            </a:r>
            <a:endParaRPr>
              <a:latin typeface="Arial"/>
              <a:ea typeface="Arial"/>
              <a:cs typeface="Arial"/>
              <a:sym typeface="Arial"/>
            </a:endParaRPr>
          </a:p>
          <a:p>
            <a:pPr>
              <a:defRPr sz="1800"/>
            </a:pPr>
            <a:r>
              <a:t>RESET_STREAM</a:t>
            </a:r>
            <a:endParaRPr>
              <a:latin typeface="Arial"/>
              <a:ea typeface="Arial"/>
              <a:cs typeface="Arial"/>
              <a:sym typeface="Arial"/>
            </a:endParaRPr>
          </a:p>
          <a:p>
            <a:pPr>
              <a:defRPr sz="1800"/>
            </a:pPr>
            <a:r>
              <a:t>0x12-0x13</a:t>
            </a:r>
            <a:endParaRPr>
              <a:latin typeface="Arial"/>
              <a:ea typeface="Arial"/>
              <a:cs typeface="Arial"/>
              <a:sym typeface="Arial"/>
            </a:endParaRPr>
          </a:p>
          <a:p>
            <a:pPr>
              <a:defRPr sz="1800"/>
            </a:pPr>
            <a:r>
              <a:t>MAX_STREAMS</a:t>
            </a:r>
            <a:endParaRPr>
              <a:latin typeface="Arial"/>
              <a:ea typeface="Arial"/>
              <a:cs typeface="Arial"/>
              <a:sym typeface="Arial"/>
            </a:endParaRPr>
          </a:p>
          <a:p>
            <a:pPr>
              <a:defRPr sz="1800"/>
            </a:pPr>
            <a:r>
              <a:t>0x19</a:t>
            </a:r>
            <a:endParaRPr>
              <a:latin typeface="Arial"/>
              <a:ea typeface="Arial"/>
              <a:cs typeface="Arial"/>
              <a:sym typeface="Arial"/>
            </a:endParaRPr>
          </a:p>
          <a:p>
            <a:pPr>
              <a:defRPr sz="1800"/>
            </a:pPr>
            <a:r>
              <a:t>RETRY_CONNECTION_ID</a:t>
            </a:r>
            <a:endParaRPr>
              <a:latin typeface="Arial"/>
              <a:ea typeface="Arial"/>
              <a:cs typeface="Arial"/>
              <a:sym typeface="Arial"/>
            </a:endParaRPr>
          </a:p>
          <a:p>
            <a:pPr>
              <a:defRPr sz="1800"/>
            </a:pPr>
            <a:r>
              <a:t>0x05</a:t>
            </a:r>
            <a:endParaRPr>
              <a:latin typeface="Arial"/>
              <a:ea typeface="Arial"/>
              <a:cs typeface="Arial"/>
              <a:sym typeface="Arial"/>
            </a:endParaRPr>
          </a:p>
          <a:p>
            <a:pPr>
              <a:defRPr sz="1800"/>
            </a:pPr>
            <a:r>
              <a:t>STOP_SENDING</a:t>
            </a:r>
            <a:endParaRPr>
              <a:latin typeface="Arial"/>
              <a:ea typeface="Arial"/>
              <a:cs typeface="Arial"/>
              <a:sym typeface="Arial"/>
            </a:endParaRPr>
          </a:p>
          <a:p>
            <a:pPr>
              <a:defRPr sz="1800"/>
            </a:pPr>
            <a:r>
              <a:t>0x16-0x17</a:t>
            </a:r>
            <a:endParaRPr>
              <a:latin typeface="Arial"/>
              <a:ea typeface="Arial"/>
              <a:cs typeface="Arial"/>
              <a:sym typeface="Arial"/>
            </a:endParaRPr>
          </a:p>
          <a:p>
            <a:pPr>
              <a:defRPr sz="1800"/>
            </a:pPr>
            <a:r>
              <a:t>STREAM_BLOCKED</a:t>
            </a:r>
            <a:endParaRPr>
              <a:latin typeface="Arial"/>
              <a:ea typeface="Arial"/>
              <a:cs typeface="Arial"/>
              <a:sym typeface="Arial"/>
            </a:endParaRPr>
          </a:p>
          <a:p>
            <a:pPr>
              <a:defRPr sz="1800"/>
            </a:pPr>
            <a:r>
              <a:t>0x1a</a:t>
            </a:r>
            <a:endParaRPr>
              <a:latin typeface="Arial"/>
              <a:ea typeface="Arial"/>
              <a:cs typeface="Arial"/>
              <a:sym typeface="Arial"/>
            </a:endParaRPr>
          </a:p>
          <a:p>
            <a:pPr>
              <a:defRPr sz="1800"/>
            </a:pPr>
            <a:r>
              <a:t>PATH_CHALLENGE</a:t>
            </a:r>
            <a:endParaRPr>
              <a:latin typeface="Arial"/>
              <a:ea typeface="Arial"/>
              <a:cs typeface="Arial"/>
              <a:sym typeface="Arial"/>
            </a:endParaRPr>
          </a:p>
          <a:p>
            <a:pPr>
              <a:defRPr sz="1800"/>
            </a:pPr>
            <a:r>
              <a:t>0x06</a:t>
            </a:r>
            <a:endParaRPr>
              <a:latin typeface="Arial"/>
              <a:ea typeface="Arial"/>
              <a:cs typeface="Arial"/>
              <a:sym typeface="Arial"/>
            </a:endParaRPr>
          </a:p>
          <a:p>
            <a:pPr>
              <a:defRPr sz="1800"/>
            </a:pPr>
            <a:r>
              <a:t>CRYPTO</a:t>
            </a:r>
            <a:endParaRPr>
              <a:latin typeface="Arial"/>
              <a:ea typeface="Arial"/>
              <a:cs typeface="Arial"/>
              <a:sym typeface="Arial"/>
            </a:endParaRPr>
          </a:p>
          <a:p>
            <a:pPr>
              <a:defRPr sz="1800"/>
            </a:pPr>
            <a:r>
              <a:t>0x1c-0x1d</a:t>
            </a:r>
            <a:endParaRPr>
              <a:latin typeface="Arial"/>
              <a:ea typeface="Arial"/>
              <a:cs typeface="Arial"/>
              <a:sym typeface="Arial"/>
            </a:endParaRPr>
          </a:p>
          <a:p>
            <a:pPr>
              <a:defRPr sz="1800"/>
            </a:pPr>
            <a:r>
              <a:t>CONNECTION_CLOSE</a:t>
            </a:r>
            <a:endParaRPr>
              <a:latin typeface="Arial"/>
              <a:ea typeface="Arial"/>
              <a:cs typeface="Arial"/>
              <a:sym typeface="Arial"/>
            </a:endParaRPr>
          </a:p>
          <a:p>
            <a:pPr>
              <a:defRPr sz="1800"/>
            </a:pPr>
            <a:r>
              <a:t>0x1b</a:t>
            </a:r>
            <a:endParaRPr>
              <a:latin typeface="Arial"/>
              <a:ea typeface="Arial"/>
              <a:cs typeface="Arial"/>
              <a:sym typeface="Arial"/>
            </a:endParaRPr>
          </a:p>
          <a:p>
            <a:pPr>
              <a:defRPr sz="1800"/>
            </a:pPr>
            <a:r>
              <a:t>PATH_RESPONSE</a:t>
            </a:r>
            <a:endParaRPr>
              <a:latin typeface="Arial"/>
              <a:ea typeface="Arial"/>
              <a:cs typeface="Arial"/>
              <a:sym typeface="Arial"/>
            </a:endParaRPr>
          </a:p>
          <a:p>
            <a:pPr>
              <a:defRPr sz="1800"/>
            </a:pPr>
            <a:r>
              <a:t>0x07</a:t>
            </a:r>
            <a:endParaRPr>
              <a:latin typeface="Arial"/>
              <a:ea typeface="Arial"/>
              <a:cs typeface="Arial"/>
              <a:sym typeface="Arial"/>
            </a:endParaRPr>
          </a:p>
          <a:p>
            <a:pPr>
              <a:defRPr sz="1800"/>
            </a:pPr>
            <a:r>
              <a:t>NEW_TOKEN</a:t>
            </a:r>
            <a:endParaRPr>
              <a:latin typeface="Arial"/>
              <a:ea typeface="Arial"/>
              <a:cs typeface="Arial"/>
              <a:sym typeface="Arial"/>
            </a:endParaRPr>
          </a:p>
          <a:p>
            <a:pPr>
              <a:defRPr sz="1800"/>
            </a:pPr>
            <a:r>
              <a:t>0x11</a:t>
            </a:r>
            <a:endParaRPr>
              <a:latin typeface="Arial"/>
              <a:ea typeface="Arial"/>
              <a:cs typeface="Arial"/>
              <a:sym typeface="Arial"/>
            </a:endParaRPr>
          </a:p>
          <a:p>
            <a:pPr>
              <a:defRPr sz="1800"/>
            </a:pPr>
            <a:r>
              <a:t>MAX_STREAM_DATA</a:t>
            </a:r>
            <a:endParaRPr>
              <a:latin typeface="Arial"/>
              <a:ea typeface="Arial"/>
              <a:cs typeface="Arial"/>
              <a:sym typeface="Arial"/>
            </a:endParaRPr>
          </a:p>
          <a:p>
            <a:pPr>
              <a:defRPr sz="1800"/>
            </a:pPr>
            <a:r>
              <a:t>0x1e</a:t>
            </a:r>
            <a:endParaRPr>
              <a:latin typeface="Arial"/>
              <a:ea typeface="Arial"/>
              <a:cs typeface="Arial"/>
              <a:sym typeface="Arial"/>
            </a:endParaRPr>
          </a:p>
          <a:p>
            <a:pPr>
              <a:defRPr sz="1800"/>
            </a:pPr>
            <a:r>
              <a:t>HANDSHAKE_DONE</a:t>
            </a:r>
            <a:endParaRPr>
              <a:latin typeface="Arial"/>
              <a:ea typeface="Arial"/>
              <a:cs typeface="Arial"/>
              <a:sym typeface="Arial"/>
            </a:endParaRPr>
          </a:p>
          <a:p>
            <a:pPr>
              <a:defRPr sz="1800"/>
            </a:pPr>
            <a:r>
              <a:t>0x10</a:t>
            </a:r>
            <a:endParaRPr>
              <a:latin typeface="Arial"/>
              <a:ea typeface="Arial"/>
              <a:cs typeface="Arial"/>
              <a:sym typeface="Arial"/>
            </a:endParaRPr>
          </a:p>
          <a:p>
            <a:pPr>
              <a:defRPr sz="1800"/>
            </a:pPr>
            <a:r>
              <a:t>MAX_DATA</a:t>
            </a:r>
            <a:endParaRPr>
              <a:latin typeface="Arial"/>
              <a:ea typeface="Arial"/>
              <a:cs typeface="Arial"/>
              <a:sym typeface="Arial"/>
            </a:endParaRPr>
          </a:p>
          <a:p>
            <a:pPr>
              <a:defRPr sz="1800"/>
            </a:pPr>
            <a:r>
              <a:t>0x14</a:t>
            </a:r>
            <a:endParaRPr>
              <a:latin typeface="Arial"/>
              <a:ea typeface="Arial"/>
              <a:cs typeface="Arial"/>
              <a:sym typeface="Arial"/>
            </a:endParaRPr>
          </a:p>
          <a:p>
            <a:pPr>
              <a:defRPr sz="1800"/>
            </a:pPr>
            <a:r>
              <a:t>DATA_BLOCKED</a:t>
            </a:r>
            <a:endParaRPr>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4" name="Shape 1174"/>
          <p:cNvSpPr/>
          <p:nvPr>
            <p:ph type="sldImg"/>
          </p:nvPr>
        </p:nvSpPr>
        <p:spPr>
          <a:prstGeom prst="rect">
            <a:avLst/>
          </a:prstGeom>
        </p:spPr>
        <p:txBody>
          <a:bodyPr/>
          <a:lstStyle/>
          <a:p>
            <a:pPr/>
          </a:p>
        </p:txBody>
      </p:sp>
      <p:sp>
        <p:nvSpPr>
          <p:cNvPr id="1175" name="Shape 1175"/>
          <p:cNvSpPr/>
          <p:nvPr>
            <p:ph type="body" sz="quarter" idx="1"/>
          </p:nvPr>
        </p:nvSpPr>
        <p:spPr>
          <a:prstGeom prst="rect">
            <a:avLst/>
          </a:prstGeom>
        </p:spPr>
        <p:txBody>
          <a:bodyPr/>
          <a:lstStyle/>
          <a:p>
            <a:pPr/>
            <a:r>
              <a:t>QPACK</a:t>
            </a:r>
            <a:r>
              <a:t>是怎样压缩</a:t>
            </a:r>
            <a:r>
              <a:t>HTTP Header</a:t>
            </a:r>
            <a:r>
              <a:t>的？</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1" name="Shape 1181"/>
          <p:cNvSpPr/>
          <p:nvPr>
            <p:ph type="sldImg"/>
          </p:nvPr>
        </p:nvSpPr>
        <p:spPr>
          <a:prstGeom prst="rect">
            <a:avLst/>
          </a:prstGeom>
        </p:spPr>
        <p:txBody>
          <a:bodyPr/>
          <a:lstStyle/>
          <a:p>
            <a:pPr/>
          </a:p>
        </p:txBody>
      </p:sp>
      <p:sp>
        <p:nvSpPr>
          <p:cNvPr id="1182" name="Shape 1182"/>
          <p:cNvSpPr/>
          <p:nvPr>
            <p:ph type="body" sz="quarter" idx="1"/>
          </p:nvPr>
        </p:nvSpPr>
        <p:spPr>
          <a:prstGeom prst="rect">
            <a:avLst/>
          </a:prstGeom>
        </p:spPr>
        <p:txBody>
          <a:bodyPr/>
          <a:lstStyle/>
          <a:p>
            <a:pPr/>
            <a:r>
              <a:t>1\2\4</a:t>
            </a:r>
            <a:r>
              <a:t>个请求访问</a:t>
            </a:r>
            <a:r>
              <a:t>: h2load https://blog.cloudflare.com -n 4 | tail -6 |head -1</a:t>
            </a:r>
          </a:p>
          <a:p>
            <a:pPr/>
            <a:r>
              <a:t>HTTP2</a:t>
            </a:r>
            <a:r>
              <a:t>：</a:t>
            </a:r>
            <a:r>
              <a:t>HPACK</a:t>
            </a:r>
            <a:r>
              <a:t>（</a:t>
            </a:r>
            <a:r>
              <a:t>RFC7541</a:t>
            </a:r>
            <a:r>
              <a:t>）</a:t>
            </a:r>
          </a:p>
          <a:p>
            <a:pPr lvl="1" indent="457200"/>
            <a:r>
              <a:t>静态字典：</a:t>
            </a:r>
            <a:r>
              <a:t>61</a:t>
            </a:r>
            <a:r>
              <a:t>项</a:t>
            </a:r>
            <a:r>
              <a:t>, </a:t>
            </a:r>
            <a:r>
              <a:rPr u="sng">
                <a:solidFill>
                  <a:srgbClr val="0563C1"/>
                </a:solidFill>
                <a:uFill>
                  <a:solidFill>
                    <a:srgbClr val="0563C1"/>
                  </a:solidFill>
                </a:uFill>
                <a:hlinkClick r:id="rId3" invalidUrl="" action="" tgtFrame="" tooltip="" history="1" highlightClick="0" endSnd="0"/>
              </a:rPr>
              <a:t>https://http2.github.io/http2-spec/compression.html#static.table.definition</a:t>
            </a:r>
          </a:p>
          <a:p>
            <a:pPr lvl="1" indent="457200"/>
            <a:r>
              <a:t>动态字典：基于</a:t>
            </a:r>
            <a:r>
              <a:t>TCP</a:t>
            </a:r>
          </a:p>
          <a:p>
            <a:pPr lvl="1" indent="457200"/>
            <a:r>
              <a:t>压缩算法：</a:t>
            </a:r>
            <a:r>
              <a:t>Huffman </a:t>
            </a:r>
            <a:r>
              <a:t>编码（最高压缩比 </a:t>
            </a:r>
            <a:r>
              <a:t>8:5</a:t>
            </a:r>
            <a:r>
              <a:t>）</a:t>
            </a:r>
          </a:p>
          <a:p>
            <a:pPr/>
            <a:r>
              <a:t>HTTP3</a:t>
            </a:r>
            <a:r>
              <a:t>：</a:t>
            </a:r>
            <a:r>
              <a:t>QPACK</a:t>
            </a:r>
          </a:p>
          <a:p>
            <a:pPr lvl="1" indent="457200"/>
            <a:r>
              <a:t>静态字典：</a:t>
            </a:r>
            <a:r>
              <a:t>90+</a:t>
            </a:r>
            <a:r>
              <a:t>项</a:t>
            </a:r>
          </a:p>
          <a:p>
            <a:pPr lvl="1" indent="457200"/>
            <a:r>
              <a:t>动态字典：基于单向</a:t>
            </a:r>
            <a:r>
              <a:t>QUIC Stream,</a:t>
            </a:r>
            <a:r>
              <a:t>动态字典与视频压缩  前向，</a:t>
            </a:r>
            <a:r>
              <a:t>B</a:t>
            </a:r>
            <a:r>
              <a:t>帧、</a:t>
            </a:r>
            <a:r>
              <a:t>I</a:t>
            </a:r>
            <a:r>
              <a:t>帧</a:t>
            </a:r>
          </a:p>
          <a:p>
            <a:pPr lvl="1" indent="457200"/>
            <a:r>
              <a:t>压缩算法：</a:t>
            </a:r>
            <a:r>
              <a:t>Huffman </a:t>
            </a:r>
            <a:r>
              <a:t>编码（最高压缩比 </a:t>
            </a:r>
            <a:r>
              <a:t>8:5</a:t>
            </a:r>
            <a:r>
              <a:t>）</a:t>
            </a:r>
          </a:p>
          <a:p>
            <a:pPr/>
          </a:p>
          <a:p>
            <a:p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5" name="Shape 1215"/>
          <p:cNvSpPr/>
          <p:nvPr>
            <p:ph type="sldImg"/>
          </p:nvPr>
        </p:nvSpPr>
        <p:spPr>
          <a:prstGeom prst="rect">
            <a:avLst/>
          </a:prstGeom>
        </p:spPr>
        <p:txBody>
          <a:bodyPr/>
          <a:lstStyle/>
          <a:p>
            <a:pPr/>
          </a:p>
        </p:txBody>
      </p:sp>
      <p:sp>
        <p:nvSpPr>
          <p:cNvPr id="1216" name="Shape 1216"/>
          <p:cNvSpPr/>
          <p:nvPr>
            <p:ph type="body" sz="quarter" idx="1"/>
          </p:nvPr>
        </p:nvSpPr>
        <p:spPr>
          <a:prstGeom prst="rect">
            <a:avLst/>
          </a:prstGeom>
        </p:spPr>
        <p:txBody>
          <a:bodyPr/>
          <a:lstStyle/>
          <a:p>
            <a:pPr/>
            <a:r>
              <a:t>OSI</a:t>
            </a:r>
            <a:r>
              <a:t>七层协议体系</a:t>
            </a:r>
          </a:p>
          <a:p>
            <a:pPr/>
            <a:r>
              <a:t>HTTP 1</a:t>
            </a:r>
            <a:r>
              <a:t>、</a:t>
            </a:r>
            <a:r>
              <a:t>2</a:t>
            </a:r>
            <a:r>
              <a:t>、</a:t>
            </a:r>
            <a:r>
              <a:t>3</a:t>
            </a:r>
            <a:r>
              <a:t>协议语法格式</a:t>
            </a:r>
          </a:p>
          <a:p>
            <a:pPr/>
            <a:r>
              <a:t>HTTP</a:t>
            </a:r>
            <a:r>
              <a:t>语义及其在</a:t>
            </a:r>
            <a:r>
              <a:t>Web</a:t>
            </a:r>
            <a:r>
              <a:t>安全中的应用</a:t>
            </a:r>
          </a:p>
          <a:p>
            <a:pPr/>
            <a:r>
              <a:t>HTTP</a:t>
            </a:r>
            <a:r>
              <a:t>协议性能提升方案</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0" name="Shape 1220"/>
          <p:cNvSpPr/>
          <p:nvPr>
            <p:ph type="sldImg"/>
          </p:nvPr>
        </p:nvSpPr>
        <p:spPr>
          <a:prstGeom prst="rect">
            <a:avLst/>
          </a:prstGeom>
        </p:spPr>
        <p:txBody>
          <a:bodyPr/>
          <a:lstStyle/>
          <a:p>
            <a:pPr/>
          </a:p>
        </p:txBody>
      </p:sp>
      <p:sp>
        <p:nvSpPr>
          <p:cNvPr id="1221" name="Shape 1221"/>
          <p:cNvSpPr/>
          <p:nvPr>
            <p:ph type="body" sz="quarter" idx="1"/>
          </p:nvPr>
        </p:nvSpPr>
        <p:spPr>
          <a:prstGeom prst="rect">
            <a:avLst/>
          </a:prstGeom>
        </p:spPr>
        <p:txBody>
          <a:bodyPr/>
          <a:lstStyle/>
          <a:p>
            <a:pPr/>
            <a:r>
              <a:t>信息安全</a:t>
            </a:r>
          </a:p>
          <a:p>
            <a:pPr lvl="1" indent="457200"/>
            <a:r>
              <a:t>机密性</a:t>
            </a:r>
          </a:p>
          <a:p>
            <a:pPr lvl="1" indent="457200"/>
            <a:r>
              <a:t>完整性</a:t>
            </a:r>
          </a:p>
          <a:p>
            <a:pPr lvl="1" indent="457200"/>
            <a:r>
              <a:t>身份鉴别</a:t>
            </a:r>
          </a:p>
          <a:p>
            <a:pPr/>
            <a:r>
              <a:t>TLS/SSL</a:t>
            </a:r>
            <a:r>
              <a:t>协议</a:t>
            </a:r>
          </a:p>
          <a:p>
            <a:pPr lvl="1" indent="457200">
              <a:defRPr b="1"/>
            </a:pPr>
            <a:r>
              <a:rPr u="sng">
                <a:solidFill>
                  <a:srgbClr val="0563C1"/>
                </a:solidFill>
                <a:uFill>
                  <a:solidFill>
                    <a:srgbClr val="0563C1"/>
                  </a:solidFill>
                </a:uFill>
                <a:hlinkClick r:id="rId3" invalidUrl="" action="" tgtFrame="" tooltip="" history="1" highlightClick="0" endSnd="0"/>
              </a:rPr>
              <a:t>TLS: T</a:t>
            </a:r>
            <a:r>
              <a:rPr b="0" u="sng">
                <a:solidFill>
                  <a:srgbClr val="0563C1"/>
                </a:solidFill>
                <a:uFill>
                  <a:solidFill>
                    <a:srgbClr val="0563C1"/>
                  </a:solidFill>
                </a:uFill>
                <a:hlinkClick r:id="rId3" invalidUrl="" action="" tgtFrame="" tooltip="" history="1" highlightClick="0" endSnd="0"/>
              </a:rPr>
              <a:t>ransport </a:t>
            </a:r>
            <a:r>
              <a:rPr u="sng">
                <a:solidFill>
                  <a:srgbClr val="0563C1"/>
                </a:solidFill>
                <a:uFill>
                  <a:solidFill>
                    <a:srgbClr val="0563C1"/>
                  </a:solidFill>
                </a:uFill>
                <a:hlinkClick r:id="rId3" invalidUrl="" action="" tgtFrame="" tooltip="" history="1" highlightClick="0" endSnd="0"/>
              </a:rPr>
              <a:t>L</a:t>
            </a:r>
            <a:r>
              <a:rPr b="0" u="sng">
                <a:solidFill>
                  <a:srgbClr val="0563C1"/>
                </a:solidFill>
                <a:uFill>
                  <a:solidFill>
                    <a:srgbClr val="0563C1"/>
                  </a:solidFill>
                </a:uFill>
                <a:hlinkClick r:id="rId3" invalidUrl="" action="" tgtFrame="" tooltip="" history="1" highlightClick="0" endSnd="0"/>
              </a:rPr>
              <a:t>ayer </a:t>
            </a:r>
            <a:r>
              <a:rPr u="sng">
                <a:solidFill>
                  <a:srgbClr val="0563C1"/>
                </a:solidFill>
                <a:uFill>
                  <a:solidFill>
                    <a:srgbClr val="0563C1"/>
                  </a:solidFill>
                </a:uFill>
                <a:hlinkClick r:id="rId3" invalidUrl="" action="" tgtFrame="" tooltip="" history="1" highlightClick="0" endSnd="0"/>
              </a:rPr>
              <a:t>S</a:t>
            </a:r>
            <a:r>
              <a:rPr b="0" u="sng">
                <a:solidFill>
                  <a:srgbClr val="0563C1"/>
                </a:solidFill>
                <a:uFill>
                  <a:solidFill>
                    <a:srgbClr val="0563C1"/>
                  </a:solidFill>
                </a:uFill>
                <a:hlinkClick r:id="rId3" invalidUrl="" action="" tgtFrame="" tooltip="" history="1" highlightClick="0" endSnd="0"/>
              </a:rPr>
              <a:t>ecurity</a:t>
            </a:r>
          </a:p>
          <a:p>
            <a:pPr lvl="1" indent="457200"/>
            <a:r>
              <a:t>SSL</a:t>
            </a:r>
            <a:r>
              <a:t>：</a:t>
            </a:r>
            <a:r>
              <a:rPr b="1"/>
              <a:t>S</a:t>
            </a:r>
            <a:r>
              <a:t>ecure </a:t>
            </a:r>
            <a:r>
              <a:rPr b="1"/>
              <a:t>S</a:t>
            </a:r>
            <a:r>
              <a:t>ockets </a:t>
            </a:r>
            <a:r>
              <a:rPr b="1"/>
              <a:t>L</a:t>
            </a:r>
            <a:r>
              <a:t>ayer</a:t>
            </a:r>
          </a:p>
          <a:p>
            <a:pPr lvl="2" indent="914400"/>
            <a:r>
              <a:t>SSL</a:t>
            </a:r>
            <a:r>
              <a:t>之父：塔希尔</a:t>
            </a:r>
            <a:r>
              <a:t>·</a:t>
            </a:r>
            <a:r>
              <a:t>盖莫尔</a:t>
            </a:r>
          </a:p>
          <a:p>
            <a:pPr lvl="2" indent="914400"/>
          </a:p>
          <a:p>
            <a:pPr lvl="2" indent="914400"/>
            <a:r>
              <a:t>对称加密算法能保障信息的安全传输吗？</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8" name="Shape 1228"/>
          <p:cNvSpPr/>
          <p:nvPr>
            <p:ph type="sldImg"/>
          </p:nvPr>
        </p:nvSpPr>
        <p:spPr>
          <a:prstGeom prst="rect">
            <a:avLst/>
          </a:prstGeom>
        </p:spPr>
        <p:txBody>
          <a:bodyPr/>
          <a:lstStyle/>
          <a:p>
            <a:pPr/>
          </a:p>
        </p:txBody>
      </p:sp>
      <p:sp>
        <p:nvSpPr>
          <p:cNvPr id="1229" name="Shape 1229"/>
          <p:cNvSpPr/>
          <p:nvPr>
            <p:ph type="body" sz="quarter" idx="1"/>
          </p:nvPr>
        </p:nvSpPr>
        <p:spPr>
          <a:prstGeom prst="rect">
            <a:avLst/>
          </a:prstGeom>
        </p:spPr>
        <p:txBody>
          <a:bodyPr/>
          <a:lstStyle>
            <a:lvl2pPr indent="457200">
              <a:defRPr u="sng">
                <a:solidFill>
                  <a:srgbClr val="0563C1"/>
                </a:solidFill>
                <a:uFill>
                  <a:solidFill>
                    <a:srgbClr val="0563C1"/>
                  </a:solidFill>
                </a:uFill>
                <a:hlinkClick r:id="rId3" invalidUrl="" action="" tgtFrame="" tooltip="" history="1" highlightClick="0" endSnd="0"/>
              </a:defRPr>
            </a:lvl2pPr>
          </a:lstStyle>
          <a:p>
            <a:pPr/>
            <a:r>
              <a:t>Caesar cipher</a:t>
            </a:r>
          </a:p>
          <a:p>
            <a:pPr lvl="1">
              <a:defRPr u="none">
                <a:solidFill>
                  <a:srgbClr val="000000"/>
                </a:solidFill>
                <a:uFillTx/>
              </a:defRPr>
            </a:pPr>
            <a:r>
              <a:rPr u="sng">
                <a:solidFill>
                  <a:srgbClr val="0563C1"/>
                </a:solidFill>
                <a:uFill>
                  <a:solidFill>
                    <a:srgbClr val="0563C1"/>
                  </a:solidFill>
                </a:uFill>
                <a:hlinkClick r:id="rId3" invalidUrl="" action="" tgtFrame="" tooltip="" history="1" highlightClick="0" endSnd="0"/>
              </a:rPr>
              <a:t>ROT13</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6" name="Shape 1236"/>
          <p:cNvSpPr/>
          <p:nvPr>
            <p:ph type="sldImg"/>
          </p:nvPr>
        </p:nvSpPr>
        <p:spPr>
          <a:prstGeom prst="rect">
            <a:avLst/>
          </a:prstGeom>
        </p:spPr>
        <p:txBody>
          <a:bodyPr/>
          <a:lstStyle/>
          <a:p>
            <a:pPr/>
          </a:p>
        </p:txBody>
      </p:sp>
      <p:sp>
        <p:nvSpPr>
          <p:cNvPr id="1237" name="Shape 1237"/>
          <p:cNvSpPr/>
          <p:nvPr>
            <p:ph type="body" sz="quarter" idx="1"/>
          </p:nvPr>
        </p:nvSpPr>
        <p:spPr>
          <a:prstGeom prst="rect">
            <a:avLst/>
          </a:prstGeom>
        </p:spPr>
        <p:txBody>
          <a:bodyPr/>
          <a:lstStyle/>
          <a:p>
            <a:pPr/>
            <a:r>
              <a:t>8</a:t>
            </a:r>
            <a:r>
              <a:t>字母字符串，语言信息率</a:t>
            </a:r>
            <a:r>
              <a:t>2.3</a:t>
            </a:r>
            <a:r>
              <a:t>位</a:t>
            </a:r>
          </a:p>
          <a:p>
            <a:pPr/>
            <a:r>
              <a:t>16</a:t>
            </a:r>
            <a:r>
              <a:t>字节信息率为</a:t>
            </a:r>
            <a:r>
              <a:t>1.3</a:t>
            </a:r>
            <a:r>
              <a:t>到</a:t>
            </a:r>
            <a:r>
              <a:t>1.5</a:t>
            </a:r>
            <a:r>
              <a:t>之间</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6" name="Shape 1256"/>
          <p:cNvSpPr/>
          <p:nvPr>
            <p:ph type="sldImg"/>
          </p:nvPr>
        </p:nvSpPr>
        <p:spPr>
          <a:prstGeom prst="rect">
            <a:avLst/>
          </a:prstGeom>
        </p:spPr>
        <p:txBody>
          <a:bodyPr/>
          <a:lstStyle/>
          <a:p>
            <a:pPr/>
          </a:p>
        </p:txBody>
      </p:sp>
      <p:sp>
        <p:nvSpPr>
          <p:cNvPr id="1257" name="Shape 1257"/>
          <p:cNvSpPr/>
          <p:nvPr>
            <p:ph type="body" sz="quarter" idx="1"/>
          </p:nvPr>
        </p:nvSpPr>
        <p:spPr>
          <a:prstGeom prst="rect">
            <a:avLst/>
          </a:prstGeom>
        </p:spPr>
        <p:txBody>
          <a:bodyPr/>
          <a:lstStyle/>
          <a:p>
            <a:pPr/>
            <a:r>
              <a:t>好算法</a:t>
            </a:r>
            <a:r>
              <a:t>==</a:t>
            </a:r>
            <a:r>
              <a:t>只能穷举</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6" name="Shape 1266"/>
          <p:cNvSpPr/>
          <p:nvPr>
            <p:ph type="sldImg"/>
          </p:nvPr>
        </p:nvSpPr>
        <p:spPr>
          <a:prstGeom prst="rect">
            <a:avLst/>
          </a:prstGeom>
        </p:spPr>
        <p:txBody>
          <a:bodyPr/>
          <a:lstStyle/>
          <a:p>
            <a:pPr/>
          </a:p>
        </p:txBody>
      </p:sp>
      <p:sp>
        <p:nvSpPr>
          <p:cNvPr id="1267" name="Shape 1267"/>
          <p:cNvSpPr/>
          <p:nvPr>
            <p:ph type="body" sz="quarter" idx="1"/>
          </p:nvPr>
        </p:nvSpPr>
        <p:spPr>
          <a:prstGeom prst="rect">
            <a:avLst/>
          </a:prstGeom>
        </p:spPr>
        <p:txBody>
          <a:bodyPr/>
          <a:lstStyle/>
          <a:p>
            <a:pPr/>
            <a:r>
              <a:t>块算法中的分组模式如何对抗频率分析？</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0" name="Shape 1270"/>
          <p:cNvSpPr/>
          <p:nvPr>
            <p:ph type="sldImg"/>
          </p:nvPr>
        </p:nvSpPr>
        <p:spPr>
          <a:prstGeom prst="rect">
            <a:avLst/>
          </a:prstGeom>
        </p:spPr>
        <p:txBody>
          <a:bodyPr/>
          <a:lstStyle/>
          <a:p>
            <a:pPr/>
          </a:p>
        </p:txBody>
      </p:sp>
      <p:sp>
        <p:nvSpPr>
          <p:cNvPr id="1271" name="Shape 1271"/>
          <p:cNvSpPr/>
          <p:nvPr>
            <p:ph type="body" sz="quarter" idx="1"/>
          </p:nvPr>
        </p:nvSpPr>
        <p:spPr>
          <a:prstGeom prst="rect">
            <a:avLst/>
          </a:prstGeom>
        </p:spPr>
        <p:txBody>
          <a:bodyPr/>
          <a:lstStyle/>
          <a:p>
            <a:pPr/>
            <a:r>
              <a:t>计算机不可能产生随机数</a:t>
            </a:r>
          </a:p>
          <a:p>
            <a:pPr lvl="1" indent="457200"/>
            <a:r>
              <a:t>任何周期性的数据都是可预测的</a:t>
            </a:r>
          </a:p>
          <a:p>
            <a:pPr lvl="1" indent="457200"/>
            <a:r>
              <a:t>输入</a:t>
            </a:r>
            <a:r>
              <a:t>+</a:t>
            </a:r>
            <a:r>
              <a:t>可预测的操作 </a:t>
            </a:r>
            <a:r>
              <a:t>= </a:t>
            </a:r>
            <a:r>
              <a:t>输出</a:t>
            </a:r>
          </a:p>
          <a:p>
            <a:pPr/>
            <a:r>
              <a:t>安全的伪随机数</a:t>
            </a:r>
          </a:p>
          <a:p>
            <a:pPr lvl="1" indent="457200"/>
            <a:r>
              <a:t>熵足够大</a:t>
            </a:r>
          </a:p>
          <a:p>
            <a:pPr lvl="2" indent="914400"/>
            <a:r>
              <a:t>增加各种硬件噪声</a:t>
            </a:r>
          </a:p>
          <a:p>
            <a:pPr lvl="1" indent="457200"/>
            <a:r>
              <a:t>Linux</a:t>
            </a:r>
            <a:r>
              <a:t>：</a:t>
            </a:r>
            <a:r>
              <a:t>/dev/random   /dev/urandom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幻灯片">
    <p:spTree>
      <p:nvGrpSpPr>
        <p:cNvPr id="1" name=""/>
        <p:cNvGrpSpPr/>
        <p:nvPr/>
      </p:nvGrpSpPr>
      <p:grpSpPr>
        <a:xfrm>
          <a:off x="0" y="0"/>
          <a:ext cx="0" cy="0"/>
          <a:chOff x="0" y="0"/>
          <a:chExt cx="0" cy="0"/>
        </a:xfrm>
      </p:grpSpPr>
      <p:sp>
        <p:nvSpPr>
          <p:cNvPr id="11" name="标题文本"/>
          <p:cNvSpPr txBox="1"/>
          <p:nvPr>
            <p:ph type="title"/>
          </p:nvPr>
        </p:nvSpPr>
        <p:spPr>
          <a:xfrm>
            <a:off x="1524000" y="1122362"/>
            <a:ext cx="9144000" cy="2387601"/>
          </a:xfrm>
          <a:prstGeom prst="rect">
            <a:avLst/>
          </a:prstGeom>
        </p:spPr>
        <p:txBody>
          <a:bodyPr anchor="b"/>
          <a:lstStyle>
            <a:lvl1pPr algn="ctr">
              <a:defRPr sz="6000"/>
            </a:lvl1pPr>
          </a:lstStyle>
          <a:p>
            <a:pPr/>
            <a:r>
              <a:t>标题文本</a:t>
            </a:r>
          </a:p>
        </p:txBody>
      </p:sp>
      <p:sp>
        <p:nvSpPr>
          <p:cNvPr id="12" name="正文级别 1…"/>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ull Screen Image">
    <p:spTree>
      <p:nvGrpSpPr>
        <p:cNvPr id="1" name=""/>
        <p:cNvGrpSpPr/>
        <p:nvPr/>
      </p:nvGrpSpPr>
      <p:grpSpPr>
        <a:xfrm>
          <a:off x="0" y="0"/>
          <a:ext cx="0" cy="0"/>
          <a:chOff x="0" y="0"/>
          <a:chExt cx="0" cy="0"/>
        </a:xfrm>
      </p:grpSpPr>
      <p:sp>
        <p:nvSpPr>
          <p:cNvPr id="92" name="Picture Placeholder 22"/>
          <p:cNvSpPr/>
          <p:nvPr>
            <p:ph type="pic" idx="13"/>
          </p:nvPr>
        </p:nvSpPr>
        <p:spPr>
          <a:xfrm>
            <a:off x="0" y="0"/>
            <a:ext cx="12192000" cy="6858000"/>
          </a:xfrm>
          <a:prstGeom prst="rect">
            <a:avLst/>
          </a:prstGeom>
        </p:spPr>
        <p:txBody>
          <a:bodyPr lIns="91439" rIns="91439">
            <a:noAutofit/>
          </a:bodyPr>
          <a:lstStyle/>
          <a:p>
            <a:pPr/>
          </a:p>
        </p:txBody>
      </p:sp>
      <p:sp>
        <p:nvSpPr>
          <p:cNvPr id="93" name="幻灯片编号"/>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和内容">
    <p:spTree>
      <p:nvGrpSpPr>
        <p:cNvPr id="1" name=""/>
        <p:cNvGrpSpPr/>
        <p:nvPr/>
      </p:nvGrpSpPr>
      <p:grpSpPr>
        <a:xfrm>
          <a:off x="0" y="0"/>
          <a:ext cx="0" cy="0"/>
          <a:chOff x="0" y="0"/>
          <a:chExt cx="0" cy="0"/>
        </a:xfrm>
      </p:grpSpPr>
      <p:sp>
        <p:nvSpPr>
          <p:cNvPr id="20" name="标题文本"/>
          <p:cNvSpPr txBox="1"/>
          <p:nvPr>
            <p:ph type="title"/>
          </p:nvPr>
        </p:nvSpPr>
        <p:spPr>
          <a:prstGeom prst="rect">
            <a:avLst/>
          </a:prstGeom>
        </p:spPr>
        <p:txBody>
          <a:bodyPr/>
          <a:lstStyle/>
          <a:p>
            <a:pPr/>
            <a:r>
              <a:t>标题文本</a:t>
            </a:r>
          </a:p>
        </p:txBody>
      </p:sp>
      <p:sp>
        <p:nvSpPr>
          <p:cNvPr id="21"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标题">
    <p:spTree>
      <p:nvGrpSpPr>
        <p:cNvPr id="1" name=""/>
        <p:cNvGrpSpPr/>
        <p:nvPr/>
      </p:nvGrpSpPr>
      <p:grpSpPr>
        <a:xfrm>
          <a:off x="0" y="0"/>
          <a:ext cx="0" cy="0"/>
          <a:chOff x="0" y="0"/>
          <a:chExt cx="0" cy="0"/>
        </a:xfrm>
      </p:grpSpPr>
      <p:sp>
        <p:nvSpPr>
          <p:cNvPr id="29" name="标题文本"/>
          <p:cNvSpPr txBox="1"/>
          <p:nvPr>
            <p:ph type="title"/>
          </p:nvPr>
        </p:nvSpPr>
        <p:spPr>
          <a:xfrm>
            <a:off x="831850" y="1709738"/>
            <a:ext cx="10515600" cy="2852737"/>
          </a:xfrm>
          <a:prstGeom prst="rect">
            <a:avLst/>
          </a:prstGeom>
        </p:spPr>
        <p:txBody>
          <a:bodyPr anchor="b"/>
          <a:lstStyle>
            <a:lvl1pPr>
              <a:defRPr sz="6000"/>
            </a:lvl1pPr>
          </a:lstStyle>
          <a:p>
            <a:pPr/>
            <a:r>
              <a:t>标题文本</a:t>
            </a:r>
          </a:p>
        </p:txBody>
      </p:sp>
      <p:sp>
        <p:nvSpPr>
          <p:cNvPr id="30" name="正文级别 1…"/>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正文级别 1</a:t>
            </a:r>
          </a:p>
          <a:p>
            <a:pPr lvl="1"/>
            <a:r>
              <a:t>正文级别 2</a:t>
            </a:r>
          </a:p>
          <a:p>
            <a:pPr lvl="2"/>
            <a:r>
              <a:t>正文级别 3</a:t>
            </a:r>
          </a:p>
          <a:p>
            <a:pPr lvl="3"/>
            <a:r>
              <a:t>正文级别 4</a:t>
            </a:r>
          </a:p>
          <a:p>
            <a:pPr lvl="4"/>
            <a:r>
              <a:t>正文级别 5</a:t>
            </a:r>
          </a:p>
        </p:txBody>
      </p:sp>
      <p:sp>
        <p:nvSpPr>
          <p:cNvPr id="3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两栏内容">
    <p:spTree>
      <p:nvGrpSpPr>
        <p:cNvPr id="1" name=""/>
        <p:cNvGrpSpPr/>
        <p:nvPr/>
      </p:nvGrpSpPr>
      <p:grpSpPr>
        <a:xfrm>
          <a:off x="0" y="0"/>
          <a:ext cx="0" cy="0"/>
          <a:chOff x="0" y="0"/>
          <a:chExt cx="0" cy="0"/>
        </a:xfrm>
      </p:grpSpPr>
      <p:sp>
        <p:nvSpPr>
          <p:cNvPr id="38" name="标题文本"/>
          <p:cNvSpPr txBox="1"/>
          <p:nvPr>
            <p:ph type="title"/>
          </p:nvPr>
        </p:nvSpPr>
        <p:spPr>
          <a:prstGeom prst="rect">
            <a:avLst/>
          </a:prstGeom>
        </p:spPr>
        <p:txBody>
          <a:bodyPr/>
          <a:lstStyle/>
          <a:p>
            <a:pPr/>
            <a:r>
              <a:t>标题文本</a:t>
            </a:r>
          </a:p>
        </p:txBody>
      </p:sp>
      <p:sp>
        <p:nvSpPr>
          <p:cNvPr id="39" name="正文级别 1…"/>
          <p:cNvSpPr txBox="1"/>
          <p:nvPr>
            <p:ph type="body" sz="half" idx="1"/>
          </p:nvPr>
        </p:nvSpPr>
        <p:spPr>
          <a:xfrm>
            <a:off x="838200" y="1825625"/>
            <a:ext cx="5181600" cy="4351338"/>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4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比较">
    <p:spTree>
      <p:nvGrpSpPr>
        <p:cNvPr id="1" name=""/>
        <p:cNvGrpSpPr/>
        <p:nvPr/>
      </p:nvGrpSpPr>
      <p:grpSpPr>
        <a:xfrm>
          <a:off x="0" y="0"/>
          <a:ext cx="0" cy="0"/>
          <a:chOff x="0" y="0"/>
          <a:chExt cx="0" cy="0"/>
        </a:xfrm>
      </p:grpSpPr>
      <p:sp>
        <p:nvSpPr>
          <p:cNvPr id="47" name="标题文本"/>
          <p:cNvSpPr txBox="1"/>
          <p:nvPr>
            <p:ph type="title"/>
          </p:nvPr>
        </p:nvSpPr>
        <p:spPr>
          <a:xfrm>
            <a:off x="839787" y="365125"/>
            <a:ext cx="10515601" cy="1325563"/>
          </a:xfrm>
          <a:prstGeom prst="rect">
            <a:avLst/>
          </a:prstGeom>
        </p:spPr>
        <p:txBody>
          <a:bodyPr/>
          <a:lstStyle/>
          <a:p>
            <a:pPr/>
            <a:r>
              <a:t>标题文本</a:t>
            </a:r>
          </a:p>
        </p:txBody>
      </p:sp>
      <p:sp>
        <p:nvSpPr>
          <p:cNvPr id="48" name="正文级别 1…"/>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正文级别 1</a:t>
            </a:r>
          </a:p>
          <a:p>
            <a:pPr lvl="1"/>
            <a:r>
              <a:t>正文级别 2</a:t>
            </a:r>
          </a:p>
          <a:p>
            <a:pPr lvl="2"/>
            <a:r>
              <a:t>正文级别 3</a:t>
            </a:r>
          </a:p>
          <a:p>
            <a:pPr lvl="3"/>
            <a:r>
              <a:t>正文级别 4</a:t>
            </a:r>
          </a:p>
          <a:p>
            <a:pPr lvl="4"/>
            <a:r>
              <a:t>正文级别 5</a:t>
            </a:r>
          </a:p>
        </p:txBody>
      </p:sp>
      <p:sp>
        <p:nvSpPr>
          <p:cNvPr id="49" name="文本占位符 4"/>
          <p:cNvSpPr/>
          <p:nvPr>
            <p:ph type="body" sz="quarter" idx="13"/>
          </p:nvPr>
        </p:nvSpPr>
        <p:spPr>
          <a:xfrm>
            <a:off x="6172200" y="1681163"/>
            <a:ext cx="5183188" cy="823913"/>
          </a:xfrm>
          <a:prstGeom prst="rect">
            <a:avLst/>
          </a:prstGeom>
        </p:spPr>
        <p:txBody>
          <a:bodyPr anchor="b"/>
          <a:lstStyle/>
          <a:p>
            <a:pPr marL="0" indent="0">
              <a:buSzTx/>
              <a:buFontTx/>
              <a:buNone/>
              <a:defRPr b="1" sz="2400"/>
            </a:pPr>
          </a:p>
        </p:txBody>
      </p:sp>
      <p:sp>
        <p:nvSpPr>
          <p:cNvPr id="5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57" name="标题文本"/>
          <p:cNvSpPr txBox="1"/>
          <p:nvPr>
            <p:ph type="title"/>
          </p:nvPr>
        </p:nvSpPr>
        <p:spPr>
          <a:prstGeom prst="rect">
            <a:avLst/>
          </a:prstGeom>
        </p:spPr>
        <p:txBody>
          <a:bodyPr/>
          <a:lstStyle/>
          <a:p>
            <a:pPr/>
            <a:r>
              <a:t>标题文本</a:t>
            </a:r>
          </a:p>
        </p:txBody>
      </p:sp>
      <p:sp>
        <p:nvSpPr>
          <p:cNvPr id="5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6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内容与标题">
    <p:spTree>
      <p:nvGrpSpPr>
        <p:cNvPr id="1" name=""/>
        <p:cNvGrpSpPr/>
        <p:nvPr/>
      </p:nvGrpSpPr>
      <p:grpSpPr>
        <a:xfrm>
          <a:off x="0" y="0"/>
          <a:ext cx="0" cy="0"/>
          <a:chOff x="0" y="0"/>
          <a:chExt cx="0" cy="0"/>
        </a:xfrm>
      </p:grpSpPr>
      <p:sp>
        <p:nvSpPr>
          <p:cNvPr id="72" name="标题文本"/>
          <p:cNvSpPr txBox="1"/>
          <p:nvPr>
            <p:ph type="title"/>
          </p:nvPr>
        </p:nvSpPr>
        <p:spPr>
          <a:xfrm>
            <a:off x="839787" y="457200"/>
            <a:ext cx="3932239" cy="1600200"/>
          </a:xfrm>
          <a:prstGeom prst="rect">
            <a:avLst/>
          </a:prstGeom>
        </p:spPr>
        <p:txBody>
          <a:bodyPr anchor="b"/>
          <a:lstStyle>
            <a:lvl1pPr>
              <a:defRPr sz="3200"/>
            </a:lvl1pPr>
          </a:lstStyle>
          <a:p>
            <a:pPr/>
            <a:r>
              <a:t>标题文本</a:t>
            </a:r>
          </a:p>
        </p:txBody>
      </p:sp>
      <p:sp>
        <p:nvSpPr>
          <p:cNvPr id="73" name="正文级别 1…"/>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正文级别 1</a:t>
            </a:r>
          </a:p>
          <a:p>
            <a:pPr lvl="1"/>
            <a:r>
              <a:t>正文级别 2</a:t>
            </a:r>
          </a:p>
          <a:p>
            <a:pPr lvl="2"/>
            <a:r>
              <a:t>正文级别 3</a:t>
            </a:r>
          </a:p>
          <a:p>
            <a:pPr lvl="3"/>
            <a:r>
              <a:t>正文级别 4</a:t>
            </a:r>
          </a:p>
          <a:p>
            <a:pPr lvl="4"/>
            <a:r>
              <a:t>正文级别 5</a:t>
            </a:r>
          </a:p>
        </p:txBody>
      </p:sp>
      <p:sp>
        <p:nvSpPr>
          <p:cNvPr id="74" name="文本占位符 3"/>
          <p:cNvSpPr/>
          <p:nvPr>
            <p:ph type="body" sz="quarter" idx="13"/>
          </p:nvPr>
        </p:nvSpPr>
        <p:spPr>
          <a:xfrm>
            <a:off x="839787" y="2057400"/>
            <a:ext cx="3932238" cy="3811588"/>
          </a:xfrm>
          <a:prstGeom prst="rect">
            <a:avLst/>
          </a:prstGeom>
        </p:spPr>
        <p:txBody>
          <a:bodyPr/>
          <a:lstStyle/>
          <a:p>
            <a:pPr marL="0" indent="0">
              <a:buSzTx/>
              <a:buFontTx/>
              <a:buNone/>
              <a:defRPr sz="1600"/>
            </a:pPr>
          </a:p>
        </p:txBody>
      </p:sp>
      <p:sp>
        <p:nvSpPr>
          <p:cNvPr id="7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图片与标题">
    <p:spTree>
      <p:nvGrpSpPr>
        <p:cNvPr id="1" name=""/>
        <p:cNvGrpSpPr/>
        <p:nvPr/>
      </p:nvGrpSpPr>
      <p:grpSpPr>
        <a:xfrm>
          <a:off x="0" y="0"/>
          <a:ext cx="0" cy="0"/>
          <a:chOff x="0" y="0"/>
          <a:chExt cx="0" cy="0"/>
        </a:xfrm>
      </p:grpSpPr>
      <p:sp>
        <p:nvSpPr>
          <p:cNvPr id="82" name="标题文本"/>
          <p:cNvSpPr txBox="1"/>
          <p:nvPr>
            <p:ph type="title"/>
          </p:nvPr>
        </p:nvSpPr>
        <p:spPr>
          <a:xfrm>
            <a:off x="839787" y="457200"/>
            <a:ext cx="3932239" cy="1600200"/>
          </a:xfrm>
          <a:prstGeom prst="rect">
            <a:avLst/>
          </a:prstGeom>
        </p:spPr>
        <p:txBody>
          <a:bodyPr anchor="b"/>
          <a:lstStyle>
            <a:lvl1pPr>
              <a:defRPr sz="3200"/>
            </a:lvl1pPr>
          </a:lstStyle>
          <a:p>
            <a:pPr/>
            <a:r>
              <a:t>标题文本</a:t>
            </a:r>
          </a:p>
        </p:txBody>
      </p:sp>
      <p:sp>
        <p:nvSpPr>
          <p:cNvPr id="83" name="图片占位符 2"/>
          <p:cNvSpPr/>
          <p:nvPr>
            <p:ph type="pic" sz="half" idx="13"/>
          </p:nvPr>
        </p:nvSpPr>
        <p:spPr>
          <a:xfrm>
            <a:off x="5183187" y="987425"/>
            <a:ext cx="6172201" cy="4873625"/>
          </a:xfrm>
          <a:prstGeom prst="rect">
            <a:avLst/>
          </a:prstGeom>
        </p:spPr>
        <p:txBody>
          <a:bodyPr lIns="91439" rIns="91439">
            <a:noAutofit/>
          </a:bodyPr>
          <a:lstStyle/>
          <a:p>
            <a:pPr/>
          </a:p>
        </p:txBody>
      </p:sp>
      <p:sp>
        <p:nvSpPr>
          <p:cNvPr id="84" name="正文级别 1…"/>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正文级别 1</a:t>
            </a:r>
          </a:p>
          <a:p>
            <a:pPr lvl="1"/>
            <a:r>
              <a:t>正文级别 2</a:t>
            </a:r>
          </a:p>
          <a:p>
            <a:pPr lvl="2"/>
            <a:r>
              <a:t>正文级别 3</a:t>
            </a:r>
          </a:p>
          <a:p>
            <a:pPr lvl="3"/>
            <a:r>
              <a:t>正文级别 4</a:t>
            </a:r>
          </a:p>
          <a:p>
            <a:pPr lvl="4"/>
            <a:r>
              <a:t>正文级别 5</a:t>
            </a:r>
          </a:p>
        </p:txBody>
      </p:sp>
      <p:sp>
        <p:nvSpPr>
          <p:cNvPr id="8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标题文本"/>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标题文本</a:t>
            </a:r>
          </a:p>
        </p:txBody>
      </p:sp>
      <p:sp>
        <p:nvSpPr>
          <p:cNvPr id="3" name="正文级别 1…"/>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等线"/>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等线"/>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等线"/>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等线"/>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等线"/>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等线"/>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1.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28.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29.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9.tif"/><Relationship Id="rId4" Type="http://schemas.openxmlformats.org/officeDocument/2006/relationships/image" Target="../media/image1.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30.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jpe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0.tif"/><Relationship Id="rId4" Type="http://schemas.openxmlformats.org/officeDocument/2006/relationships/image" Target="../media/image1.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1.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1.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jpeg"/><Relationship Id="rId4" Type="http://schemas.openxmlformats.org/officeDocument/2006/relationships/image" Target="../media/image1.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1.tif"/><Relationship Id="rId4" Type="http://schemas.openxmlformats.org/officeDocument/2006/relationships/image" Target="../media/image1.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2.tif"/><Relationship Id="rId4" Type="http://schemas.openxmlformats.org/officeDocument/2006/relationships/image" Target="../media/image1.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3.tif"/><Relationship Id="rId4" Type="http://schemas.openxmlformats.org/officeDocument/2006/relationships/image" Target="../media/image1.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jpe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png"/><Relationship Id="rId4" Type="http://schemas.openxmlformats.org/officeDocument/2006/relationships/image" Target="../media/image17.jpe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jpe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png"/><Relationship Id="rId4" Type="http://schemas.openxmlformats.org/officeDocument/2006/relationships/image" Target="../media/image3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2.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jpe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png"/><Relationship Id="rId4" Type="http://schemas.openxmlformats.org/officeDocument/2006/relationships/image" Target="../media/image33.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3.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jpe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png"/><Relationship Id="rId4" Type="http://schemas.openxmlformats.org/officeDocument/2006/relationships/image" Target="../media/image34.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5.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3.jpe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 Id="rId3" Type="http://schemas.openxmlformats.org/officeDocument/2006/relationships/image" Target="../media/image1.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7.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1.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1.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jpeg"/><Relationship Id="rId4" Type="http://schemas.openxmlformats.org/officeDocument/2006/relationships/image" Target="../media/image1.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jpe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png"/><Relationship Id="rId4" Type="http://schemas.openxmlformats.org/officeDocument/2006/relationships/image" Target="../media/image38.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9.png"/><Relationship Id="rId4" Type="http://schemas.openxmlformats.org/officeDocument/2006/relationships/image" Target="../media/image40.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png"/><Relationship Id="rId4" Type="http://schemas.openxmlformats.org/officeDocument/2006/relationships/image" Target="../media/image41.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 Id="rId3" Type="http://schemas.openxmlformats.org/officeDocument/2006/relationships/image" Target="../media/image1.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png"/><Relationship Id="rId4" Type="http://schemas.openxmlformats.org/officeDocument/2006/relationships/image" Target="../media/image44.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jpe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5.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png"/><Relationship Id="rId4" Type="http://schemas.openxmlformats.org/officeDocument/2006/relationships/image" Target="../media/image46.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7.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9.pn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0.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8.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jpe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1.pn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1.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2.jpeg"/><Relationship Id="rId4" Type="http://schemas.openxmlformats.org/officeDocument/2006/relationships/image" Target="../media/image1.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jpe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png"/><Relationship Id="rId4" Type="http://schemas.openxmlformats.org/officeDocument/2006/relationships/image" Target="../media/image51.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1.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gif"/><Relationship Id="rId3" Type="http://schemas.openxmlformats.org/officeDocument/2006/relationships/image" Target="../media/image1.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2.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3.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7.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gif"/></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3.jpeg"/></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png"/><Relationship Id="rId4" Type="http://schemas.openxmlformats.org/officeDocument/2006/relationships/image" Target="../media/image53.png"/></Relationships>

</file>

<file path=ppt/slides/_rels/slide1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4.png"/></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3.jpeg"/></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png"/><Relationship Id="rId4" Type="http://schemas.openxmlformats.org/officeDocument/2006/relationships/image" Target="../media/image55.png"/></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9.jpeg"/><Relationship Id="rId4" Type="http://schemas.openxmlformats.org/officeDocument/2006/relationships/image" Target="../media/image56.png"/></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7.png"/></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1.png"/></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1.png"/></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2.jpeg"/><Relationship Id="rId4" Type="http://schemas.openxmlformats.org/officeDocument/2006/relationships/image" Target="../media/image1.png"/></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3.jpeg"/></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png"/><Relationship Id="rId4" Type="http://schemas.openxmlformats.org/officeDocument/2006/relationships/image" Target="../media/image20.jpeg"/><Relationship Id="rId5" Type="http://schemas.openxmlformats.org/officeDocument/2006/relationships/image" Target="../media/image58.png"/></Relationships>

</file>

<file path=ppt/slides/_rels/slide1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png"/><Relationship Id="rId4" Type="http://schemas.openxmlformats.org/officeDocument/2006/relationships/image" Target="../media/image59.png"/></Relationships>

</file>

<file path=ppt/slides/_rels/slide1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60.png"/></Relationships>

</file>

<file path=ppt/slides/_rels/slide1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png"/><Relationship Id="rId4" Type="http://schemas.openxmlformats.org/officeDocument/2006/relationships/image" Target="../media/image21.jpeg"/></Relationships>

</file>

<file path=ppt/slides/_rels/slide1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png"/><Relationship Id="rId4" Type="http://schemas.openxmlformats.org/officeDocument/2006/relationships/image" Target="../media/image61.png"/><Relationship Id="rId5" Type="http://schemas.openxmlformats.org/officeDocument/2006/relationships/image" Target="../media/image22.jpeg"/><Relationship Id="rId6" Type="http://schemas.openxmlformats.org/officeDocument/2006/relationships/image" Target="../media/image23.jpeg"/><Relationship Id="rId7" Type="http://schemas.openxmlformats.org/officeDocument/2006/relationships/image" Target="../media/image24.jpeg"/></Relationships>

</file>

<file path=ppt/slides/_rels/slide1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25.jpeg"/></Relationships>

</file>

<file path=ppt/slides/_rels/slide1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1.png"/></Relationships>

</file>

<file path=ppt/slides/_rels/slide1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3.jpeg"/></Relationships>

</file>

<file path=ppt/slides/_rels/slide1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62.png"/></Relationships>

</file>

<file path=ppt/slides/_rels/slide1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63.png"/></Relationships>

</file>

<file path=ppt/slides/_rels/slide1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64.png"/></Relationships>

</file>

<file path=ppt/slides/_rels/slide18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1.png"/></Relationships>

</file>

<file path=ppt/slides/_rels/slide1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png"/><Relationship Id="rId4" Type="http://schemas.openxmlformats.org/officeDocument/2006/relationships/image" Target="../media/image66.png"/></Relationships>

</file>

<file path=ppt/slides/_rels/slide1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1.png"/><Relationship Id="rId4" Type="http://schemas.openxmlformats.org/officeDocument/2006/relationships/image" Target="../media/image67.png"/><Relationship Id="rId5" Type="http://schemas.openxmlformats.org/officeDocument/2006/relationships/image" Target="../media/image68.png"/></Relationships>

</file>

<file path=ppt/slides/_rels/slide18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4.gif"/><Relationship Id="rId4" Type="http://schemas.openxmlformats.org/officeDocument/2006/relationships/image" Target="../media/image69.png"/><Relationship Id="rId5" Type="http://schemas.openxmlformats.org/officeDocument/2006/relationships/image" Target="../media/image1.png"/></Relationships>

</file>

<file path=ppt/slides/_rels/slide1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png"/><Relationship Id="rId4" Type="http://schemas.openxmlformats.org/officeDocument/2006/relationships/image" Target="../media/image70.png"/></Relationships>

</file>

<file path=ppt/slides/_rels/slide1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png"/><Relationship Id="rId4" Type="http://schemas.openxmlformats.org/officeDocument/2006/relationships/image" Target="../media/image26.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jpeg"/><Relationship Id="rId4" Type="http://schemas.openxmlformats.org/officeDocument/2006/relationships/image" Target="../media/image1.png"/></Relationships>

</file>

<file path=ppt/slides/_rels/slide1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1.png"/></Relationships>

</file>

<file path=ppt/slides/_rels/slide1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1.png"/></Relationships>

</file>

<file path=ppt/slides/_rels/slide1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2.jpeg"/><Relationship Id="rId4" Type="http://schemas.openxmlformats.org/officeDocument/2006/relationships/image" Target="../media/image1.png"/></Relationships>

</file>

<file path=ppt/slides/_rels/slide1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3.jpeg"/></Relationships>

</file>

<file path=ppt/slides/_rels/slide1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71.png"/></Relationships>

</file>

<file path=ppt/slides/_rels/slide19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png"/><Relationship Id="rId3" Type="http://schemas.openxmlformats.org/officeDocument/2006/relationships/image" Target="../media/image1.png"/></Relationships>

</file>

<file path=ppt/slides/_rels/slide1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73.png"/></Relationships>

</file>

<file path=ppt/slides/_rels/slide1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png"/><Relationship Id="rId4" Type="http://schemas.openxmlformats.org/officeDocument/2006/relationships/image" Target="../media/image27.jpeg"/></Relationships>

</file>

<file path=ppt/slides/_rels/slide19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3.jpeg"/></Relationships>

</file>

<file path=ppt/slides/_rels/slide1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7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 Id="rId4"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2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75.png"/></Relationships>

</file>

<file path=ppt/slides/_rels/slide2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3.jpeg"/></Relationships>

</file>

<file path=ppt/slides/_rels/slide2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png"/><Relationship Id="rId4" Type="http://schemas.openxmlformats.org/officeDocument/2006/relationships/image" Target="../media/image28.jpeg"/></Relationships>

</file>

<file path=ppt/slides/_rels/slide2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9.jpeg"/></Relationships>

</file>

<file path=ppt/slides/_rels/slide20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76.png"/><Relationship Id="rId4" Type="http://schemas.openxmlformats.org/officeDocument/2006/relationships/image" Target="../media/image77.png"/></Relationships>

</file>

<file path=ppt/slides/_rels/slide2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2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png"/><Relationship Id="rId4" Type="http://schemas.openxmlformats.org/officeDocument/2006/relationships/image" Target="../media/image30.jpeg"/></Relationships>

</file>

<file path=ppt/slides/_rels/slide2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png"/><Relationship Id="rId4" Type="http://schemas.openxmlformats.org/officeDocument/2006/relationships/hyperlink" Target="https://zh.wikipedia.org/wiki/%E8%AE%A4%E8%AF%81%E5%8A%A0%E5%AF%86" TargetMode="External"/><Relationship Id="rId5" Type="http://schemas.openxmlformats.org/officeDocument/2006/relationships/image" Target="../media/image78.png"/></Relationships>

</file>

<file path=ppt/slides/_rels/slide2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png"/><Relationship Id="rId4" Type="http://schemas.openxmlformats.org/officeDocument/2006/relationships/hyperlink" Target="https://en.wikipedia.org/wiki/CCM_mode" TargetMode="External"/><Relationship Id="rId5" Type="http://schemas.openxmlformats.org/officeDocument/2006/relationships/image" Target="../media/image79.png"/></Relationships>

</file>

<file path=ppt/slides/_rels/slide2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7.jpeg"/><Relationship Id="rId4" Type="http://schemas.openxmlformats.org/officeDocument/2006/relationships/image" Target="../media/image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8.jpeg"/></Relationships>

</file>

<file path=ppt/slides/_rels/slide2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7.jpeg"/><Relationship Id="rId4" Type="http://schemas.openxmlformats.org/officeDocument/2006/relationships/image" Target="../media/image1.png"/></Relationships>

</file>

<file path=ppt/slides/_rels/slide2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2.jpeg"/><Relationship Id="rId4" Type="http://schemas.openxmlformats.org/officeDocument/2006/relationships/image" Target="../media/image1.png"/></Relationships>

</file>

<file path=ppt/slides/_rels/slide2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2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80.png"/></Relationships>

</file>

<file path=ppt/slides/_rels/slide2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png"/><Relationship Id="rId4" Type="http://schemas.openxmlformats.org/officeDocument/2006/relationships/image" Target="../media/image31.jpeg"/></Relationships>

</file>

<file path=ppt/slides/_rels/slide2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png"/><Relationship Id="rId4" Type="http://schemas.openxmlformats.org/officeDocument/2006/relationships/image" Target="../media/image81.png"/></Relationships>

</file>

<file path=ppt/slides/_rels/slide2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3.jpeg"/></Relationships>

</file>

<file path=ppt/slides/_rels/slide2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1.png"/><Relationship Id="rId4" Type="http://schemas.openxmlformats.org/officeDocument/2006/relationships/image" Target="../media/image82.png"/></Relationships>

</file>

<file path=ppt/slides/_rels/slide2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83.png"/></Relationships>

</file>

<file path=ppt/slides/_rels/slide2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2.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2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1.png"/></Relationships>

</file>

<file path=ppt/slides/_rels/slide2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3.jpeg"/></Relationships>

</file>

<file path=ppt/slides/_rels/slide2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84.png"/></Relationships>

</file>

<file path=ppt/slides/_rels/slide2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jpeg"/></Relationships>

</file>

<file path=ppt/slides/_rels/slide2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1.png"/></Relationships>

</file>

<file path=ppt/slides/_rels/slide2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1.png"/></Relationships>

</file>

<file path=ppt/slides/_rels/slide2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2.jpeg"/><Relationship Id="rId4" Type="http://schemas.openxmlformats.org/officeDocument/2006/relationships/image" Target="../media/image1.png"/></Relationships>

</file>

<file path=ppt/slides/_rels/slide2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3.jpeg"/></Relationships>

</file>

<file path=ppt/slides/_rels/slide2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png"/><Relationship Id="rId4" Type="http://schemas.openxmlformats.org/officeDocument/2006/relationships/image" Target="../media/image85.png"/></Relationships>

</file>

<file path=ppt/slides/_rels/slide2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86.png"/><Relationship Id="rId4"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tif"/></Relationships>

</file>

<file path=ppt/slides/_rels/slide2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1.png"/><Relationship Id="rId4" Type="http://schemas.openxmlformats.org/officeDocument/2006/relationships/image" Target="../media/image87.png"/></Relationships>

</file>

<file path=ppt/slides/_rels/slide2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1.png"/><Relationship Id="rId4" Type="http://schemas.openxmlformats.org/officeDocument/2006/relationships/image" Target="../media/image88.png"/></Relationships>

</file>

<file path=ppt/slides/_rels/slide2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3.jpeg"/></Relationships>

</file>

<file path=ppt/slides/_rels/slide2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png"/><Relationship Id="rId4" Type="http://schemas.openxmlformats.org/officeDocument/2006/relationships/image" Target="../media/image89.png"/></Relationships>

</file>

<file path=ppt/slides/_rels/slide2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png"/><Relationship Id="rId4" Type="http://schemas.openxmlformats.org/officeDocument/2006/relationships/image" Target="../media/image89.png"/></Relationships>

</file>

<file path=ppt/slides/_rels/slide2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2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90.png"/><Relationship Id="rId4" Type="http://schemas.openxmlformats.org/officeDocument/2006/relationships/image" Target="../media/image91.png"/></Relationships>

</file>

<file path=ppt/slides/_rels/slide2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1.png"/><Relationship Id="rId4" Type="http://schemas.openxmlformats.org/officeDocument/2006/relationships/image" Target="../media/image34.jpeg"/></Relationships>

</file>

<file path=ppt/slides/_rels/slide2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92.png"/></Relationships>

</file>

<file path=ppt/slides/_rels/slide2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9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tif"/></Relationships>

</file>

<file path=ppt/slides/_rels/slide2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1.png"/></Relationships>

</file>

<file path=ppt/slides/_rels/slide2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3.jpeg"/></Relationships>

</file>

<file path=ppt/slides/_rels/slide2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1.png"/><Relationship Id="rId4" Type="http://schemas.openxmlformats.org/officeDocument/2006/relationships/image" Target="../media/image35.jpeg"/></Relationships>

</file>

<file path=ppt/slides/_rels/slide2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1.png"/><Relationship Id="rId4" Type="http://schemas.openxmlformats.org/officeDocument/2006/relationships/image" Target="../media/image94.png"/><Relationship Id="rId5" Type="http://schemas.openxmlformats.org/officeDocument/2006/relationships/image" Target="../media/image95.png"/></Relationships>

</file>

<file path=ppt/slides/_rels/slide2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36.jpeg"/></Relationships>

</file>

<file path=ppt/slides/_rels/slide2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1.png"/></Relationships>

</file>

<file path=ppt/slides/_rels/slide2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1.png"/></Relationships>

</file>

<file path=ppt/slides/_rels/slide2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2.jpeg"/><Relationship Id="rId4" Type="http://schemas.openxmlformats.org/officeDocument/2006/relationships/image" Target="../media/image1.png"/></Relationships>

</file>

<file path=ppt/slides/_rels/slide2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2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37.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4.tif"/></Relationships>

</file>

<file path=ppt/slides/_rels/slide2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3.jpeg"/></Relationships>

</file>

<file path=ppt/slides/_rels/slide2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jpeg"/></Relationships>

</file>

<file path=ppt/slides/_rels/slide25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96.png"/></Relationships>

</file>

<file path=ppt/slides/_rels/slide2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1.png"/><Relationship Id="rId4" Type="http://schemas.openxmlformats.org/officeDocument/2006/relationships/image" Target="../media/image39.jpeg"/></Relationships>

</file>

<file path=ppt/slides/_rels/slide2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40.jpeg"/></Relationships>

</file>

<file path=ppt/slides/_rels/slide2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97.png"/><Relationship Id="rId4" Type="http://schemas.openxmlformats.org/officeDocument/2006/relationships/image" Target="../media/image98.png"/></Relationships>

</file>

<file path=ppt/slides/_rels/slide2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3.jpeg"/></Relationships>

</file>

<file path=ppt/slides/_rels/slide2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99.png"/></Relationships>

</file>

<file path=ppt/slides/_rels/slide2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00.png"/></Relationships>

</file>

<file path=ppt/slides/_rels/slide2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png"/><Relationship Id="rId4" Type="http://schemas.openxmlformats.org/officeDocument/2006/relationships/image" Target="../media/image10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jpeg"/></Relationships>

</file>

<file path=ppt/slides/_rels/slide2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3.jpeg"/></Relationships>

</file>

<file path=ppt/slides/_rels/slide2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02.png"/></Relationships>

</file>

<file path=ppt/slides/_rels/slide2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1.png"/><Relationship Id="rId4" Type="http://schemas.openxmlformats.org/officeDocument/2006/relationships/image" Target="../media/image41.jpeg"/></Relationships>

</file>

<file path=ppt/slides/_rels/slide2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03.png"/></Relationships>

</file>

<file path=ppt/slides/_rels/slide26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5.gif"/><Relationship Id="rId4" Type="http://schemas.openxmlformats.org/officeDocument/2006/relationships/image" Target="../media/image1.png"/></Relationships>

</file>

<file path=ppt/slides/_rels/slide2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04.png"/></Relationships>

</file>

<file path=ppt/slides/_rels/slide2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3.jpeg"/></Relationships>

</file>

<file path=ppt/slides/_rels/slide2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05.png"/></Relationships>

</file>

<file path=ppt/slides/_rels/slide2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1.png"/><Relationship Id="rId4" Type="http://schemas.openxmlformats.org/officeDocument/2006/relationships/image" Target="../media/image106.png"/></Relationships>

</file>

<file path=ppt/slides/_rels/slide2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8.png"/></Relationships>

</file>

<file path=ppt/slides/_rels/slide2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1.png"/></Relationships>

</file>

<file path=ppt/slides/_rels/slide2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2.jpeg"/><Relationship Id="rId4" Type="http://schemas.openxmlformats.org/officeDocument/2006/relationships/image" Target="../media/image1.png"/></Relationships>

</file>

<file path=ppt/slides/_rels/slide2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3.jpeg"/></Relationships>

</file>

<file path=ppt/slides/_rels/slide2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1.png"/><Relationship Id="rId4" Type="http://schemas.openxmlformats.org/officeDocument/2006/relationships/image" Target="../media/image107.png"/></Relationships>

</file>

<file path=ppt/slides/_rels/slide2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1.png"/><Relationship Id="rId4" Type="http://schemas.openxmlformats.org/officeDocument/2006/relationships/image" Target="../media/image108.png"/></Relationships>

</file>

<file path=ppt/slides/_rels/slide2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09.png"/></Relationships>

</file>

<file path=ppt/slides/_rels/slide2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1.png"/><Relationship Id="rId4" Type="http://schemas.openxmlformats.org/officeDocument/2006/relationships/image" Target="../media/image110.png"/></Relationships>

</file>

<file path=ppt/slides/_rels/slide2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1.png"/><Relationship Id="rId4" Type="http://schemas.openxmlformats.org/officeDocument/2006/relationships/image" Target="../media/image111.png"/></Relationships>

</file>

<file path=ppt/slides/_rels/slide2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42.jpeg"/></Relationships>

</file>

<file path=ppt/slides/_rels/slide2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3.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2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3.jpeg"/></Relationships>

</file>

<file path=ppt/slides/_rels/slide2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jpeg"/></Relationships>

</file>

<file path=ppt/slides/_rels/slide2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5.jpeg"/></Relationships>

</file>

<file path=ppt/slides/_rels/slide2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3.jpeg"/></Relationships>

</file>

<file path=ppt/slides/_rels/slide2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1.png"/><Relationship Id="rId4" Type="http://schemas.openxmlformats.org/officeDocument/2006/relationships/image" Target="../media/image112.png"/></Relationships>

</file>

<file path=ppt/slides/_rels/slide2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6.jpeg"/></Relationships>

</file>

<file path=ppt/slides/_rels/slide2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3.jpeg"/></Relationships>

</file>

<file path=ppt/slides/_rels/slide2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1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2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47.jpeg"/></Relationships>

</file>

<file path=ppt/slides/_rels/slide2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1.png"/></Relationships>

</file>

<file path=ppt/slides/_rels/slide2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1.png"/></Relationships>

</file>

<file path=ppt/slides/_rels/slide2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2.jpeg"/><Relationship Id="rId4" Type="http://schemas.openxmlformats.org/officeDocument/2006/relationships/image" Target="../media/image1.png"/></Relationships>

</file>

<file path=ppt/slides/_rels/slide2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3.jpeg"/></Relationships>

</file>

<file path=ppt/slides/_rels/slide2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1.png"/><Relationship Id="rId4" Type="http://schemas.openxmlformats.org/officeDocument/2006/relationships/image" Target="../media/image114.png"/></Relationships>

</file>

<file path=ppt/slides/_rels/slide2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jpeg"/></Relationships>

</file>

<file path=ppt/slides/_rels/slide2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49.jpeg"/></Relationships>

</file>

<file path=ppt/slides/_rels/slide29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50.jpeg"/></Relationships>

</file>

<file path=ppt/slides/_rels/slide2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3.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3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1.png"/><Relationship Id="rId4" Type="http://schemas.openxmlformats.org/officeDocument/2006/relationships/image" Target="../media/image115.png"/></Relationships>

</file>

<file path=ppt/slides/_rels/slide3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1.png"/><Relationship Id="rId4" Type="http://schemas.openxmlformats.org/officeDocument/2006/relationships/image" Target="../media/image116.png"/></Relationships>

</file>

<file path=ppt/slides/_rels/slide3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1.png"/><Relationship Id="rId4" Type="http://schemas.openxmlformats.org/officeDocument/2006/relationships/image" Target="../media/image117.png"/></Relationships>

</file>

<file path=ppt/slides/_rels/slide3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3.jpeg"/></Relationships>

</file>

<file path=ppt/slides/_rels/slide30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1.png"/><Relationship Id="rId4" Type="http://schemas.openxmlformats.org/officeDocument/2006/relationships/image" Target="../media/image51.jpeg"/></Relationships>

</file>

<file path=ppt/slides/_rels/slide3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52.jpeg"/></Relationships>

</file>

<file path=ppt/slides/_rels/slide3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1.png"/><Relationship Id="rId4" Type="http://schemas.openxmlformats.org/officeDocument/2006/relationships/image" Target="../media/image118.png"/></Relationships>

</file>

<file path=ppt/slides/_rels/slide3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jpeg"/></Relationships>

</file>

<file path=ppt/slides/_rels/slide3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jpeg"/></Relationships>

</file>

<file path=ppt/slides/_rels/slide3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3.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9.png"/></Relationships>

</file>

<file path=ppt/slides/_rels/slide3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1.png"/><Relationship Id="rId4" Type="http://schemas.openxmlformats.org/officeDocument/2006/relationships/image" Target="../media/image119.png"/></Relationships>

</file>

<file path=ppt/slides/_rels/slide3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1.png"/></Relationships>

</file>

<file path=ppt/slides/_rels/slide3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jpeg"/></Relationships>

</file>

<file path=ppt/slides/_rels/slide3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eg"/></Relationships>

</file>

<file path=ppt/slides/_rels/slide3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jpeg"/></Relationships>

</file>

<file path=ppt/slides/_rels/slide3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1.png"/></Relationships>

</file>

<file path=ppt/slides/_rels/slide3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0.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jpeg"/><Relationship Id="rId4" Type="http://schemas.openxmlformats.org/officeDocument/2006/relationships/image" Target="../media/image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3.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Relationship Id="rId3" Type="http://schemas.openxmlformats.org/officeDocument/2006/relationships/image" Target="../media/image1.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4.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tif"/></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jpe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9.jpe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6.tif"/><Relationship Id="rId5" Type="http://schemas.openxmlformats.org/officeDocument/2006/relationships/image" Target="../media/image15.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7.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16.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17.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1.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1.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jpeg"/><Relationship Id="rId4" Type="http://schemas.openxmlformats.org/officeDocument/2006/relationships/image" Target="../media/image1.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jpe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0.jpeg"/><Relationship Id="rId4" Type="http://schemas.openxmlformats.org/officeDocument/2006/relationships/image" Target="../media/image1.png"/><Relationship Id="rId5" Type="http://schemas.openxmlformats.org/officeDocument/2006/relationships/image" Target="../media/image8.tif"/></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11.jpeg"/></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jpeg"/></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3.jpeg"/><Relationship Id="rId4"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tore.company.com/dir/page.html" TargetMode="External"/></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18.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tif"/><Relationship Id="rId4" Type="http://schemas.openxmlformats.org/officeDocument/2006/relationships/image" Target="../media/image1.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19.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20.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1.png"/><Relationship Id="rId4" Type="http://schemas.openxmlformats.org/officeDocument/2006/relationships/image" Target="../media/image14.jpeg"/><Relationship Id="rId5"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Relationship Id="rId3" Type="http://schemas.openxmlformats.org/officeDocument/2006/relationships/image" Target="../media/image1.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Relationship Id="rId3" Type="http://schemas.openxmlformats.org/officeDocument/2006/relationships/image" Target="../media/image1.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12.tif"/><Relationship Id="rId4" Type="http://schemas.openxmlformats.org/officeDocument/2006/relationships/image" Target="../media/image1.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3.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jpeg"/></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 Id="rId3" Type="http://schemas.openxmlformats.org/officeDocument/2006/relationships/image" Target="../media/image13.tif"/><Relationship Id="rId4" Type="http://schemas.openxmlformats.org/officeDocument/2006/relationships/image" Target="../media/image1.png"/><Relationship Id="rId5" Type="http://schemas.openxmlformats.org/officeDocument/2006/relationships/image" Target="../media/image14.tif"/></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4.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1.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jpeg"/></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jpeg"/><Relationship Id="rId4" Type="http://schemas.openxmlformats.org/officeDocument/2006/relationships/image" Target="../media/image1.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jpeg"/></Relationships>

</file>

<file path=ppt/slides/_rels/slide9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hyperlink" Target="https://newurl/" TargetMode="External"/></Relationships>

</file>

<file path=ppt/slides/_rels/slide9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Relationship Id="rId3" Type="http://schemas.openxmlformats.org/officeDocument/2006/relationships/image" Target="../media/image1.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6.png"/><Relationship Id="rId4" Type="http://schemas.openxmlformats.org/officeDocument/2006/relationships/image" Target="../media/image16.tif"/></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7.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7.tif"/><Relationship Id="rId4" Type="http://schemas.openxmlformats.org/officeDocument/2006/relationships/image" Target="../media/image1.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8.tif"/><Relationship Id="rId4" Type="http://schemas.openxmlformats.org/officeDocument/2006/relationships/image" Target="../media/image1.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jpeg"/></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 name="ppt封面-v.jpg" descr="ppt封面-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03" name="标题 1"/>
          <p:cNvSpPr txBox="1"/>
          <p:nvPr/>
        </p:nvSpPr>
        <p:spPr>
          <a:xfrm>
            <a:off x="611979" y="2384630"/>
            <a:ext cx="5898269" cy="64315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410844">
              <a:lnSpc>
                <a:spcPct val="90000"/>
              </a:lnSpc>
              <a:defRPr sz="2700">
                <a:solidFill>
                  <a:srgbClr val="DB5936"/>
                </a:solidFill>
                <a:latin typeface="PingFang SC Regular"/>
                <a:ea typeface="PingFang SC Regular"/>
                <a:cs typeface="PingFang SC Regular"/>
                <a:sym typeface="PingFang SC Regular"/>
              </a:defRPr>
            </a:lvl1pPr>
          </a:lstStyle>
          <a:p>
            <a:pPr/>
            <a:r>
              <a:t>从实践到面试，2天完成搞定网络难题</a:t>
            </a:r>
          </a:p>
        </p:txBody>
      </p:sp>
      <p:sp>
        <p:nvSpPr>
          <p:cNvPr id="104" name="标题 1"/>
          <p:cNvSpPr txBox="1"/>
          <p:nvPr/>
        </p:nvSpPr>
        <p:spPr>
          <a:xfrm>
            <a:off x="611979" y="4841030"/>
            <a:ext cx="5898269" cy="6534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474980">
              <a:lnSpc>
                <a:spcPct val="90000"/>
              </a:lnSpc>
              <a:defRPr sz="3100">
                <a:solidFill>
                  <a:srgbClr val="DB5936"/>
                </a:solidFill>
                <a:latin typeface="PingFang SC Medium"/>
                <a:ea typeface="PingFang SC Medium"/>
                <a:cs typeface="PingFang SC Medium"/>
                <a:sym typeface="PingFang SC Medium"/>
              </a:defRPr>
            </a:lvl1pPr>
          </a:lstStyle>
          <a:p>
            <a:pPr/>
            <a:r>
              <a:t>陶辉</a:t>
            </a:r>
          </a:p>
        </p:txBody>
      </p:sp>
      <p:sp>
        <p:nvSpPr>
          <p:cNvPr id="105" name="标题 1"/>
          <p:cNvSpPr txBox="1"/>
          <p:nvPr/>
        </p:nvSpPr>
        <p:spPr>
          <a:xfrm>
            <a:off x="611980" y="5417368"/>
            <a:ext cx="4315466" cy="4214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721994">
              <a:lnSpc>
                <a:spcPct val="90000"/>
              </a:lnSpc>
              <a:defRPr>
                <a:solidFill>
                  <a:srgbClr val="DB5936"/>
                </a:solidFill>
                <a:latin typeface="PingFang SC Regular"/>
                <a:ea typeface="PingFang SC Regular"/>
                <a:cs typeface="PingFang SC Regular"/>
                <a:sym typeface="PingFang SC Regular"/>
              </a:defRPr>
            </a:lvl1pPr>
          </a:lstStyle>
          <a:p>
            <a:pPr/>
            <a:r>
              <a:t>智链达CTO，前阿里云P8高级技术专家</a:t>
            </a:r>
          </a:p>
        </p:txBody>
      </p:sp>
      <p:pic>
        <p:nvPicPr>
          <p:cNvPr id="106" name="极客时间_画板 1.png" descr="极客时间_画板 1.png"/>
          <p:cNvPicPr>
            <a:picLocks noChangeAspect="1"/>
          </p:cNvPicPr>
          <p:nvPr/>
        </p:nvPicPr>
        <p:blipFill>
          <a:blip r:embed="rId3">
            <a:extLst/>
          </a:blip>
          <a:stretch>
            <a:fillRect/>
          </a:stretch>
        </p:blipFill>
        <p:spPr>
          <a:xfrm>
            <a:off x="9061367" y="562296"/>
            <a:ext cx="2248125" cy="601839"/>
          </a:xfrm>
          <a:prstGeom prst="rect">
            <a:avLst/>
          </a:prstGeom>
          <a:ln w="12700">
            <a:miter lim="400000"/>
          </a:ln>
        </p:spPr>
      </p:pic>
      <p:sp>
        <p:nvSpPr>
          <p:cNvPr id="107" name="标题 1"/>
          <p:cNvSpPr txBox="1"/>
          <p:nvPr/>
        </p:nvSpPr>
        <p:spPr>
          <a:xfrm>
            <a:off x="611980" y="965552"/>
            <a:ext cx="9365423" cy="15261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nSpc>
                <a:spcPct val="90000"/>
              </a:lnSpc>
              <a:defRPr sz="8000">
                <a:solidFill>
                  <a:srgbClr val="DB5936"/>
                </a:solidFill>
                <a:latin typeface="PingFang SC Semibold"/>
                <a:ea typeface="PingFang SC Semibold"/>
                <a:cs typeface="PingFang SC Semibold"/>
                <a:sym typeface="PingFang SC Semibold"/>
              </a:defRPr>
            </a:lvl1pPr>
          </a:lstStyle>
          <a:p>
            <a:pPr/>
            <a:r>
              <a:t>网络协议集训班</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1-60-10.png" descr="1-60-10.png"/>
          <p:cNvPicPr>
            <a:picLocks noChangeAspect="1"/>
          </p:cNvPicPr>
          <p:nvPr/>
        </p:nvPicPr>
        <p:blipFill>
          <a:blip r:embed="rId2">
            <a:extLst/>
          </a:blip>
          <a:srcRect l="0" t="14862" r="0" b="0"/>
          <a:stretch>
            <a:fillRect/>
          </a:stretch>
        </p:blipFill>
        <p:spPr>
          <a:xfrm>
            <a:off x="0" y="1019368"/>
            <a:ext cx="12192000" cy="5838632"/>
          </a:xfrm>
          <a:prstGeom prst="rect">
            <a:avLst/>
          </a:prstGeom>
          <a:ln w="12700">
            <a:miter lim="400000"/>
          </a:ln>
        </p:spPr>
      </p:pic>
      <p:pic>
        <p:nvPicPr>
          <p:cNvPr id="158"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5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6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HTTP协议是怎样工作的？</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40"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74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74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EC4F30"/>
                </a:solidFill>
                <a:latin typeface="PingFang SC Semibold"/>
                <a:ea typeface="PingFang SC Semibold"/>
                <a:cs typeface="PingFang SC Semibold"/>
                <a:sym typeface="PingFang SC Semibold"/>
              </a:defRPr>
            </a:lvl1pPr>
          </a:lstStyle>
          <a:p>
            <a:pPr/>
            <a:r>
              <a:t>slowloris慢连接攻击</a:t>
            </a:r>
          </a:p>
        </p:txBody>
      </p:sp>
      <p:pic>
        <p:nvPicPr>
          <p:cNvPr id="743" name="Picture 2" descr="Picture 2"/>
          <p:cNvPicPr>
            <a:picLocks noChangeAspect="1"/>
          </p:cNvPicPr>
          <p:nvPr/>
        </p:nvPicPr>
        <p:blipFill>
          <a:blip r:embed="rId4">
            <a:extLst/>
          </a:blip>
          <a:stretch>
            <a:fillRect/>
          </a:stretch>
        </p:blipFill>
        <p:spPr>
          <a:xfrm>
            <a:off x="2541509" y="1367467"/>
            <a:ext cx="6949185" cy="5094616"/>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47"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748"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749"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EC4F30"/>
                </a:solidFill>
                <a:latin typeface="PingFang SC Semibold"/>
                <a:ea typeface="PingFang SC Semibold"/>
                <a:cs typeface="PingFang SC Semibold"/>
                <a:sym typeface="PingFang SC Semibold"/>
              </a:defRPr>
            </a:lvl1pPr>
          </a:lstStyle>
          <a:p>
            <a:pPr/>
            <a:r>
              <a:t>CC攻击</a:t>
            </a:r>
          </a:p>
        </p:txBody>
      </p:sp>
      <p:sp>
        <p:nvSpPr>
          <p:cNvPr id="750" name="Challenge Collapsar"/>
          <p:cNvSpPr txBox="1"/>
          <p:nvPr>
            <p:ph type="body" sz="quarter" idx="1"/>
          </p:nvPr>
        </p:nvSpPr>
        <p:spPr>
          <a:xfrm>
            <a:off x="613132" y="1420506"/>
            <a:ext cx="4512143" cy="618483"/>
          </a:xfrm>
          <a:prstGeom prst="rect">
            <a:avLst/>
          </a:prstGeom>
        </p:spPr>
        <p:txBody>
          <a:bodyPr/>
          <a:lstStyle>
            <a:lvl1pPr>
              <a:defRPr sz="2400">
                <a:latin typeface="PingFang SC Regular"/>
                <a:ea typeface="PingFang SC Regular"/>
                <a:cs typeface="PingFang SC Regular"/>
                <a:sym typeface="PingFang SC Regular"/>
              </a:defRPr>
            </a:lvl1pPr>
          </a:lstStyle>
          <a:p>
            <a:pPr/>
            <a:r>
              <a:t>Challenge Collapsar</a:t>
            </a:r>
          </a:p>
        </p:txBody>
      </p:sp>
      <p:pic>
        <p:nvPicPr>
          <p:cNvPr id="751" name="Picture 4" descr="Picture 4"/>
          <p:cNvPicPr>
            <a:picLocks noChangeAspect="1"/>
          </p:cNvPicPr>
          <p:nvPr/>
        </p:nvPicPr>
        <p:blipFill>
          <a:blip r:embed="rId4">
            <a:extLst/>
          </a:blip>
          <a:stretch>
            <a:fillRect/>
          </a:stretch>
        </p:blipFill>
        <p:spPr>
          <a:xfrm>
            <a:off x="246899" y="2267990"/>
            <a:ext cx="11195750" cy="3837607"/>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5" name="图像" descr="图像"/>
          <p:cNvPicPr>
            <a:picLocks noChangeAspect="1"/>
          </p:cNvPicPr>
          <p:nvPr/>
        </p:nvPicPr>
        <p:blipFill>
          <a:blip r:embed="rId3">
            <a:extLst/>
          </a:blip>
          <a:stretch>
            <a:fillRect/>
          </a:stretch>
        </p:blipFill>
        <p:spPr>
          <a:xfrm>
            <a:off x="1800341" y="1140585"/>
            <a:ext cx="8515120" cy="5746187"/>
          </a:xfrm>
          <a:prstGeom prst="rect">
            <a:avLst/>
          </a:prstGeom>
          <a:ln w="12700">
            <a:miter lim="400000"/>
          </a:ln>
        </p:spPr>
      </p:pic>
      <p:pic>
        <p:nvPicPr>
          <p:cNvPr id="756"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75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75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EC4F30"/>
                </a:solidFill>
                <a:latin typeface="PingFang SC Semibold"/>
                <a:ea typeface="PingFang SC Semibold"/>
                <a:cs typeface="PingFang SC Semibold"/>
                <a:sym typeface="PingFang SC Semibold"/>
              </a:defRPr>
            </a:lvl1pPr>
          </a:lstStyle>
          <a:p>
            <a:pPr/>
            <a:r>
              <a:t>平滑限速的leaky bucket算法</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62"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76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76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EC4F30"/>
                </a:solidFill>
                <a:latin typeface="PingFang SC Semibold"/>
                <a:ea typeface="PingFang SC Semibold"/>
                <a:cs typeface="PingFang SC Semibold"/>
                <a:sym typeface="PingFang SC Semibold"/>
              </a:defRPr>
            </a:lvl1pPr>
          </a:lstStyle>
          <a:p>
            <a:pPr/>
            <a:r>
              <a:t>leaky bucket burst：提升效率</a:t>
            </a:r>
          </a:p>
        </p:txBody>
      </p:sp>
      <p:sp>
        <p:nvSpPr>
          <p:cNvPr id="765" name="Rectangle 2"/>
          <p:cNvSpPr txBox="1"/>
          <p:nvPr/>
        </p:nvSpPr>
        <p:spPr>
          <a:xfrm>
            <a:off x="642299" y="1353083"/>
            <a:ext cx="7772804" cy="160019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marL="285750" indent="-285750">
              <a:lnSpc>
                <a:spcPct val="130000"/>
              </a:lnSpc>
              <a:buSzPct val="100000"/>
              <a:buFont typeface="Arial"/>
              <a:buChar char="•"/>
              <a:defRPr sz="2400">
                <a:latin typeface="PingFang SC Regular"/>
                <a:ea typeface="PingFang SC Regular"/>
                <a:cs typeface="PingFang SC Regular"/>
                <a:sym typeface="PingFang SC Regular"/>
              </a:defRPr>
            </a:pPr>
            <a:r>
              <a:t>rate=5r/s</a:t>
            </a:r>
          </a:p>
          <a:p>
            <a:pPr marL="285750" indent="-285750">
              <a:lnSpc>
                <a:spcPct val="130000"/>
              </a:lnSpc>
              <a:buSzPct val="100000"/>
              <a:buFont typeface="Arial"/>
              <a:buChar char="•"/>
              <a:defRPr sz="2400">
                <a:latin typeface="PingFang SC Regular"/>
                <a:ea typeface="PingFang SC Regular"/>
                <a:cs typeface="PingFang SC Regular"/>
                <a:sym typeface="PingFang SC Regular"/>
              </a:defRPr>
            </a:pPr>
            <a:r>
              <a:t>burst=12 </a:t>
            </a:r>
          </a:p>
          <a:p>
            <a:pPr marL="285750" indent="-285750">
              <a:lnSpc>
                <a:spcPct val="130000"/>
              </a:lnSpc>
              <a:buSzPct val="100000"/>
              <a:buFont typeface="Arial"/>
              <a:buChar char="•"/>
              <a:defRPr sz="2400">
                <a:latin typeface="PingFang SC Regular"/>
                <a:ea typeface="PingFang SC Regular"/>
                <a:cs typeface="PingFang SC Regular"/>
                <a:sym typeface="PingFang SC Regular"/>
              </a:defRPr>
            </a:pPr>
            <a:r>
              <a:t>delay=8 </a:t>
            </a:r>
          </a:p>
        </p:txBody>
      </p:sp>
      <p:pic>
        <p:nvPicPr>
          <p:cNvPr id="766" name="图片 5" descr="图片 5"/>
          <p:cNvPicPr>
            <a:picLocks noChangeAspect="1"/>
          </p:cNvPicPr>
          <p:nvPr/>
        </p:nvPicPr>
        <p:blipFill>
          <a:blip r:embed="rId4">
            <a:extLst/>
          </a:blip>
          <a:stretch>
            <a:fillRect/>
          </a:stretch>
        </p:blipFill>
        <p:spPr>
          <a:xfrm>
            <a:off x="685800" y="3166440"/>
            <a:ext cx="10820400" cy="2985737"/>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70"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771" name="CRLF、SQL、代码、XML、文件等注入类攻击…"/>
          <p:cNvSpPr txBox="1"/>
          <p:nvPr>
            <p:ph type="body" idx="1"/>
          </p:nvPr>
        </p:nvSpPr>
        <p:spPr>
          <a:xfrm>
            <a:off x="613133" y="945482"/>
            <a:ext cx="10515601" cy="4351340"/>
          </a:xfrm>
          <a:prstGeom prst="rect">
            <a:avLst/>
          </a:prstGeom>
        </p:spPr>
        <p:txBody>
          <a:bodyPr/>
          <a:lstStyle/>
          <a:p>
            <a:pPr marL="0" indent="0">
              <a:lnSpc>
                <a:spcPct val="100000"/>
              </a:lnSpc>
              <a:buSzTx/>
              <a:buNone/>
              <a:defRPr sz="3000">
                <a:latin typeface="PingFang SC Regular"/>
                <a:ea typeface="PingFang SC Regular"/>
                <a:cs typeface="PingFang SC Regular"/>
                <a:sym typeface="PingFang SC Regular"/>
              </a:defRPr>
            </a:pPr>
            <a:r>
              <a:t>CRLF、SQL、代码、XML、文件等注入类攻击</a:t>
            </a:r>
          </a:p>
          <a:p>
            <a:pPr marL="0" indent="0">
              <a:lnSpc>
                <a:spcPct val="100000"/>
              </a:lnSpc>
              <a:buSzTx/>
              <a:buNone/>
              <a:defRPr sz="3000">
                <a:latin typeface="PingFang SC Regular"/>
                <a:ea typeface="PingFang SC Regular"/>
                <a:cs typeface="PingFang SC Regular"/>
                <a:sym typeface="PingFang SC Regular"/>
              </a:defRPr>
            </a:pPr>
            <a:r>
              <a:t>应用层资源耗尽型攻击</a:t>
            </a:r>
          </a:p>
          <a:p>
            <a:pPr marL="0" indent="0">
              <a:lnSpc>
                <a:spcPct val="100000"/>
              </a:lnSpc>
              <a:buSzTx/>
              <a:buNone/>
              <a:defRPr sz="3600">
                <a:solidFill>
                  <a:srgbClr val="FD4E00"/>
                </a:solidFill>
                <a:latin typeface="PingFang SC Regular"/>
                <a:ea typeface="PingFang SC Regular"/>
                <a:cs typeface="PingFang SC Regular"/>
                <a:sym typeface="PingFang SC Regular"/>
              </a:defRPr>
            </a:pPr>
            <a:r>
              <a:t>WAF防火墙的工作方式</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75" name="图像" descr="图像"/>
          <p:cNvPicPr>
            <a:picLocks noChangeAspect="1"/>
          </p:cNvPicPr>
          <p:nvPr/>
        </p:nvPicPr>
        <p:blipFill>
          <a:blip r:embed="rId3">
            <a:extLst/>
          </a:blip>
          <a:stretch>
            <a:fillRect/>
          </a:stretch>
        </p:blipFill>
        <p:spPr>
          <a:xfrm>
            <a:off x="386687" y="642335"/>
            <a:ext cx="11570039" cy="5825315"/>
          </a:xfrm>
          <a:prstGeom prst="rect">
            <a:avLst/>
          </a:prstGeom>
          <a:ln w="12700">
            <a:miter lim="400000"/>
          </a:ln>
        </p:spPr>
      </p:pic>
      <p:pic>
        <p:nvPicPr>
          <p:cNvPr id="776"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77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77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EC4F30"/>
                </a:solidFill>
                <a:latin typeface="PingFang SC Semibold"/>
                <a:ea typeface="PingFang SC Semibold"/>
                <a:cs typeface="PingFang SC Semibold"/>
                <a:sym typeface="PingFang SC Semibold"/>
              </a:defRPr>
            </a:lvl1pPr>
          </a:lstStyle>
          <a:p>
            <a:pPr/>
            <a:r>
              <a:t>WAF的3种工作模式</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82"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783"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784"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785"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本节课总结</a:t>
            </a:r>
          </a:p>
        </p:txBody>
      </p:sp>
      <p:sp>
        <p:nvSpPr>
          <p:cNvPr id="786" name="当代码拼接未经检测的用户输入时，易引发注入类攻击…"/>
          <p:cNvSpPr txBox="1"/>
          <p:nvPr>
            <p:ph type="body" idx="1"/>
          </p:nvPr>
        </p:nvSpPr>
        <p:spPr>
          <a:xfrm>
            <a:off x="608525" y="1295400"/>
            <a:ext cx="10515601" cy="4351340"/>
          </a:xfrm>
          <a:prstGeom prst="rect">
            <a:avLst/>
          </a:prstGeom>
        </p:spPr>
        <p:txBody>
          <a:bodyPr/>
          <a:lstStyle/>
          <a:p>
            <a:pPr>
              <a:lnSpc>
                <a:spcPct val="120000"/>
              </a:lnSpc>
              <a:spcBef>
                <a:spcPts val="800"/>
              </a:spcBef>
              <a:buFontTx/>
              <a:buAutoNum type="arabicPeriod" startAt="1"/>
              <a:defRPr sz="2000">
                <a:latin typeface="PingFang SC Regular"/>
                <a:ea typeface="PingFang SC Regular"/>
                <a:cs typeface="PingFang SC Regular"/>
                <a:sym typeface="PingFang SC Regular"/>
              </a:defRPr>
            </a:pPr>
            <a:r>
              <a:t>当代码拼接未经检测的用户输入时，易引发注入类攻击。</a:t>
            </a:r>
          </a:p>
          <a:p>
            <a:pPr>
              <a:lnSpc>
                <a:spcPct val="120000"/>
              </a:lnSpc>
              <a:spcBef>
                <a:spcPts val="800"/>
              </a:spcBef>
              <a:buFontTx/>
              <a:buAutoNum type="arabicPeriod" startAt="1"/>
              <a:defRPr sz="2000">
                <a:latin typeface="PingFang SC Regular"/>
                <a:ea typeface="PingFang SC Regular"/>
                <a:cs typeface="PingFang SC Regular"/>
                <a:sym typeface="PingFang SC Regular"/>
              </a:defRPr>
            </a:pPr>
            <a:r>
              <a:t>CC攻击的防御需要限制访问频率与资源消耗。</a:t>
            </a:r>
          </a:p>
          <a:p>
            <a:pPr>
              <a:lnSpc>
                <a:spcPct val="120000"/>
              </a:lnSpc>
              <a:spcBef>
                <a:spcPts val="800"/>
              </a:spcBef>
              <a:buFontTx/>
              <a:buAutoNum type="arabicPeriod" startAt="1"/>
              <a:defRPr sz="2000">
                <a:latin typeface="PingFang SC Regular"/>
                <a:ea typeface="PingFang SC Regular"/>
                <a:cs typeface="PingFang SC Regular"/>
                <a:sym typeface="PingFang SC Regular"/>
              </a:defRPr>
            </a:pPr>
            <a:r>
              <a:t>WAF防火墙拥有透明代理、反向代理及插件模式3种工作方式。</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88"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789"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79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79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课后思考题</a:t>
            </a:r>
          </a:p>
        </p:txBody>
      </p:sp>
      <p:sp>
        <p:nvSpPr>
          <p:cNvPr id="792" name="内容占位符 2"/>
          <p:cNvSpPr txBox="1"/>
          <p:nvPr/>
        </p:nvSpPr>
        <p:spPr>
          <a:xfrm>
            <a:off x="673100" y="1685002"/>
            <a:ext cx="10515600" cy="435133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nSpc>
                <a:spcPct val="120000"/>
              </a:lnSpc>
              <a:defRPr sz="2400"/>
            </a:pPr>
            <a:r>
              <a:t>Waf</a:t>
            </a:r>
            <a:r>
              <a:t>防火墙不适合解决哪些</a:t>
            </a:r>
            <a:r>
              <a:t>Web</a:t>
            </a:r>
            <a:r>
              <a:t>攻击？</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94" name="ppt封面-5.jpg" descr="ppt封面-5.jpg"/>
          <p:cNvPicPr>
            <a:picLocks noChangeAspect="1"/>
          </p:cNvPicPr>
          <p:nvPr/>
        </p:nvPicPr>
        <p:blipFill>
          <a:blip r:embed="rId3">
            <a:extLst/>
          </a:blip>
          <a:stretch>
            <a:fillRect/>
          </a:stretch>
        </p:blipFill>
        <p:spPr>
          <a:xfrm>
            <a:off x="0" y="0"/>
            <a:ext cx="12192000" cy="6858000"/>
          </a:xfrm>
          <a:prstGeom prst="rect">
            <a:avLst/>
          </a:prstGeom>
          <a:ln w="12700">
            <a:miter lim="400000"/>
          </a:ln>
        </p:spPr>
      </p:pic>
      <p:pic>
        <p:nvPicPr>
          <p:cNvPr id="795"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79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79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EC4F30"/>
                </a:solidFill>
                <a:latin typeface="PingFang SC Semibold"/>
                <a:ea typeface="PingFang SC Semibold"/>
                <a:cs typeface="PingFang SC Semibold"/>
                <a:sym typeface="PingFang SC Semibold"/>
              </a:defRPr>
            </a:lvl1pPr>
          </a:lstStyle>
          <a:p>
            <a:pPr/>
            <a:r>
              <a:t>课时6： HTTP/1协议该如何优化性能?</a:t>
            </a:r>
          </a:p>
        </p:txBody>
      </p:sp>
      <p:sp>
        <p:nvSpPr>
          <p:cNvPr id="798" name="HTTP缓存的工作原理…"/>
          <p:cNvSpPr txBox="1"/>
          <p:nvPr>
            <p:ph type="body" idx="1"/>
          </p:nvPr>
        </p:nvSpPr>
        <p:spPr>
          <a:xfrm>
            <a:off x="685800" y="2062907"/>
            <a:ext cx="10515600" cy="4351340"/>
          </a:xfrm>
          <a:prstGeom prst="rect">
            <a:avLst/>
          </a:prstGeom>
        </p:spPr>
        <p:txBody>
          <a:bodyPr/>
          <a:lstStyle/>
          <a:p>
            <a:pPr marL="320675" indent="-320675">
              <a:buFontTx/>
              <a:buAutoNum type="arabicPeriod" startAt="1"/>
              <a:defRPr>
                <a:latin typeface="PingFang SC Regular"/>
                <a:ea typeface="PingFang SC Regular"/>
                <a:cs typeface="PingFang SC Regular"/>
                <a:sym typeface="PingFang SC Regular"/>
              </a:defRPr>
            </a:pPr>
            <a:r>
              <a:t>HTTP缓存的工作原理</a:t>
            </a:r>
          </a:p>
          <a:p>
            <a:pPr marL="320675" indent="-320675">
              <a:buFontTx/>
              <a:buAutoNum type="arabicPeriod" startAt="1"/>
              <a:defRPr>
                <a:latin typeface="PingFang SC Regular"/>
                <a:ea typeface="PingFang SC Regular"/>
                <a:cs typeface="PingFang SC Regular"/>
                <a:sym typeface="PingFang SC Regular"/>
              </a:defRPr>
            </a:pPr>
            <a:r>
              <a:t>缓存时间的计算方式</a:t>
            </a:r>
          </a:p>
          <a:p>
            <a:pPr marL="320675" indent="-320675">
              <a:buFontTx/>
              <a:buAutoNum type="arabicPeriod" startAt="1"/>
              <a:defRPr>
                <a:latin typeface="PingFang SC Regular"/>
                <a:ea typeface="PingFang SC Regular"/>
                <a:cs typeface="PingFang SC Regular"/>
                <a:sym typeface="PingFang SC Regular"/>
              </a:defRPr>
            </a:pPr>
            <a:r>
              <a:t>Range头部的用法</a:t>
            </a:r>
          </a:p>
        </p:txBody>
      </p:sp>
      <p:sp>
        <p:nvSpPr>
          <p:cNvPr id="799" name="内容占位符 2"/>
          <p:cNvSpPr txBox="1"/>
          <p:nvPr/>
        </p:nvSpPr>
        <p:spPr>
          <a:xfrm>
            <a:off x="688179" y="1390927"/>
            <a:ext cx="6242245" cy="7471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nSpc>
                <a:spcPct val="90000"/>
              </a:lnSpc>
              <a:spcBef>
                <a:spcPts val="1000"/>
              </a:spcBef>
              <a:defRPr sz="2800">
                <a:solidFill>
                  <a:srgbClr val="EE4E25"/>
                </a:solidFill>
              </a:defRPr>
            </a:lvl1pPr>
          </a:lstStyle>
          <a:p>
            <a:pPr/>
            <a:r>
              <a:t>你将掌握：</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03"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804" name="HTTP缓存的工作原理…"/>
          <p:cNvSpPr txBox="1"/>
          <p:nvPr>
            <p:ph type="body" idx="1"/>
          </p:nvPr>
        </p:nvSpPr>
        <p:spPr>
          <a:xfrm>
            <a:off x="609598" y="750139"/>
            <a:ext cx="12689335" cy="5119682"/>
          </a:xfrm>
          <a:prstGeom prst="rect">
            <a:avLst/>
          </a:prstGeom>
        </p:spPr>
        <p:txBody>
          <a:bodyPr/>
          <a:lstStyle/>
          <a:p>
            <a:pPr marL="0" indent="0">
              <a:lnSpc>
                <a:spcPct val="100000"/>
              </a:lnSpc>
              <a:buSzTx/>
              <a:buNone/>
              <a:defRPr sz="3600">
                <a:solidFill>
                  <a:srgbClr val="EA5038"/>
                </a:solidFill>
                <a:latin typeface="PingFang SC Regular"/>
                <a:ea typeface="PingFang SC Regular"/>
                <a:cs typeface="PingFang SC Regular"/>
                <a:sym typeface="PingFang SC Regular"/>
              </a:defRPr>
            </a:pPr>
            <a:r>
              <a:t>HTTP缓存的工作原理</a:t>
            </a:r>
          </a:p>
          <a:p>
            <a:pPr marL="0" indent="0">
              <a:lnSpc>
                <a:spcPct val="100000"/>
              </a:lnSpc>
              <a:buSzTx/>
              <a:buNone/>
              <a:defRPr sz="3000">
                <a:latin typeface="PingFang SC Regular"/>
                <a:ea typeface="PingFang SC Regular"/>
                <a:cs typeface="PingFang SC Regular"/>
                <a:sym typeface="PingFang SC Regular"/>
              </a:defRPr>
            </a:pPr>
            <a:r>
              <a:t>设置缓存的过期时间</a:t>
            </a:r>
          </a:p>
          <a:p>
            <a:pPr marL="0" indent="0">
              <a:lnSpc>
                <a:spcPct val="100000"/>
              </a:lnSpc>
              <a:buSzTx/>
              <a:buNone/>
              <a:defRPr sz="3000">
                <a:latin typeface="PingFang SC Regular"/>
                <a:ea typeface="PingFang SC Regular"/>
                <a:cs typeface="PingFang SC Regular"/>
                <a:sym typeface="PingFang SC Regular"/>
              </a:defRPr>
            </a:pPr>
            <a:r>
              <a:t>解决缓存不一致的乐观锁</a:t>
            </a:r>
          </a:p>
          <a:p>
            <a:pPr marL="0" indent="0">
              <a:lnSpc>
                <a:spcPct val="100000"/>
              </a:lnSpc>
              <a:buSzTx/>
              <a:buNone/>
              <a:defRPr sz="3000">
                <a:latin typeface="PingFang SC Regular"/>
                <a:ea typeface="PingFang SC Regular"/>
                <a:cs typeface="PingFang SC Regular"/>
                <a:sym typeface="PingFang SC Regular"/>
              </a:defRPr>
            </a:pPr>
            <a:r>
              <a:t>设置依赖资源间的过期时间</a:t>
            </a:r>
          </a:p>
          <a:p>
            <a:pPr marL="0" indent="0">
              <a:lnSpc>
                <a:spcPct val="100000"/>
              </a:lnSpc>
              <a:buSzTx/>
              <a:buNone/>
              <a:defRPr sz="3000">
                <a:latin typeface="PingFang SC Regular"/>
                <a:ea typeface="PingFang SC Regular"/>
                <a:cs typeface="PingFang SC Regular"/>
                <a:sym typeface="PingFang SC Regular"/>
              </a:defRPr>
            </a:pPr>
            <a:r>
              <a:t>开启多线程下载及断点续传功能</a:t>
            </a:r>
          </a:p>
          <a:p>
            <a:pPr marL="0" indent="0">
              <a:lnSpc>
                <a:spcPct val="100000"/>
              </a:lnSpc>
              <a:buSzTx/>
              <a:buNone/>
              <a:defRPr sz="3000">
                <a:latin typeface="PingFang SC Regular"/>
                <a:ea typeface="PingFang SC Regular"/>
                <a:cs typeface="PingFang SC Regular"/>
                <a:sym typeface="PingFang SC Regular"/>
              </a:defRPr>
            </a:pPr>
            <a:r>
              <a:t>HTTP资源的压缩传输</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2"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6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6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表示层：TLS/SSL是怎样工作的？</a:t>
            </a:r>
          </a:p>
        </p:txBody>
      </p:sp>
      <p:pic>
        <p:nvPicPr>
          <p:cNvPr id="165" name="图像" descr="图像"/>
          <p:cNvPicPr>
            <a:picLocks noChangeAspect="1"/>
          </p:cNvPicPr>
          <p:nvPr/>
        </p:nvPicPr>
        <p:blipFill>
          <a:blip r:embed="rId3">
            <a:extLst/>
          </a:blip>
          <a:stretch>
            <a:fillRect/>
          </a:stretch>
        </p:blipFill>
        <p:spPr>
          <a:xfrm>
            <a:off x="1557774" y="1473964"/>
            <a:ext cx="9076451" cy="4476433"/>
          </a:xfrm>
          <a:prstGeom prst="rect">
            <a:avLst/>
          </a:prstGeom>
          <a:ln w="12700">
            <a:miter lim="400000"/>
          </a:ln>
        </p:spPr>
      </p:pic>
      <p:sp>
        <p:nvSpPr>
          <p:cNvPr id="166" name="矩形"/>
          <p:cNvSpPr/>
          <p:nvPr/>
        </p:nvSpPr>
        <p:spPr>
          <a:xfrm>
            <a:off x="2915726" y="1801522"/>
            <a:ext cx="524700" cy="1275659"/>
          </a:xfrm>
          <a:prstGeom prst="rect">
            <a:avLst/>
          </a:prstGeom>
          <a:solidFill>
            <a:srgbClr val="FF9A80"/>
          </a:solidFill>
          <a:ln w="12700">
            <a:miter lim="400000"/>
          </a:ln>
        </p:spPr>
        <p:txBody>
          <a:bodyPr lIns="0" tIns="0" rIns="0" bIns="0"/>
          <a:lstStyle/>
          <a:p>
            <a:pPr/>
          </a:p>
        </p:txBody>
      </p:sp>
      <p:sp>
        <p:nvSpPr>
          <p:cNvPr id="167" name="客户端"/>
          <p:cNvSpPr txBox="1"/>
          <p:nvPr/>
        </p:nvSpPr>
        <p:spPr>
          <a:xfrm>
            <a:off x="3057008" y="3000057"/>
            <a:ext cx="242136" cy="1143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200"/>
            </a:lvl1pPr>
          </a:lstStyle>
          <a:p>
            <a:pPr/>
            <a:r>
              <a:t>客户端</a:t>
            </a:r>
          </a:p>
        </p:txBody>
      </p:sp>
      <p:sp>
        <p:nvSpPr>
          <p:cNvPr id="168" name="矩形"/>
          <p:cNvSpPr/>
          <p:nvPr/>
        </p:nvSpPr>
        <p:spPr>
          <a:xfrm>
            <a:off x="8583266" y="1801522"/>
            <a:ext cx="524700" cy="1275659"/>
          </a:xfrm>
          <a:prstGeom prst="rect">
            <a:avLst/>
          </a:prstGeom>
          <a:solidFill>
            <a:srgbClr val="FF9A80"/>
          </a:solidFill>
          <a:ln w="12700">
            <a:miter lim="400000"/>
          </a:ln>
        </p:spPr>
        <p:txBody>
          <a:bodyPr lIns="0" tIns="0" rIns="0" bIns="0"/>
          <a:lstStyle/>
          <a:p>
            <a:pPr/>
          </a:p>
        </p:txBody>
      </p:sp>
      <p:sp>
        <p:nvSpPr>
          <p:cNvPr id="169" name="服务器"/>
          <p:cNvSpPr txBox="1"/>
          <p:nvPr/>
        </p:nvSpPr>
        <p:spPr>
          <a:xfrm>
            <a:off x="8724548" y="3000057"/>
            <a:ext cx="242136" cy="1143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200"/>
            </a:lvl1pPr>
          </a:lstStyle>
          <a:p>
            <a:pPr/>
            <a:r>
              <a:t>服务器</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08" name="图像" descr="图像"/>
          <p:cNvPicPr>
            <a:picLocks noChangeAspect="1"/>
          </p:cNvPicPr>
          <p:nvPr/>
        </p:nvPicPr>
        <p:blipFill>
          <a:blip r:embed="rId3">
            <a:extLst/>
          </a:blip>
          <a:stretch>
            <a:fillRect/>
          </a:stretch>
        </p:blipFill>
        <p:spPr>
          <a:xfrm>
            <a:off x="1542634" y="1172691"/>
            <a:ext cx="9106732" cy="5412882"/>
          </a:xfrm>
          <a:prstGeom prst="rect">
            <a:avLst/>
          </a:prstGeom>
          <a:ln w="12700">
            <a:miter lim="400000"/>
          </a:ln>
        </p:spPr>
      </p:pic>
      <p:pic>
        <p:nvPicPr>
          <p:cNvPr id="809"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81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81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HTTP缓存：缓存响应</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15" name="图像" descr="图像"/>
          <p:cNvPicPr>
            <a:picLocks noChangeAspect="1"/>
          </p:cNvPicPr>
          <p:nvPr/>
        </p:nvPicPr>
        <p:blipFill>
          <a:blip r:embed="rId3">
            <a:extLst/>
          </a:blip>
          <a:stretch>
            <a:fillRect/>
          </a:stretch>
        </p:blipFill>
        <p:spPr>
          <a:xfrm>
            <a:off x="1213339" y="1033022"/>
            <a:ext cx="9689122" cy="5662211"/>
          </a:xfrm>
          <a:prstGeom prst="rect">
            <a:avLst/>
          </a:prstGeom>
          <a:ln w="12700">
            <a:miter lim="400000"/>
          </a:ln>
        </p:spPr>
      </p:pic>
      <p:pic>
        <p:nvPicPr>
          <p:cNvPr id="816"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81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81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HTTP缓存：直接复用未过期的响应</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22" name="图像" descr="图像"/>
          <p:cNvPicPr>
            <a:picLocks noChangeAspect="1"/>
          </p:cNvPicPr>
          <p:nvPr/>
        </p:nvPicPr>
        <p:blipFill>
          <a:blip r:embed="rId3">
            <a:extLst/>
          </a:blip>
          <a:stretch>
            <a:fillRect/>
          </a:stretch>
        </p:blipFill>
        <p:spPr>
          <a:xfrm>
            <a:off x="1258241" y="868883"/>
            <a:ext cx="9599318" cy="5757587"/>
          </a:xfrm>
          <a:prstGeom prst="rect">
            <a:avLst/>
          </a:prstGeom>
          <a:ln w="12700">
            <a:miter lim="400000"/>
          </a:ln>
        </p:spPr>
      </p:pic>
      <p:pic>
        <p:nvPicPr>
          <p:cNvPr id="823"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824"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825"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HTTP缓存：通过304空包体利用过期响应</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29"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830" name="HTTP缓存的工作原理…"/>
          <p:cNvSpPr txBox="1"/>
          <p:nvPr>
            <p:ph type="body" idx="1"/>
          </p:nvPr>
        </p:nvSpPr>
        <p:spPr>
          <a:xfrm>
            <a:off x="609598" y="774557"/>
            <a:ext cx="12689335" cy="5541821"/>
          </a:xfrm>
          <a:prstGeom prst="rect">
            <a:avLst/>
          </a:prstGeom>
        </p:spPr>
        <p:txBody>
          <a:bodyPr/>
          <a:lstStyle/>
          <a:p>
            <a:pPr marL="0" indent="0">
              <a:lnSpc>
                <a:spcPct val="100000"/>
              </a:lnSpc>
              <a:buSzTx/>
              <a:buNone/>
              <a:defRPr sz="3000">
                <a:latin typeface="PingFang SC Regular"/>
                <a:ea typeface="PingFang SC Regular"/>
                <a:cs typeface="PingFang SC Regular"/>
                <a:sym typeface="PingFang SC Regular"/>
              </a:defRPr>
            </a:pPr>
            <a:r>
              <a:t>HTTP缓存的工作原理</a:t>
            </a:r>
          </a:p>
          <a:p>
            <a:pPr marL="0" indent="0">
              <a:lnSpc>
                <a:spcPct val="100000"/>
              </a:lnSpc>
              <a:buSzTx/>
              <a:buNone/>
              <a:defRPr sz="3600">
                <a:solidFill>
                  <a:srgbClr val="EA5038"/>
                </a:solidFill>
                <a:latin typeface="PingFang SC Regular"/>
                <a:ea typeface="PingFang SC Regular"/>
                <a:cs typeface="PingFang SC Regular"/>
                <a:sym typeface="PingFang SC Regular"/>
              </a:defRPr>
            </a:pPr>
            <a:r>
              <a:t>设置缓存的过期时间</a:t>
            </a:r>
          </a:p>
          <a:p>
            <a:pPr marL="0" indent="0">
              <a:lnSpc>
                <a:spcPct val="100000"/>
              </a:lnSpc>
              <a:buSzTx/>
              <a:buNone/>
              <a:defRPr sz="3000">
                <a:latin typeface="PingFang SC Regular"/>
                <a:ea typeface="PingFang SC Regular"/>
                <a:cs typeface="PingFang SC Regular"/>
                <a:sym typeface="PingFang SC Regular"/>
              </a:defRPr>
            </a:pPr>
            <a:r>
              <a:t>解决缓存不一致的乐观锁</a:t>
            </a:r>
          </a:p>
          <a:p>
            <a:pPr marL="0" indent="0">
              <a:lnSpc>
                <a:spcPct val="100000"/>
              </a:lnSpc>
              <a:buSzTx/>
              <a:buNone/>
              <a:defRPr sz="3000">
                <a:latin typeface="PingFang SC Regular"/>
                <a:ea typeface="PingFang SC Regular"/>
                <a:cs typeface="PingFang SC Regular"/>
                <a:sym typeface="PingFang SC Regular"/>
              </a:defRPr>
            </a:pPr>
            <a:r>
              <a:t>设置依赖资源间的过期时间</a:t>
            </a:r>
          </a:p>
          <a:p>
            <a:pPr marL="0" indent="0">
              <a:lnSpc>
                <a:spcPct val="100000"/>
              </a:lnSpc>
              <a:buSzTx/>
              <a:buNone/>
              <a:defRPr sz="3000">
                <a:latin typeface="PingFang SC Regular"/>
                <a:ea typeface="PingFang SC Regular"/>
                <a:cs typeface="PingFang SC Regular"/>
                <a:sym typeface="PingFang SC Regular"/>
              </a:defRPr>
            </a:pPr>
            <a:r>
              <a:t>开启多线程下载及断点续传功能</a:t>
            </a:r>
          </a:p>
          <a:p>
            <a:pPr marL="0" indent="0">
              <a:lnSpc>
                <a:spcPct val="100000"/>
              </a:lnSpc>
              <a:buSzTx/>
              <a:buNone/>
              <a:defRPr sz="3000">
                <a:latin typeface="PingFang SC Regular"/>
                <a:ea typeface="PingFang SC Regular"/>
                <a:cs typeface="PingFang SC Regular"/>
                <a:sym typeface="PingFang SC Regular"/>
              </a:defRPr>
            </a:pPr>
            <a:r>
              <a:t>HTTP资源的压缩传输</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34"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835"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836"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RFC7234：基于LastModified的预估过期时间</a:t>
            </a:r>
          </a:p>
        </p:txBody>
      </p:sp>
      <p:pic>
        <p:nvPicPr>
          <p:cNvPr id="837" name="Picture 2" descr="Picture 2"/>
          <p:cNvPicPr>
            <a:picLocks noChangeAspect="1"/>
          </p:cNvPicPr>
          <p:nvPr/>
        </p:nvPicPr>
        <p:blipFill>
          <a:blip r:embed="rId4">
            <a:extLst/>
          </a:blip>
          <a:stretch>
            <a:fillRect/>
          </a:stretch>
        </p:blipFill>
        <p:spPr>
          <a:xfrm>
            <a:off x="634884" y="2410773"/>
            <a:ext cx="10922232" cy="2503012"/>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41"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84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84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Cache-Control 头部</a:t>
            </a:r>
          </a:p>
        </p:txBody>
      </p:sp>
      <p:sp>
        <p:nvSpPr>
          <p:cNvPr id="844" name="Cache-Control = 1#cache-directive…"/>
          <p:cNvSpPr txBox="1"/>
          <p:nvPr>
            <p:ph type="body" idx="1"/>
          </p:nvPr>
        </p:nvSpPr>
        <p:spPr>
          <a:xfrm>
            <a:off x="643141" y="1465622"/>
            <a:ext cx="9246707" cy="4351338"/>
          </a:xfrm>
          <a:prstGeom prst="rect">
            <a:avLst/>
          </a:prstGeom>
        </p:spPr>
        <p:txBody>
          <a:bodyPr/>
          <a:lstStyle/>
          <a:p>
            <a:pPr>
              <a:defRPr sz="2400">
                <a:latin typeface="PingFang SC Regular"/>
                <a:ea typeface="PingFang SC Regular"/>
                <a:cs typeface="PingFang SC Regular"/>
                <a:sym typeface="PingFang SC Regular"/>
              </a:defRPr>
            </a:pPr>
            <a:r>
              <a:t>Cache-Control = 1#cache-directive </a:t>
            </a:r>
          </a:p>
          <a:p>
            <a:pPr lvl="1" marL="685800" indent="-228600">
              <a:spcBef>
                <a:spcPts val="500"/>
              </a:spcBef>
              <a:defRPr sz="2400">
                <a:latin typeface="PingFang SC Regular"/>
                <a:ea typeface="PingFang SC Regular"/>
                <a:cs typeface="PingFang SC Regular"/>
                <a:sym typeface="PingFang SC Regular"/>
              </a:defRPr>
            </a:pPr>
            <a:r>
              <a:t>c</a:t>
            </a:r>
            <a:r>
              <a:rPr sz="2000"/>
              <a:t>ache-directive = token [ "=" ( </a:t>
            </a:r>
            <a:r>
              <a:rPr sz="2000">
                <a:solidFill>
                  <a:srgbClr val="FF0000"/>
                </a:solidFill>
              </a:rPr>
              <a:t>token</a:t>
            </a:r>
            <a:r>
              <a:rPr sz="2000"/>
              <a:t> / </a:t>
            </a:r>
            <a:r>
              <a:rPr sz="2000">
                <a:solidFill>
                  <a:srgbClr val="00B0F0"/>
                </a:solidFill>
              </a:rPr>
              <a:t>quoted-string</a:t>
            </a:r>
            <a:r>
              <a:rPr sz="2000"/>
              <a:t> ) ]</a:t>
            </a:r>
            <a:endParaRPr sz="2000"/>
          </a:p>
          <a:p>
            <a:pPr lvl="2" marL="1143000" indent="-228600">
              <a:spcBef>
                <a:spcPts val="500"/>
              </a:spcBef>
              <a:defRPr sz="2000">
                <a:solidFill>
                  <a:srgbClr val="FF0000"/>
                </a:solidFill>
                <a:latin typeface="PingFang SC Regular"/>
                <a:ea typeface="PingFang SC Regular"/>
                <a:cs typeface="PingFang SC Regular"/>
                <a:sym typeface="PingFang SC Regular"/>
              </a:defRPr>
            </a:pPr>
            <a:r>
              <a:t>delta-seconds = 1*DIGIT </a:t>
            </a:r>
          </a:p>
          <a:p>
            <a:pPr>
              <a:defRPr sz="2400">
                <a:latin typeface="PingFang SC Regular"/>
                <a:ea typeface="PingFang SC Regular"/>
                <a:cs typeface="PingFang SC Regular"/>
                <a:sym typeface="PingFang SC Regular"/>
              </a:defRPr>
            </a:pPr>
            <a:r>
              <a:t>请求中的头部：</a:t>
            </a:r>
            <a:r>
              <a:rPr>
                <a:solidFill>
                  <a:srgbClr val="FF0000"/>
                </a:solidFill>
              </a:rPr>
              <a:t>max-age</a:t>
            </a:r>
            <a:r>
              <a:t>、</a:t>
            </a:r>
            <a:r>
              <a:rPr>
                <a:solidFill>
                  <a:srgbClr val="FF0000"/>
                </a:solidFill>
              </a:rPr>
              <a:t>max-stale</a:t>
            </a:r>
            <a:r>
              <a:t>、</a:t>
            </a:r>
            <a:r>
              <a:rPr>
                <a:solidFill>
                  <a:srgbClr val="FF0000"/>
                </a:solidFill>
              </a:rPr>
              <a:t>min-fresh</a:t>
            </a:r>
            <a:r>
              <a:t>、no-cache、no-store、no-transform、only-if-cached</a:t>
            </a:r>
          </a:p>
          <a:p>
            <a:pPr>
              <a:defRPr sz="2400">
                <a:latin typeface="PingFang SC Regular"/>
                <a:ea typeface="PingFang SC Regular"/>
                <a:cs typeface="PingFang SC Regular"/>
                <a:sym typeface="PingFang SC Regular"/>
              </a:defRPr>
            </a:pPr>
            <a:r>
              <a:t>响应中的头部：</a:t>
            </a:r>
            <a:r>
              <a:rPr>
                <a:solidFill>
                  <a:srgbClr val="FF0000"/>
                </a:solidFill>
              </a:rPr>
              <a:t> max-age</a:t>
            </a:r>
            <a:r>
              <a:t>、</a:t>
            </a:r>
            <a:r>
              <a:rPr>
                <a:solidFill>
                  <a:srgbClr val="FF0000"/>
                </a:solidFill>
              </a:rPr>
              <a:t>s-maxage </a:t>
            </a:r>
            <a:r>
              <a:t>、 must-revalidate 、proxy-revalidate 、</a:t>
            </a:r>
            <a:r>
              <a:rPr>
                <a:solidFill>
                  <a:srgbClr val="00B0F0"/>
                </a:solidFill>
              </a:rPr>
              <a:t>no-cache</a:t>
            </a:r>
            <a:r>
              <a:t>、no-store、no-transform、public、</a:t>
            </a:r>
            <a:r>
              <a:rPr>
                <a:solidFill>
                  <a:srgbClr val="00B0F0"/>
                </a:solidFill>
              </a:rPr>
              <a:t>private</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48"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84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85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Cache-Control 头部在请求中的值</a:t>
            </a:r>
          </a:p>
        </p:txBody>
      </p:sp>
      <p:sp>
        <p:nvSpPr>
          <p:cNvPr id="851" name="_________：告诉服务器，客户端不会接受 Age 超出 max-age 秒的缓存…"/>
          <p:cNvSpPr txBox="1"/>
          <p:nvPr>
            <p:ph type="body" idx="1"/>
          </p:nvPr>
        </p:nvSpPr>
        <p:spPr>
          <a:xfrm>
            <a:off x="592341" y="1300622"/>
            <a:ext cx="10931118" cy="5297001"/>
          </a:xfrm>
          <a:prstGeom prst="rect">
            <a:avLst/>
          </a:prstGeom>
        </p:spPr>
        <p:txBody>
          <a:bodyPr/>
          <a:lstStyle/>
          <a:p>
            <a:pPr>
              <a:lnSpc>
                <a:spcPct val="110000"/>
              </a:lnSpc>
              <a:defRPr sz="2000">
                <a:latin typeface="PingFang SC Regular"/>
                <a:ea typeface="PingFang SC Regular"/>
                <a:cs typeface="PingFang SC Regular"/>
                <a:sym typeface="PingFang SC Regular"/>
              </a:defRPr>
            </a:pPr>
            <a:r>
              <a:t>max-age</a:t>
            </a:r>
            <a:r>
              <a:t>：告诉服务器，客户端不会接受 Age 超出 max-age 秒的缓存</a:t>
            </a:r>
            <a:endParaRPr strike="sngStrike" u="sng">
              <a:solidFill>
                <a:srgbClr val="FF0000"/>
              </a:solidFill>
            </a:endParaRPr>
          </a:p>
          <a:p>
            <a:pPr>
              <a:lnSpc>
                <a:spcPct val="110000"/>
              </a:lnSpc>
              <a:defRPr sz="2000">
                <a:latin typeface="PingFang SC Regular"/>
                <a:ea typeface="PingFang SC Regular"/>
                <a:cs typeface="PingFang SC Regular"/>
                <a:sym typeface="PingFang SC Regular"/>
              </a:defRPr>
            </a:pPr>
            <a:r>
              <a:t>max-stale</a:t>
            </a:r>
            <a:r>
              <a:t>：告诉服务器，即使缓存不再新鲜，但陈旧秒数没有超出 max-stale 时，客户端仍打算使用。若 max-stale 后没有值，则表示无论过期多久客户端都可使用</a:t>
            </a:r>
            <a:endParaRPr strike="sngStrike" u="sng">
              <a:solidFill>
                <a:srgbClr val="FF0000"/>
              </a:solidFill>
            </a:endParaRPr>
          </a:p>
          <a:p>
            <a:pPr>
              <a:lnSpc>
                <a:spcPct val="110000"/>
              </a:lnSpc>
              <a:defRPr sz="2000">
                <a:latin typeface="PingFang SC Regular"/>
                <a:ea typeface="PingFang SC Regular"/>
                <a:cs typeface="PingFang SC Regular"/>
                <a:sym typeface="PingFang SC Regular"/>
              </a:defRPr>
            </a:pPr>
            <a:r>
              <a:t>max-fresh</a:t>
            </a:r>
            <a:r>
              <a:t>：告诉服务器，如果缓存距离过期还有至少min-fresh 秒才可使用</a:t>
            </a:r>
            <a:endParaRPr strike="sngStrike" u="sng">
              <a:solidFill>
                <a:srgbClr val="FF0000"/>
              </a:solidFill>
            </a:endParaRPr>
          </a:p>
          <a:p>
            <a:pPr>
              <a:lnSpc>
                <a:spcPct val="110000"/>
              </a:lnSpc>
              <a:defRPr sz="2000">
                <a:latin typeface="PingFang SC Regular"/>
                <a:ea typeface="PingFang SC Regular"/>
                <a:cs typeface="PingFang SC Regular"/>
                <a:sym typeface="PingFang SC Regular"/>
              </a:defRPr>
            </a:pPr>
            <a:r>
              <a:t>no-cache</a:t>
            </a:r>
            <a:r>
              <a:t>：告诉服务器，不能直接使用已有缓存作为响应返回，除非带着缓存条件到上游服务端得到 304 验证返回码才可使用现有缓存</a:t>
            </a:r>
            <a:endParaRPr strike="sngStrike" u="sng">
              <a:solidFill>
                <a:srgbClr val="535353"/>
              </a:solidFill>
            </a:endParaRPr>
          </a:p>
          <a:p>
            <a:pPr>
              <a:lnSpc>
                <a:spcPct val="110000"/>
              </a:lnSpc>
              <a:defRPr sz="2000">
                <a:latin typeface="PingFang SC Regular"/>
                <a:ea typeface="PingFang SC Regular"/>
                <a:cs typeface="PingFang SC Regular"/>
                <a:sym typeface="PingFang SC Regular"/>
              </a:defRPr>
            </a:pPr>
            <a:r>
              <a:t>no-store</a:t>
            </a:r>
            <a:r>
              <a:t>：告诉各代理服务器不要对该请求的响应缓存（实际有不少不遵守该规定的代理服务器）</a:t>
            </a:r>
            <a:endParaRPr strike="sngStrike" u="sng">
              <a:solidFill>
                <a:srgbClr val="535353"/>
              </a:solidFill>
            </a:endParaRPr>
          </a:p>
          <a:p>
            <a:pPr>
              <a:lnSpc>
                <a:spcPct val="110000"/>
              </a:lnSpc>
              <a:defRPr sz="2000">
                <a:latin typeface="PingFang SC Regular"/>
                <a:ea typeface="PingFang SC Regular"/>
                <a:cs typeface="PingFang SC Regular"/>
                <a:sym typeface="PingFang SC Regular"/>
              </a:defRPr>
            </a:pPr>
            <a:r>
              <a:t>no-transform</a:t>
            </a:r>
            <a:r>
              <a:t>：告诉代理服务器不要修改消息包体的内容</a:t>
            </a:r>
            <a:endParaRPr strike="sngStrike" u="sng">
              <a:solidFill>
                <a:srgbClr val="535353"/>
              </a:solidFill>
            </a:endParaRPr>
          </a:p>
          <a:p>
            <a:pPr>
              <a:lnSpc>
                <a:spcPct val="110000"/>
              </a:lnSpc>
              <a:defRPr sz="2000">
                <a:latin typeface="PingFang SC Regular"/>
                <a:ea typeface="PingFang SC Regular"/>
                <a:cs typeface="PingFang SC Regular"/>
                <a:sym typeface="PingFang SC Regular"/>
              </a:defRPr>
            </a:pPr>
            <a:r>
              <a:t>only-if-cached</a:t>
            </a:r>
            <a:r>
              <a:t>：告诉服务器仅能返回缓存的响应，否则若没有缓存则返回 504 错误码</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53"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854"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855"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Cache-Control 头部在响应中的值</a:t>
            </a:r>
          </a:p>
        </p:txBody>
      </p:sp>
      <p:sp>
        <p:nvSpPr>
          <p:cNvPr id="856" name="_____________：告诉客户端一旦缓存过期，必须向服务器验证后才可使用…"/>
          <p:cNvSpPr txBox="1"/>
          <p:nvPr>
            <p:ph type="body" idx="1"/>
          </p:nvPr>
        </p:nvSpPr>
        <p:spPr>
          <a:xfrm>
            <a:off x="690510" y="1325612"/>
            <a:ext cx="10810980" cy="6468458"/>
          </a:xfrm>
          <a:prstGeom prst="rect">
            <a:avLst/>
          </a:prstGeom>
        </p:spPr>
        <p:txBody>
          <a:bodyPr/>
          <a:lstStyle/>
          <a:p>
            <a:pPr>
              <a:defRPr sz="2000">
                <a:latin typeface="PingFang SC Regular"/>
                <a:ea typeface="PingFang SC Regular"/>
                <a:cs typeface="PingFang SC Regular"/>
                <a:sym typeface="PingFang SC Regular"/>
              </a:defRPr>
            </a:pPr>
            <a:r>
              <a:t>must-revalidate</a:t>
            </a:r>
            <a:r>
              <a:t>：告诉客户端一旦缓存过期，必须向服务器验证后才可使用</a:t>
            </a:r>
            <a:endParaRPr strike="sngStrike" u="sng">
              <a:solidFill>
                <a:srgbClr val="535353"/>
              </a:solidFill>
            </a:endParaRPr>
          </a:p>
          <a:p>
            <a:pPr>
              <a:defRPr sz="2000">
                <a:latin typeface="PingFang SC Regular"/>
                <a:ea typeface="PingFang SC Regular"/>
                <a:cs typeface="PingFang SC Regular"/>
                <a:sym typeface="PingFang SC Regular"/>
              </a:defRPr>
            </a:pPr>
            <a:r>
              <a:t>proxy-revalidate</a:t>
            </a:r>
            <a:r>
              <a:t>：与 must-revalidate 类似，但它仅对代理服务器的共享缓存有效</a:t>
            </a:r>
            <a:endParaRPr strike="sngStrike" u="sng">
              <a:solidFill>
                <a:srgbClr val="535353"/>
              </a:solidFill>
            </a:endParaRPr>
          </a:p>
          <a:p>
            <a:pPr>
              <a:defRPr sz="2000">
                <a:latin typeface="PingFang SC Regular"/>
                <a:ea typeface="PingFang SC Regular"/>
                <a:cs typeface="PingFang SC Regular"/>
                <a:sym typeface="PingFang SC Regular"/>
              </a:defRPr>
            </a:pPr>
            <a:r>
              <a:t>no-cache</a:t>
            </a:r>
            <a:r>
              <a:t>：告诉客户端不能直接使用缓存的响应，使用前必须在源服务器验证得到 304 返回码。如果 no-cache 后指定头部，则若客户端的后续请求及响应中不含有这些头则可直接使用缓存</a:t>
            </a:r>
            <a:endParaRPr strike="sngStrike" u="sng">
              <a:solidFill>
                <a:srgbClr val="00B0F0"/>
              </a:solidFill>
            </a:endParaRPr>
          </a:p>
          <a:p>
            <a:pPr>
              <a:defRPr sz="2000">
                <a:latin typeface="PingFang SC Regular"/>
                <a:ea typeface="PingFang SC Regular"/>
                <a:cs typeface="PingFang SC Regular"/>
                <a:sym typeface="PingFang SC Regular"/>
              </a:defRPr>
            </a:pPr>
            <a:r>
              <a:t>max-age</a:t>
            </a:r>
            <a:r>
              <a:t>：告诉客户端缓存 Age 超出 max-age 秒后则缓存过期</a:t>
            </a:r>
            <a:endParaRPr strike="sngStrike" u="sng">
              <a:solidFill>
                <a:srgbClr val="FF0000"/>
              </a:solidFill>
            </a:endParaRPr>
          </a:p>
          <a:p>
            <a:pPr>
              <a:defRPr sz="2000">
                <a:latin typeface="PingFang SC Regular"/>
                <a:ea typeface="PingFang SC Regular"/>
                <a:cs typeface="PingFang SC Regular"/>
                <a:sym typeface="PingFang SC Regular"/>
              </a:defRPr>
            </a:pPr>
            <a:r>
              <a:t>s-maxage</a:t>
            </a:r>
            <a:r>
              <a:t>：与 max-age 相似，但仅针对共享缓存，且优先级高于 max-age 和 Expires</a:t>
            </a:r>
            <a:endParaRPr strike="sngStrike" u="sng"/>
          </a:p>
          <a:p>
            <a:pPr>
              <a:defRPr sz="2000">
                <a:latin typeface="PingFang SC Regular"/>
                <a:ea typeface="PingFang SC Regular"/>
                <a:cs typeface="PingFang SC Regular"/>
                <a:sym typeface="PingFang SC Regular"/>
              </a:defRPr>
            </a:pPr>
            <a:r>
              <a:t>public</a:t>
            </a:r>
            <a:r>
              <a:t>：表示无论私有缓存或者共享缓存，皆可将该响应缓存</a:t>
            </a:r>
            <a:endParaRPr strike="sngStrike" u="sng"/>
          </a:p>
          <a:p>
            <a:pPr>
              <a:defRPr sz="2000">
                <a:latin typeface="PingFang SC Regular"/>
                <a:ea typeface="PingFang SC Regular"/>
                <a:cs typeface="PingFang SC Regular"/>
                <a:sym typeface="PingFang SC Regular"/>
              </a:defRPr>
            </a:pPr>
            <a:r>
              <a:t>private</a:t>
            </a:r>
            <a:r>
              <a:t>：表示该响应不能被代理服务器作为共享缓存使用。若 private 后指定头部，则在告诉代理服务器不能缓存指定的头部，但可缓存其他部分</a:t>
            </a:r>
            <a:endParaRPr strike="sngStrike" u="sng">
              <a:solidFill>
                <a:srgbClr val="00B0F0"/>
              </a:solidFill>
            </a:endParaRPr>
          </a:p>
          <a:p>
            <a:pPr>
              <a:defRPr sz="2000">
                <a:latin typeface="PingFang SC Regular"/>
                <a:ea typeface="PingFang SC Regular"/>
                <a:cs typeface="PingFang SC Regular"/>
                <a:sym typeface="PingFang SC Regular"/>
              </a:defRPr>
            </a:pPr>
            <a:r>
              <a:t>no-store</a:t>
            </a:r>
            <a:r>
              <a:t>：告诉所有下游节点不能对响应进行缓存</a:t>
            </a:r>
            <a:endParaRPr strike="sngStrike" u="sng">
              <a:solidFill>
                <a:srgbClr val="535353"/>
              </a:solidFill>
            </a:endParaRPr>
          </a:p>
          <a:p>
            <a:pPr>
              <a:defRPr sz="2000">
                <a:latin typeface="PingFang SC Regular"/>
                <a:ea typeface="PingFang SC Regular"/>
                <a:cs typeface="PingFang SC Regular"/>
                <a:sym typeface="PingFang SC Regular"/>
              </a:defRPr>
            </a:pPr>
            <a:r>
              <a:t>no-transform</a:t>
            </a:r>
            <a:r>
              <a:t>：告诉代理服务器不能修改消息包体的内容</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58"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859" name="HTTP缓存的工作原理…"/>
          <p:cNvSpPr txBox="1"/>
          <p:nvPr>
            <p:ph type="body" idx="1"/>
          </p:nvPr>
        </p:nvSpPr>
        <p:spPr>
          <a:xfrm>
            <a:off x="609598" y="786766"/>
            <a:ext cx="12689335" cy="6397296"/>
          </a:xfrm>
          <a:prstGeom prst="rect">
            <a:avLst/>
          </a:prstGeom>
        </p:spPr>
        <p:txBody>
          <a:bodyPr/>
          <a:lstStyle/>
          <a:p>
            <a:pPr marL="0" indent="0">
              <a:lnSpc>
                <a:spcPct val="100000"/>
              </a:lnSpc>
              <a:buSzTx/>
              <a:buNone/>
              <a:defRPr sz="3000">
                <a:latin typeface="PingFang SC Regular"/>
                <a:ea typeface="PingFang SC Regular"/>
                <a:cs typeface="PingFang SC Regular"/>
                <a:sym typeface="PingFang SC Regular"/>
              </a:defRPr>
            </a:pPr>
            <a:r>
              <a:t>HTTP缓存的工作原理</a:t>
            </a:r>
          </a:p>
          <a:p>
            <a:pPr marL="0" indent="0">
              <a:lnSpc>
                <a:spcPct val="100000"/>
              </a:lnSpc>
              <a:buSzTx/>
              <a:buNone/>
              <a:defRPr sz="3000">
                <a:latin typeface="PingFang SC Regular"/>
                <a:ea typeface="PingFang SC Regular"/>
                <a:cs typeface="PingFang SC Regular"/>
                <a:sym typeface="PingFang SC Regular"/>
              </a:defRPr>
            </a:pPr>
            <a:r>
              <a:t>设置缓存的过期时间</a:t>
            </a:r>
          </a:p>
          <a:p>
            <a:pPr marL="0" indent="0">
              <a:lnSpc>
                <a:spcPct val="100000"/>
              </a:lnSpc>
              <a:buSzTx/>
              <a:buNone/>
              <a:defRPr sz="3000">
                <a:solidFill>
                  <a:srgbClr val="EA5038"/>
                </a:solidFill>
                <a:latin typeface="PingFang SC Regular"/>
                <a:ea typeface="PingFang SC Regular"/>
                <a:cs typeface="PingFang SC Regular"/>
                <a:sym typeface="PingFang SC Regular"/>
              </a:defRPr>
            </a:pPr>
            <a:r>
              <a:t>解决缓存不一致的乐观锁</a:t>
            </a:r>
          </a:p>
          <a:p>
            <a:pPr marL="0" indent="0">
              <a:lnSpc>
                <a:spcPct val="100000"/>
              </a:lnSpc>
              <a:buSzTx/>
              <a:buNone/>
              <a:defRPr sz="3000">
                <a:latin typeface="PingFang SC Regular"/>
                <a:ea typeface="PingFang SC Regular"/>
                <a:cs typeface="PingFang SC Regular"/>
                <a:sym typeface="PingFang SC Regular"/>
              </a:defRPr>
            </a:pPr>
            <a:r>
              <a:t>设置依赖资源间的过期时间</a:t>
            </a:r>
          </a:p>
          <a:p>
            <a:pPr marL="0" indent="0">
              <a:lnSpc>
                <a:spcPct val="100000"/>
              </a:lnSpc>
              <a:buSzTx/>
              <a:buNone/>
              <a:defRPr sz="3000">
                <a:latin typeface="PingFang SC Regular"/>
                <a:ea typeface="PingFang SC Regular"/>
                <a:cs typeface="PingFang SC Regular"/>
                <a:sym typeface="PingFang SC Regular"/>
              </a:defRPr>
            </a:pPr>
            <a:r>
              <a:t>开启多线程下载及断点续传功能</a:t>
            </a:r>
          </a:p>
          <a:p>
            <a:pPr marL="0" indent="0">
              <a:lnSpc>
                <a:spcPct val="100000"/>
              </a:lnSpc>
              <a:buSzTx/>
              <a:buNone/>
              <a:defRPr sz="3000">
                <a:latin typeface="PingFang SC Regular"/>
                <a:ea typeface="PingFang SC Regular"/>
                <a:cs typeface="PingFang SC Regular"/>
                <a:sym typeface="PingFang SC Regular"/>
              </a:defRPr>
            </a:pPr>
            <a:r>
              <a:t>HTTP资源的压缩传输</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63"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864"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865"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并发提交新文档</a:t>
            </a:r>
          </a:p>
        </p:txBody>
      </p:sp>
      <p:pic>
        <p:nvPicPr>
          <p:cNvPr id="866" name="图片 4" descr="图片 4"/>
          <p:cNvPicPr>
            <a:picLocks noChangeAspect="1"/>
          </p:cNvPicPr>
          <p:nvPr/>
        </p:nvPicPr>
        <p:blipFill>
          <a:blip r:embed="rId4">
            <a:extLst/>
          </a:blip>
          <a:stretch>
            <a:fillRect/>
          </a:stretch>
        </p:blipFill>
        <p:spPr>
          <a:xfrm>
            <a:off x="1496653" y="1314577"/>
            <a:ext cx="9198695" cy="5137049"/>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7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7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传输层：TCP协议是怎样工作的？</a:t>
            </a:r>
          </a:p>
        </p:txBody>
      </p:sp>
      <p:pic>
        <p:nvPicPr>
          <p:cNvPr id="174" name="图像" descr="图像"/>
          <p:cNvPicPr>
            <a:picLocks noChangeAspect="1"/>
          </p:cNvPicPr>
          <p:nvPr/>
        </p:nvPicPr>
        <p:blipFill>
          <a:blip r:embed="rId4">
            <a:extLst/>
          </a:blip>
          <a:stretch>
            <a:fillRect/>
          </a:stretch>
        </p:blipFill>
        <p:spPr>
          <a:xfrm>
            <a:off x="1837051" y="1545729"/>
            <a:ext cx="8259158" cy="4523446"/>
          </a:xfrm>
          <a:prstGeom prst="rect">
            <a:avLst/>
          </a:prstGeom>
          <a:ln w="12700">
            <a:miter lim="400000"/>
          </a:ln>
        </p:spPr>
      </p:pic>
      <p:sp>
        <p:nvSpPr>
          <p:cNvPr id="175" name="矩形"/>
          <p:cNvSpPr/>
          <p:nvPr/>
        </p:nvSpPr>
        <p:spPr>
          <a:xfrm>
            <a:off x="2915726" y="1801522"/>
            <a:ext cx="524700" cy="1275659"/>
          </a:xfrm>
          <a:prstGeom prst="rect">
            <a:avLst/>
          </a:prstGeom>
          <a:solidFill>
            <a:srgbClr val="FF9A80"/>
          </a:solidFill>
          <a:ln w="12700">
            <a:miter lim="400000"/>
          </a:ln>
        </p:spPr>
        <p:txBody>
          <a:bodyPr lIns="0" tIns="0" rIns="0" bIns="0"/>
          <a:lstStyle/>
          <a:p>
            <a:pPr/>
          </a:p>
        </p:txBody>
      </p:sp>
      <p:sp>
        <p:nvSpPr>
          <p:cNvPr id="176" name="矩形"/>
          <p:cNvSpPr/>
          <p:nvPr/>
        </p:nvSpPr>
        <p:spPr>
          <a:xfrm>
            <a:off x="8766075" y="1801522"/>
            <a:ext cx="524700" cy="1275659"/>
          </a:xfrm>
          <a:prstGeom prst="rect">
            <a:avLst/>
          </a:prstGeom>
          <a:solidFill>
            <a:srgbClr val="FF9A80"/>
          </a:solidFill>
          <a:ln w="12700">
            <a:miter lim="400000"/>
          </a:ln>
        </p:spPr>
        <p:txBody>
          <a:bodyPr lIns="0" tIns="0" rIns="0" bIns="0"/>
          <a:lstStyle/>
          <a:p>
            <a:pPr/>
          </a:p>
        </p:txBody>
      </p:sp>
      <p:sp>
        <p:nvSpPr>
          <p:cNvPr id="177" name="客户端"/>
          <p:cNvSpPr txBox="1"/>
          <p:nvPr/>
        </p:nvSpPr>
        <p:spPr>
          <a:xfrm>
            <a:off x="3057008" y="3000057"/>
            <a:ext cx="242136" cy="1143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200"/>
            </a:lvl1pPr>
          </a:lstStyle>
          <a:p>
            <a:pPr/>
            <a:r>
              <a:t>客户端</a:t>
            </a:r>
          </a:p>
        </p:txBody>
      </p:sp>
      <p:sp>
        <p:nvSpPr>
          <p:cNvPr id="178" name="服务器"/>
          <p:cNvSpPr txBox="1"/>
          <p:nvPr/>
        </p:nvSpPr>
        <p:spPr>
          <a:xfrm>
            <a:off x="8907357" y="3000057"/>
            <a:ext cx="242136" cy="1143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200"/>
            </a:lvl1pPr>
          </a:lstStyle>
          <a:p>
            <a:pPr/>
            <a:r>
              <a:t>服务器</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70"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87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87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Web并发解决方案：乐观锁</a:t>
            </a:r>
          </a:p>
        </p:txBody>
      </p:sp>
      <p:pic>
        <p:nvPicPr>
          <p:cNvPr id="873" name="图片 4" descr="图片 4"/>
          <p:cNvPicPr>
            <a:picLocks noChangeAspect="1"/>
          </p:cNvPicPr>
          <p:nvPr/>
        </p:nvPicPr>
        <p:blipFill>
          <a:blip r:embed="rId3">
            <a:extLst/>
          </a:blip>
          <a:stretch>
            <a:fillRect/>
          </a:stretch>
        </p:blipFill>
        <p:spPr>
          <a:xfrm>
            <a:off x="1396881" y="1410804"/>
            <a:ext cx="9322037" cy="4849980"/>
          </a:xfrm>
          <a:prstGeom prst="rect">
            <a:avLst/>
          </a:prstGeom>
          <a:ln w="12700">
            <a:miter lim="400000"/>
          </a:ln>
        </p:spPr>
      </p:pic>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75"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876" name="HTTP缓存的工作原理…"/>
          <p:cNvSpPr txBox="1"/>
          <p:nvPr>
            <p:ph type="body" idx="1"/>
          </p:nvPr>
        </p:nvSpPr>
        <p:spPr>
          <a:xfrm>
            <a:off x="609598" y="737931"/>
            <a:ext cx="12689335" cy="6397295"/>
          </a:xfrm>
          <a:prstGeom prst="rect">
            <a:avLst/>
          </a:prstGeom>
        </p:spPr>
        <p:txBody>
          <a:bodyPr/>
          <a:lstStyle/>
          <a:p>
            <a:pPr marL="0" indent="0">
              <a:buSzTx/>
              <a:buNone/>
              <a:defRPr sz="3000">
                <a:latin typeface="PingFang SC Regular"/>
                <a:ea typeface="PingFang SC Regular"/>
                <a:cs typeface="PingFang SC Regular"/>
                <a:sym typeface="PingFang SC Regular"/>
              </a:defRPr>
            </a:pPr>
            <a:r>
              <a:t>HTTP缓存的工作原理</a:t>
            </a:r>
          </a:p>
          <a:p>
            <a:pPr marL="0" indent="0">
              <a:buSzTx/>
              <a:buNone/>
              <a:defRPr sz="3000">
                <a:latin typeface="PingFang SC Regular"/>
                <a:ea typeface="PingFang SC Regular"/>
                <a:cs typeface="PingFang SC Regular"/>
                <a:sym typeface="PingFang SC Regular"/>
              </a:defRPr>
            </a:pPr>
            <a:r>
              <a:t>设置缓存的过期时间</a:t>
            </a:r>
          </a:p>
          <a:p>
            <a:pPr marL="0" indent="0">
              <a:buSzTx/>
              <a:buNone/>
              <a:defRPr sz="3000">
                <a:latin typeface="PingFang SC Regular"/>
                <a:ea typeface="PingFang SC Regular"/>
                <a:cs typeface="PingFang SC Regular"/>
                <a:sym typeface="PingFang SC Regular"/>
              </a:defRPr>
            </a:pPr>
            <a:r>
              <a:t>解决缓存不一致的乐观锁</a:t>
            </a:r>
          </a:p>
          <a:p>
            <a:pPr marL="0" indent="0">
              <a:buSzTx/>
              <a:buNone/>
              <a:defRPr sz="3600">
                <a:solidFill>
                  <a:srgbClr val="EA5038"/>
                </a:solidFill>
                <a:latin typeface="PingFang SC Regular"/>
                <a:ea typeface="PingFang SC Regular"/>
                <a:cs typeface="PingFang SC Regular"/>
                <a:sym typeface="PingFang SC Regular"/>
              </a:defRPr>
            </a:pPr>
            <a:r>
              <a:t>设置依赖资源间的过期时间</a:t>
            </a:r>
          </a:p>
          <a:p>
            <a:pPr marL="0" indent="0">
              <a:buSzTx/>
              <a:buNone/>
              <a:defRPr sz="3000">
                <a:latin typeface="PingFang SC Regular"/>
                <a:ea typeface="PingFang SC Regular"/>
                <a:cs typeface="PingFang SC Regular"/>
                <a:sym typeface="PingFang SC Regular"/>
              </a:defRPr>
            </a:pPr>
            <a:r>
              <a:t>开启多线程下载及断点续传功能</a:t>
            </a:r>
          </a:p>
          <a:p>
            <a:pPr marL="0" indent="0">
              <a:buSzTx/>
              <a:buNone/>
              <a:defRPr sz="3000">
                <a:latin typeface="PingFang SC Regular"/>
                <a:ea typeface="PingFang SC Regular"/>
                <a:cs typeface="PingFang SC Regular"/>
                <a:sym typeface="PingFang SC Regular"/>
              </a:defRPr>
            </a:pPr>
            <a:r>
              <a:t>HTTP资源的压缩传输</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80"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88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88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缓存引发的不一致问题</a:t>
            </a:r>
          </a:p>
        </p:txBody>
      </p:sp>
      <p:pic>
        <p:nvPicPr>
          <p:cNvPr id="883" name="图片 5" descr="图片 5"/>
          <p:cNvPicPr>
            <a:picLocks noChangeAspect="1"/>
          </p:cNvPicPr>
          <p:nvPr/>
        </p:nvPicPr>
        <p:blipFill>
          <a:blip r:embed="rId4">
            <a:extLst/>
          </a:blip>
          <a:stretch>
            <a:fillRect/>
          </a:stretch>
        </p:blipFill>
        <p:spPr>
          <a:xfrm>
            <a:off x="560537" y="1346554"/>
            <a:ext cx="9453851" cy="4862946"/>
          </a:xfrm>
          <a:prstGeom prst="rect">
            <a:avLst/>
          </a:prstGeom>
          <a:ln w="12700">
            <a:miter lim="400000"/>
          </a:ln>
        </p:spPr>
      </p:pic>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87"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888"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889"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引入资源版本号</a:t>
            </a:r>
          </a:p>
        </p:txBody>
      </p:sp>
      <p:pic>
        <p:nvPicPr>
          <p:cNvPr id="890" name="图片 5" descr="图片 5"/>
          <p:cNvPicPr>
            <a:picLocks noChangeAspect="1"/>
          </p:cNvPicPr>
          <p:nvPr/>
        </p:nvPicPr>
        <p:blipFill>
          <a:blip r:embed="rId3">
            <a:extLst/>
          </a:blip>
          <a:stretch>
            <a:fillRect/>
          </a:stretch>
        </p:blipFill>
        <p:spPr>
          <a:xfrm>
            <a:off x="562840" y="1297916"/>
            <a:ext cx="9765734" cy="5023373"/>
          </a:xfrm>
          <a:prstGeom prst="rect">
            <a:avLst/>
          </a:prstGeom>
          <a:ln w="12700">
            <a:miter lim="400000"/>
          </a:ln>
        </p:spPr>
      </p:pic>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92"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893" name="HTTP缓存的工作原理…"/>
          <p:cNvSpPr txBox="1"/>
          <p:nvPr>
            <p:ph type="body" idx="1"/>
          </p:nvPr>
        </p:nvSpPr>
        <p:spPr>
          <a:xfrm>
            <a:off x="609598" y="652468"/>
            <a:ext cx="12689335" cy="6397296"/>
          </a:xfrm>
          <a:prstGeom prst="rect">
            <a:avLst/>
          </a:prstGeom>
        </p:spPr>
        <p:txBody>
          <a:bodyPr/>
          <a:lstStyle/>
          <a:p>
            <a:pPr marL="0" indent="0">
              <a:buSzTx/>
              <a:buNone/>
              <a:defRPr sz="3000">
                <a:latin typeface="PingFang SC Regular"/>
                <a:ea typeface="PingFang SC Regular"/>
                <a:cs typeface="PingFang SC Regular"/>
                <a:sym typeface="PingFang SC Regular"/>
              </a:defRPr>
            </a:pPr>
            <a:r>
              <a:t>HTTP缓存的工作原理</a:t>
            </a:r>
          </a:p>
          <a:p>
            <a:pPr marL="0" indent="0">
              <a:buSzTx/>
              <a:buNone/>
              <a:defRPr sz="3000">
                <a:latin typeface="PingFang SC Regular"/>
                <a:ea typeface="PingFang SC Regular"/>
                <a:cs typeface="PingFang SC Regular"/>
                <a:sym typeface="PingFang SC Regular"/>
              </a:defRPr>
            </a:pPr>
            <a:r>
              <a:t>设置缓存的过期时间</a:t>
            </a:r>
          </a:p>
          <a:p>
            <a:pPr marL="0" indent="0">
              <a:buSzTx/>
              <a:buNone/>
              <a:defRPr sz="3000">
                <a:latin typeface="PingFang SC Regular"/>
                <a:ea typeface="PingFang SC Regular"/>
                <a:cs typeface="PingFang SC Regular"/>
                <a:sym typeface="PingFang SC Regular"/>
              </a:defRPr>
            </a:pPr>
            <a:r>
              <a:t>解决缓存不一致的乐观锁</a:t>
            </a:r>
          </a:p>
          <a:p>
            <a:pPr marL="0" indent="0">
              <a:buSzTx/>
              <a:buNone/>
              <a:defRPr sz="3000">
                <a:latin typeface="PingFang SC Regular"/>
                <a:ea typeface="PingFang SC Regular"/>
                <a:cs typeface="PingFang SC Regular"/>
                <a:sym typeface="PingFang SC Regular"/>
              </a:defRPr>
            </a:pPr>
            <a:r>
              <a:t>设置依赖资源间的过期时间</a:t>
            </a:r>
          </a:p>
          <a:p>
            <a:pPr marL="0" indent="0">
              <a:buSzTx/>
              <a:buNone/>
              <a:defRPr sz="3600">
                <a:solidFill>
                  <a:srgbClr val="EA5038"/>
                </a:solidFill>
                <a:latin typeface="PingFang SC Regular"/>
                <a:ea typeface="PingFang SC Regular"/>
                <a:cs typeface="PingFang SC Regular"/>
                <a:sym typeface="PingFang SC Regular"/>
              </a:defRPr>
            </a:pPr>
            <a:r>
              <a:t>开启多线程下载及断点续传功能</a:t>
            </a:r>
          </a:p>
          <a:p>
            <a:pPr marL="0" indent="0">
              <a:buSzTx/>
              <a:buNone/>
              <a:defRPr sz="3000">
                <a:latin typeface="PingFang SC Regular"/>
                <a:ea typeface="PingFang SC Regular"/>
                <a:cs typeface="PingFang SC Regular"/>
                <a:sym typeface="PingFang SC Regular"/>
              </a:defRPr>
            </a:pPr>
            <a:r>
              <a:t>HTTP资源的压缩传输</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97"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898"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899"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检测已缓存资源的变更</a:t>
            </a:r>
          </a:p>
        </p:txBody>
      </p:sp>
      <p:pic>
        <p:nvPicPr>
          <p:cNvPr id="900" name="图片 4" descr="图片 4"/>
          <p:cNvPicPr>
            <a:picLocks noChangeAspect="1"/>
          </p:cNvPicPr>
          <p:nvPr/>
        </p:nvPicPr>
        <p:blipFill>
          <a:blip r:embed="rId4">
            <a:extLst/>
          </a:blip>
          <a:stretch>
            <a:fillRect/>
          </a:stretch>
        </p:blipFill>
        <p:spPr>
          <a:xfrm>
            <a:off x="685800" y="1617659"/>
            <a:ext cx="10820400" cy="4296339"/>
          </a:xfrm>
          <a:prstGeom prst="rect">
            <a:avLst/>
          </a:prstGeom>
          <a:ln w="12700">
            <a:miter lim="400000"/>
          </a:ln>
        </p:spPr>
      </p:pic>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04"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905"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906"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重新下载已变更资源</a:t>
            </a:r>
          </a:p>
        </p:txBody>
      </p:sp>
      <p:pic>
        <p:nvPicPr>
          <p:cNvPr id="907" name="图片 4" descr="图片 4"/>
          <p:cNvPicPr>
            <a:picLocks noChangeAspect="1"/>
          </p:cNvPicPr>
          <p:nvPr/>
        </p:nvPicPr>
        <p:blipFill>
          <a:blip r:embed="rId3">
            <a:extLst/>
          </a:blip>
          <a:stretch>
            <a:fillRect/>
          </a:stretch>
        </p:blipFill>
        <p:spPr>
          <a:xfrm>
            <a:off x="1238917" y="1540329"/>
            <a:ext cx="9714166" cy="4681262"/>
          </a:xfrm>
          <a:prstGeom prst="rect">
            <a:avLst/>
          </a:prstGeom>
          <a:ln w="12700">
            <a:miter lim="400000"/>
          </a:ln>
        </p:spPr>
      </p:pic>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09"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91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91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服务器响应码</a:t>
            </a:r>
          </a:p>
        </p:txBody>
      </p:sp>
      <p:sp>
        <p:nvSpPr>
          <p:cNvPr id="912" name="______：返回完整包体的部分内容…"/>
          <p:cNvSpPr txBox="1"/>
          <p:nvPr>
            <p:ph type="body" idx="1"/>
          </p:nvPr>
        </p:nvSpPr>
        <p:spPr>
          <a:xfrm>
            <a:off x="673100" y="1510532"/>
            <a:ext cx="10515601" cy="4351340"/>
          </a:xfrm>
          <a:prstGeom prst="rect">
            <a:avLst/>
          </a:prstGeom>
        </p:spPr>
        <p:txBody>
          <a:bodyPr/>
          <a:lstStyle/>
          <a:p>
            <a:pPr marL="0" indent="0">
              <a:lnSpc>
                <a:spcPct val="130000"/>
              </a:lnSpc>
              <a:spcBef>
                <a:spcPts val="0"/>
              </a:spcBef>
              <a:buSzTx/>
              <a:buNone/>
              <a:defRPr sz="2400">
                <a:latin typeface="PingFang SC Regular"/>
                <a:ea typeface="PingFang SC Regular"/>
                <a:cs typeface="PingFang SC Regular"/>
                <a:sym typeface="PingFang SC Regular"/>
              </a:defRPr>
            </a:pPr>
            <a:r>
              <a:t>206 Partial Content</a:t>
            </a:r>
            <a:r>
              <a:t>：返回完整包体的部分内容</a:t>
            </a:r>
          </a:p>
          <a:p>
            <a:pPr marL="0" indent="0">
              <a:lnSpc>
                <a:spcPct val="130000"/>
              </a:lnSpc>
              <a:spcBef>
                <a:spcPts val="0"/>
              </a:spcBef>
              <a:buSzTx/>
              <a:buNone/>
              <a:defRPr sz="2400">
                <a:latin typeface="PingFang SC Regular"/>
                <a:ea typeface="PingFang SC Regular"/>
                <a:cs typeface="PingFang SC Regular"/>
                <a:sym typeface="PingFang SC Regular"/>
              </a:defRPr>
            </a:pPr>
            <a:r>
              <a:t>416 Range Not Satisfiable</a:t>
            </a:r>
            <a:r>
              <a:t>：请求的Range范围与实际资源大小不匹配</a:t>
            </a:r>
          </a:p>
          <a:p>
            <a:pPr marL="0" indent="0">
              <a:lnSpc>
                <a:spcPct val="130000"/>
              </a:lnSpc>
              <a:spcBef>
                <a:spcPts val="0"/>
              </a:spcBef>
              <a:buSzTx/>
              <a:buNone/>
              <a:defRPr sz="2400">
                <a:latin typeface="PingFang SC Regular"/>
                <a:ea typeface="PingFang SC Regular"/>
                <a:cs typeface="PingFang SC Regular"/>
                <a:sym typeface="PingFang SC Regular"/>
              </a:defRPr>
            </a:pPr>
            <a:r>
              <a:t>200 OK</a:t>
            </a:r>
            <a:r>
              <a:t>:  服务器不支持Range请求，故直接返回完整的包体</a:t>
            </a:r>
          </a:p>
          <a:p>
            <a:pPr marL="0" indent="0">
              <a:lnSpc>
                <a:spcPct val="130000"/>
              </a:lnSpc>
              <a:spcBef>
                <a:spcPts val="0"/>
              </a:spcBef>
              <a:buSzTx/>
              <a:buNone/>
              <a:defRPr sz="2400"/>
            </a:pPr>
            <a:r>
              <a:t>412 Precondition Failed</a:t>
            </a:r>
            <a:r>
              <a:t>：客户端缓存资源的指纹与当前最新资源不再匹配</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14"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915" name="副标题 2"/>
          <p:cNvSpPr txBox="1"/>
          <p:nvPr>
            <p:ph type="subTitle" idx="1"/>
          </p:nvPr>
        </p:nvSpPr>
        <p:spPr>
          <a:xfrm>
            <a:off x="609598" y="872229"/>
            <a:ext cx="12689335" cy="6397295"/>
          </a:xfrm>
          <a:prstGeom prst="rect">
            <a:avLst/>
          </a:prstGeom>
        </p:spPr>
        <p:txBody>
          <a:bodyPr/>
          <a:lstStyle/>
          <a:p>
            <a:pPr algn="l">
              <a:lnSpc>
                <a:spcPct val="100000"/>
              </a:lnSpc>
              <a:defRPr sz="3000">
                <a:latin typeface="PingFang SC Regular"/>
                <a:ea typeface="PingFang SC Regular"/>
                <a:cs typeface="PingFang SC Regular"/>
                <a:sym typeface="PingFang SC Regular"/>
              </a:defRPr>
            </a:pPr>
            <a:r>
              <a:t>HTTP缓存的工作原理</a:t>
            </a:r>
          </a:p>
          <a:p>
            <a:pPr algn="l">
              <a:lnSpc>
                <a:spcPct val="100000"/>
              </a:lnSpc>
              <a:defRPr sz="3000">
                <a:latin typeface="PingFang SC Regular"/>
                <a:ea typeface="PingFang SC Regular"/>
                <a:cs typeface="PingFang SC Regular"/>
                <a:sym typeface="PingFang SC Regular"/>
              </a:defRPr>
            </a:pPr>
            <a:r>
              <a:t>设置缓存的过期时间</a:t>
            </a:r>
          </a:p>
          <a:p>
            <a:pPr algn="l">
              <a:lnSpc>
                <a:spcPct val="100000"/>
              </a:lnSpc>
              <a:defRPr sz="3000">
                <a:latin typeface="PingFang SC Regular"/>
                <a:ea typeface="PingFang SC Regular"/>
                <a:cs typeface="PingFang SC Regular"/>
                <a:sym typeface="PingFang SC Regular"/>
              </a:defRPr>
            </a:pPr>
            <a:r>
              <a:t>解决缓存不一致的乐观锁</a:t>
            </a:r>
          </a:p>
          <a:p>
            <a:pPr algn="l">
              <a:lnSpc>
                <a:spcPct val="100000"/>
              </a:lnSpc>
              <a:defRPr sz="3000">
                <a:latin typeface="PingFang SC Regular"/>
                <a:ea typeface="PingFang SC Regular"/>
                <a:cs typeface="PingFang SC Regular"/>
                <a:sym typeface="PingFang SC Regular"/>
              </a:defRPr>
            </a:pPr>
            <a:r>
              <a:t>设置依赖资源间的过期时间</a:t>
            </a:r>
          </a:p>
          <a:p>
            <a:pPr algn="l">
              <a:lnSpc>
                <a:spcPct val="100000"/>
              </a:lnSpc>
              <a:defRPr sz="3000">
                <a:latin typeface="PingFang SC Regular"/>
                <a:ea typeface="PingFang SC Regular"/>
                <a:cs typeface="PingFang SC Regular"/>
                <a:sym typeface="PingFang SC Regular"/>
              </a:defRPr>
            </a:pPr>
            <a:r>
              <a:t>开启多线程下载及断点续传功能</a:t>
            </a:r>
          </a:p>
          <a:p>
            <a:pPr algn="l">
              <a:lnSpc>
                <a:spcPct val="100000"/>
              </a:lnSpc>
              <a:defRPr sz="3600">
                <a:solidFill>
                  <a:srgbClr val="EA5038"/>
                </a:solidFill>
                <a:latin typeface="PingFang SC Regular"/>
                <a:ea typeface="PingFang SC Regular"/>
                <a:cs typeface="PingFang SC Regular"/>
                <a:sym typeface="PingFang SC Regular"/>
              </a:defRPr>
            </a:pPr>
            <a:r>
              <a:t>HTTP资源的压缩传输</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19"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92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92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HTTP Body压缩</a:t>
            </a:r>
          </a:p>
        </p:txBody>
      </p:sp>
      <p:pic>
        <p:nvPicPr>
          <p:cNvPr id="922" name="组 6.png" descr="组 6.png"/>
          <p:cNvPicPr>
            <a:picLocks noChangeAspect="1"/>
          </p:cNvPicPr>
          <p:nvPr/>
        </p:nvPicPr>
        <p:blipFill>
          <a:blip r:embed="rId3">
            <a:extLst/>
          </a:blip>
          <a:stretch>
            <a:fillRect/>
          </a:stretch>
        </p:blipFill>
        <p:spPr>
          <a:xfrm>
            <a:off x="2228768" y="2030240"/>
            <a:ext cx="7918261" cy="317772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 name="未标题-1-v.jpg" descr="未标题-1-v.jpg"/>
          <p:cNvPicPr>
            <a:picLocks noChangeAspect="1"/>
          </p:cNvPicPr>
          <p:nvPr/>
        </p:nvPicPr>
        <p:blipFill>
          <a:blip r:embed="rId2">
            <a:extLst/>
          </a:blip>
          <a:stretch>
            <a:fillRect/>
          </a:stretch>
        </p:blipFill>
        <p:spPr>
          <a:xfrm>
            <a:off x="420261" y="728966"/>
            <a:ext cx="10397971" cy="5848861"/>
          </a:xfrm>
          <a:prstGeom prst="rect">
            <a:avLst/>
          </a:prstGeom>
          <a:ln w="12700">
            <a:miter lim="400000"/>
          </a:ln>
        </p:spPr>
      </p:pic>
      <p:pic>
        <p:nvPicPr>
          <p:cNvPr id="183"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84"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85"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网络层：IP协议是怎样工作的？</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4"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925"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926"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Vary缓存</a:t>
            </a:r>
          </a:p>
        </p:txBody>
      </p:sp>
      <p:pic>
        <p:nvPicPr>
          <p:cNvPr id="927" name="Picture 2" descr="Picture 2"/>
          <p:cNvPicPr>
            <a:picLocks noChangeAspect="1"/>
          </p:cNvPicPr>
          <p:nvPr/>
        </p:nvPicPr>
        <p:blipFill>
          <a:blip r:embed="rId3">
            <a:extLst/>
          </a:blip>
          <a:stretch>
            <a:fillRect/>
          </a:stretch>
        </p:blipFill>
        <p:spPr>
          <a:xfrm>
            <a:off x="3760151" y="1212319"/>
            <a:ext cx="4671698" cy="5076829"/>
          </a:xfrm>
          <a:prstGeom prst="rect">
            <a:avLst/>
          </a:prstGeom>
          <a:ln w="12700">
            <a:miter lim="400000"/>
          </a:ln>
        </p:spPr>
      </p:pic>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9"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930"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93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93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本节课总结</a:t>
            </a:r>
          </a:p>
        </p:txBody>
      </p:sp>
      <p:sp>
        <p:nvSpPr>
          <p:cNvPr id="933" name="副标题 2"/>
          <p:cNvSpPr txBox="1"/>
          <p:nvPr>
            <p:ph type="subTitle" idx="1"/>
          </p:nvPr>
        </p:nvSpPr>
        <p:spPr>
          <a:xfrm>
            <a:off x="609600" y="1295400"/>
            <a:ext cx="9954401" cy="4984008"/>
          </a:xfrm>
          <a:prstGeom prst="rect">
            <a:avLst/>
          </a:prstGeom>
        </p:spPr>
        <p:txBody>
          <a:bodyPr/>
          <a:lstStyle/>
          <a:p>
            <a:pPr marL="254000" indent="-254000" algn="l" defTabSz="868680">
              <a:lnSpc>
                <a:spcPct val="120000"/>
              </a:lnSpc>
              <a:spcBef>
                <a:spcPts val="800"/>
              </a:spcBef>
              <a:buSzPct val="100000"/>
              <a:buAutoNum type="arabicPeriod" startAt="1"/>
              <a:defRPr sz="1900">
                <a:latin typeface="PingFang SC Regular"/>
                <a:ea typeface="PingFang SC Regular"/>
                <a:cs typeface="PingFang SC Regular"/>
                <a:sym typeface="PingFang SC Regular"/>
              </a:defRPr>
            </a:pPr>
            <a:r>
              <a:t>掌握控制缓存过期时间的头部，能准确的抓包分析缓存有效性。</a:t>
            </a:r>
          </a:p>
          <a:p>
            <a:pPr marL="254000" indent="-254000" algn="l" defTabSz="868680">
              <a:lnSpc>
                <a:spcPct val="120000"/>
              </a:lnSpc>
              <a:spcBef>
                <a:spcPts val="800"/>
              </a:spcBef>
              <a:buSzPct val="100000"/>
              <a:buAutoNum type="arabicPeriod" startAt="1"/>
              <a:defRPr sz="1900">
                <a:latin typeface="PingFang SC Regular"/>
                <a:ea typeface="PingFang SC Regular"/>
                <a:cs typeface="PingFang SC Regular"/>
                <a:sym typeface="PingFang SC Regular"/>
              </a:defRPr>
            </a:pPr>
            <a:r>
              <a:t>各个位置上的过期缓存，都能起到提升系统可用性的效果。</a:t>
            </a:r>
          </a:p>
          <a:p>
            <a:pPr marL="254000" indent="-254000" algn="l" defTabSz="868680">
              <a:lnSpc>
                <a:spcPct val="120000"/>
              </a:lnSpc>
              <a:spcBef>
                <a:spcPts val="800"/>
              </a:spcBef>
              <a:buSzPct val="100000"/>
              <a:buAutoNum type="arabicPeriod" startAt="1"/>
              <a:defRPr sz="1900">
                <a:latin typeface="PingFang SC Regular"/>
                <a:ea typeface="PingFang SC Regular"/>
                <a:cs typeface="PingFang SC Regular"/>
                <a:sym typeface="PingFang SC Regular"/>
              </a:defRPr>
            </a:pPr>
            <a:r>
              <a:t>掌握If-Match、If-None-Match、If-Modified-Since、If-Unmodified-Since头部的含义，清楚如何有条件的使用缓存。</a:t>
            </a:r>
          </a:p>
          <a:p>
            <a:pPr marL="254000" indent="-254000" algn="l" defTabSz="868680">
              <a:lnSpc>
                <a:spcPct val="120000"/>
              </a:lnSpc>
              <a:spcBef>
                <a:spcPts val="800"/>
              </a:spcBef>
              <a:buSzPct val="100000"/>
              <a:buAutoNum type="arabicPeriod" startAt="1"/>
              <a:defRPr sz="1900">
                <a:latin typeface="PingFang SC Regular"/>
                <a:ea typeface="PingFang SC Regular"/>
                <a:cs typeface="PingFang SC Regular"/>
                <a:sym typeface="PingFang SC Regular"/>
              </a:defRPr>
            </a:pPr>
            <a:r>
              <a:t>掌握Range、Content-Range、Accept-Range、If-Range头部，就能正确地使用Range规范。</a:t>
            </a:r>
          </a:p>
          <a:p>
            <a:pPr marL="254000" indent="-254000" algn="l" defTabSz="868680">
              <a:lnSpc>
                <a:spcPct val="120000"/>
              </a:lnSpc>
              <a:spcBef>
                <a:spcPts val="800"/>
              </a:spcBef>
              <a:buSzPct val="100000"/>
              <a:buAutoNum type="arabicPeriod" startAt="1"/>
              <a:defRPr sz="1900">
                <a:latin typeface="PingFang SC Regular"/>
                <a:ea typeface="PingFang SC Regular"/>
                <a:cs typeface="PingFang SC Regular"/>
                <a:sym typeface="PingFang SC Regular"/>
              </a:defRPr>
            </a:pPr>
            <a:r>
              <a:t>掌握Content-Encoding、Accept-Encoding、Vary等头部，清楚如何通过压缩包体提升性能。</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35"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936"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93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93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一起讨论</a:t>
            </a:r>
          </a:p>
        </p:txBody>
      </p:sp>
      <p:sp>
        <p:nvSpPr>
          <p:cNvPr id="939" name="副标题 2"/>
          <p:cNvSpPr txBox="1"/>
          <p:nvPr>
            <p:ph type="subTitle" idx="1"/>
          </p:nvPr>
        </p:nvSpPr>
        <p:spPr>
          <a:xfrm>
            <a:off x="673100" y="1825625"/>
            <a:ext cx="10515600" cy="4351338"/>
          </a:xfrm>
          <a:prstGeom prst="rect">
            <a:avLst/>
          </a:prstGeom>
        </p:spPr>
        <p:txBody>
          <a:bodyPr/>
          <a:lstStyle/>
          <a:p>
            <a:pPr algn="l" defTabSz="868680">
              <a:lnSpc>
                <a:spcPct val="120000"/>
              </a:lnSpc>
              <a:spcBef>
                <a:spcPts val="800"/>
              </a:spcBef>
              <a:defRPr>
                <a:latin typeface="PingFang SC Regular"/>
                <a:ea typeface="PingFang SC Regular"/>
                <a:cs typeface="PingFang SC Regular"/>
                <a:sym typeface="PingFang SC Regular"/>
              </a:defRPr>
            </a:pPr>
            <a:r>
              <a:t>你在使用</a:t>
            </a:r>
            <a:r>
              <a:t>HTTP</a:t>
            </a:r>
            <a:r>
              <a:t>协议时，做过哪些性能优化？</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41" name="ppt封面-5.jpg" descr="ppt封面-5.jpg"/>
          <p:cNvPicPr>
            <a:picLocks noChangeAspect="1"/>
          </p:cNvPicPr>
          <p:nvPr/>
        </p:nvPicPr>
        <p:blipFill>
          <a:blip r:embed="rId3">
            <a:extLst/>
          </a:blip>
          <a:stretch>
            <a:fillRect/>
          </a:stretch>
        </p:blipFill>
        <p:spPr>
          <a:xfrm>
            <a:off x="0" y="0"/>
            <a:ext cx="12192000" cy="6858000"/>
          </a:xfrm>
          <a:prstGeom prst="rect">
            <a:avLst/>
          </a:prstGeom>
          <a:ln w="12700">
            <a:miter lim="400000"/>
          </a:ln>
        </p:spPr>
      </p:pic>
      <p:pic>
        <p:nvPicPr>
          <p:cNvPr id="942"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94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94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a:lnSpc>
                <a:spcPct val="90000"/>
              </a:lnSpc>
              <a:defRPr sz="3000">
                <a:solidFill>
                  <a:srgbClr val="DC5A36"/>
                </a:solidFill>
                <a:latin typeface="PingFang SC Semibold"/>
                <a:ea typeface="PingFang SC Semibold"/>
                <a:cs typeface="PingFang SC Semibold"/>
                <a:sym typeface="PingFang SC Semibold"/>
              </a:defRPr>
            </a:pPr>
            <a:r>
              <a:t>课时7：</a:t>
            </a:r>
            <a:r>
              <a:rPr b="1">
                <a:solidFill>
                  <a:srgbClr val="494949"/>
                </a:solidFill>
                <a:latin typeface="Microsoft YaHei"/>
                <a:ea typeface="Microsoft YaHei"/>
                <a:cs typeface="Microsoft YaHei"/>
                <a:sym typeface="Microsoft YaHei"/>
              </a:rPr>
              <a:t> </a:t>
            </a:r>
            <a:r>
              <a:rPr b="1">
                <a:solidFill>
                  <a:srgbClr val="DD5936"/>
                </a:solidFill>
                <a:latin typeface="Microsoft YaHei"/>
                <a:ea typeface="Microsoft YaHei"/>
                <a:cs typeface="Microsoft YaHei"/>
                <a:sym typeface="Microsoft YaHei"/>
              </a:rPr>
              <a:t>升级到HTTP2协议有哪些好处？</a:t>
            </a:r>
          </a:p>
        </p:txBody>
      </p:sp>
      <p:sp>
        <p:nvSpPr>
          <p:cNvPr id="945" name="内容占位符 2"/>
          <p:cNvSpPr txBox="1"/>
          <p:nvPr/>
        </p:nvSpPr>
        <p:spPr>
          <a:xfrm>
            <a:off x="651933" y="2089280"/>
            <a:ext cx="10811935" cy="43513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320675" indent="-320675">
              <a:spcBef>
                <a:spcPts val="1000"/>
              </a:spcBef>
              <a:buSzPct val="100000"/>
              <a:buAutoNum type="arabicPeriod" startAt="1"/>
              <a:defRPr sz="2800"/>
            </a:pPr>
            <a:r>
              <a:t>HTTP2协议的多路复用功能</a:t>
            </a:r>
          </a:p>
          <a:p>
            <a:pPr marL="320675" indent="-320675">
              <a:spcBef>
                <a:spcPts val="1000"/>
              </a:spcBef>
              <a:buSzPct val="100000"/>
              <a:buAutoNum type="arabicPeriod" startAt="1"/>
              <a:defRPr sz="2800"/>
            </a:pPr>
            <a:r>
              <a:t>基于Protobuf、HTTP2的gRPC框架</a:t>
            </a:r>
          </a:p>
        </p:txBody>
      </p:sp>
      <p:sp>
        <p:nvSpPr>
          <p:cNvPr id="946" name="内容占位符 2"/>
          <p:cNvSpPr txBox="1"/>
          <p:nvPr/>
        </p:nvSpPr>
        <p:spPr>
          <a:xfrm>
            <a:off x="688179" y="1403137"/>
            <a:ext cx="6242245" cy="7471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nSpc>
                <a:spcPct val="90000"/>
              </a:lnSpc>
              <a:spcBef>
                <a:spcPts val="1000"/>
              </a:spcBef>
              <a:defRPr sz="2800">
                <a:solidFill>
                  <a:srgbClr val="EE4E25"/>
                </a:solidFill>
              </a:defRPr>
            </a:lvl1pPr>
          </a:lstStyle>
          <a:p>
            <a:pPr/>
            <a:r>
              <a:t>你将掌握：</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50"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951" name="内容占位符 2"/>
          <p:cNvSpPr txBox="1"/>
          <p:nvPr/>
        </p:nvSpPr>
        <p:spPr>
          <a:xfrm>
            <a:off x="609600" y="1091988"/>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spcBef>
                <a:spcPts val="1000"/>
              </a:spcBef>
              <a:defRPr sz="3600">
                <a:solidFill>
                  <a:srgbClr val="DC5935"/>
                </a:solidFill>
                <a:latin typeface="PingFang SC Regular"/>
                <a:ea typeface="PingFang SC Regular"/>
                <a:cs typeface="PingFang SC Regular"/>
                <a:sym typeface="PingFang SC Regular"/>
              </a:defRPr>
            </a:pPr>
            <a:r>
              <a:t>HTTP2的多路复用功能</a:t>
            </a:r>
          </a:p>
          <a:p>
            <a:pPr>
              <a:spcBef>
                <a:spcPts val="1000"/>
              </a:spcBef>
              <a:defRPr sz="3000">
                <a:latin typeface="PingFang SC Regular"/>
                <a:ea typeface="PingFang SC Regular"/>
                <a:cs typeface="PingFang SC Regular"/>
                <a:sym typeface="PingFang SC Regular"/>
              </a:defRPr>
            </a:pPr>
            <a:r>
              <a:t>基于Protobuf、HTTP2的gRPC框架</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55"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95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95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5"/>
                </a:solidFill>
                <a:latin typeface="PingFang SC Semibold"/>
                <a:ea typeface="PingFang SC Semibold"/>
                <a:cs typeface="PingFang SC Semibold"/>
                <a:sym typeface="PingFang SC Semibold"/>
              </a:defRPr>
            </a:lvl1pPr>
          </a:lstStyle>
          <a:p>
            <a:pPr/>
            <a:r>
              <a:t>HTTP/1与HTTP/2语法格式对照</a:t>
            </a:r>
          </a:p>
        </p:txBody>
      </p:sp>
      <p:sp>
        <p:nvSpPr>
          <p:cNvPr id="958" name="矩形"/>
          <p:cNvSpPr/>
          <p:nvPr/>
        </p:nvSpPr>
        <p:spPr>
          <a:xfrm>
            <a:off x="703388" y="2187543"/>
            <a:ext cx="1627922" cy="846176"/>
          </a:xfrm>
          <a:prstGeom prst="rect">
            <a:avLst/>
          </a:prstGeom>
          <a:solidFill>
            <a:srgbClr val="F7D1C5"/>
          </a:solidFill>
          <a:ln w="12700">
            <a:miter lim="400000"/>
          </a:ln>
        </p:spPr>
        <p:txBody>
          <a:bodyPr lIns="0" tIns="0" rIns="0" bIns="0" anchor="ctr"/>
          <a:lstStyle/>
          <a:p>
            <a:pPr>
              <a:defRPr>
                <a:solidFill>
                  <a:srgbClr val="FFFFFF"/>
                </a:solidFill>
              </a:defRPr>
            </a:pPr>
          </a:p>
        </p:txBody>
      </p:sp>
      <p:sp>
        <p:nvSpPr>
          <p:cNvPr id="959" name="APIs"/>
          <p:cNvSpPr txBox="1"/>
          <p:nvPr/>
        </p:nvSpPr>
        <p:spPr>
          <a:xfrm>
            <a:off x="1231993" y="2040402"/>
            <a:ext cx="570709" cy="6263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500"/>
              </a:lnSpc>
              <a:defRPr>
                <a:solidFill>
                  <a:srgbClr val="DB5836"/>
                </a:solidFill>
                <a:latin typeface="PingFang SC Regular"/>
                <a:ea typeface="PingFang SC Regular"/>
                <a:cs typeface="PingFang SC Regular"/>
                <a:sym typeface="PingFang SC Regular"/>
              </a:defRPr>
            </a:lvl1pPr>
          </a:lstStyle>
          <a:p>
            <a:pPr/>
            <a:r>
              <a:t>APIs</a:t>
            </a:r>
          </a:p>
        </p:txBody>
      </p:sp>
      <p:sp>
        <p:nvSpPr>
          <p:cNvPr id="960" name="(script)"/>
          <p:cNvSpPr txBox="1"/>
          <p:nvPr/>
        </p:nvSpPr>
        <p:spPr>
          <a:xfrm>
            <a:off x="1097317" y="2336733"/>
            <a:ext cx="770633" cy="59740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300"/>
              </a:lnSpc>
              <a:defRPr sz="1600">
                <a:solidFill>
                  <a:srgbClr val="DB5836"/>
                </a:solidFill>
                <a:latin typeface="PingFang SC Regular"/>
                <a:ea typeface="PingFang SC Regular"/>
                <a:cs typeface="PingFang SC Regular"/>
                <a:sym typeface="PingFang SC Regular"/>
              </a:defRPr>
            </a:lvl1pPr>
          </a:lstStyle>
          <a:p>
            <a:pPr/>
            <a:r>
              <a:t>(script)</a:t>
            </a:r>
          </a:p>
        </p:txBody>
      </p:sp>
      <p:sp>
        <p:nvSpPr>
          <p:cNvPr id="961" name="矩形"/>
          <p:cNvSpPr/>
          <p:nvPr/>
        </p:nvSpPr>
        <p:spPr>
          <a:xfrm>
            <a:off x="703388" y="3241643"/>
            <a:ext cx="1627922" cy="846176"/>
          </a:xfrm>
          <a:prstGeom prst="rect">
            <a:avLst/>
          </a:prstGeom>
          <a:solidFill>
            <a:srgbClr val="F7D1C5"/>
          </a:solidFill>
          <a:ln w="12700">
            <a:miter lim="400000"/>
          </a:ln>
        </p:spPr>
        <p:txBody>
          <a:bodyPr lIns="0" tIns="0" rIns="0" bIns="0" anchor="ctr"/>
          <a:lstStyle/>
          <a:p>
            <a:pPr>
              <a:defRPr>
                <a:solidFill>
                  <a:srgbClr val="FFFFFF"/>
                </a:solidFill>
              </a:defRPr>
            </a:pPr>
          </a:p>
        </p:txBody>
      </p:sp>
      <p:sp>
        <p:nvSpPr>
          <p:cNvPr id="962" name="Ul-activity"/>
          <p:cNvSpPr txBox="1"/>
          <p:nvPr/>
        </p:nvSpPr>
        <p:spPr>
          <a:xfrm>
            <a:off x="909780" y="3144540"/>
            <a:ext cx="1215133" cy="6263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defTabSz="457200">
              <a:lnSpc>
                <a:spcPts val="4500"/>
              </a:lnSpc>
              <a:defRPr>
                <a:solidFill>
                  <a:srgbClr val="DB5836"/>
                </a:solidFill>
                <a:latin typeface="PingFang SC Regular"/>
                <a:ea typeface="PingFang SC Regular"/>
                <a:cs typeface="PingFang SC Regular"/>
                <a:sym typeface="PingFang SC Regular"/>
              </a:defRPr>
            </a:lvl1pPr>
          </a:lstStyle>
          <a:p>
            <a:pPr/>
            <a:r>
              <a:t>Ul-activity</a:t>
            </a:r>
          </a:p>
        </p:txBody>
      </p:sp>
      <p:sp>
        <p:nvSpPr>
          <p:cNvPr id="963" name="(browser)"/>
          <p:cNvSpPr txBox="1"/>
          <p:nvPr/>
        </p:nvSpPr>
        <p:spPr>
          <a:xfrm>
            <a:off x="985253" y="3292368"/>
            <a:ext cx="994762" cy="59740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defTabSz="457200">
              <a:lnSpc>
                <a:spcPts val="4300"/>
              </a:lnSpc>
              <a:defRPr sz="1600">
                <a:solidFill>
                  <a:srgbClr val="DB5836"/>
                </a:solidFill>
                <a:latin typeface="PingFang SC Regular"/>
                <a:ea typeface="PingFang SC Regular"/>
                <a:cs typeface="PingFang SC Regular"/>
                <a:sym typeface="PingFang SC Regular"/>
              </a:defRPr>
            </a:lvl1pPr>
          </a:lstStyle>
          <a:p>
            <a:pPr/>
            <a:r>
              <a:t>(browser)</a:t>
            </a:r>
          </a:p>
        </p:txBody>
      </p:sp>
      <p:sp>
        <p:nvSpPr>
          <p:cNvPr id="964" name="矩形"/>
          <p:cNvSpPr/>
          <p:nvPr/>
        </p:nvSpPr>
        <p:spPr>
          <a:xfrm>
            <a:off x="703388" y="4267803"/>
            <a:ext cx="1627922" cy="846176"/>
          </a:xfrm>
          <a:prstGeom prst="rect">
            <a:avLst/>
          </a:prstGeom>
          <a:solidFill>
            <a:srgbClr val="F7D1C5"/>
          </a:solidFill>
          <a:ln w="12700">
            <a:miter lim="400000"/>
          </a:ln>
        </p:spPr>
        <p:txBody>
          <a:bodyPr lIns="0" tIns="0" rIns="0" bIns="0" anchor="ctr"/>
          <a:lstStyle/>
          <a:p>
            <a:pPr>
              <a:defRPr>
                <a:solidFill>
                  <a:srgbClr val="FFFFFF"/>
                </a:solidFill>
              </a:defRPr>
            </a:pPr>
          </a:p>
        </p:txBody>
      </p:sp>
      <p:sp>
        <p:nvSpPr>
          <p:cNvPr id="965" name="HTML Forms"/>
          <p:cNvSpPr txBox="1"/>
          <p:nvPr/>
        </p:nvSpPr>
        <p:spPr>
          <a:xfrm>
            <a:off x="776050" y="4137971"/>
            <a:ext cx="1482595" cy="62636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500"/>
              </a:lnSpc>
              <a:defRPr>
                <a:solidFill>
                  <a:srgbClr val="DB5836"/>
                </a:solidFill>
                <a:latin typeface="PingFang SC Regular"/>
                <a:ea typeface="PingFang SC Regular"/>
                <a:cs typeface="PingFang SC Regular"/>
                <a:sym typeface="PingFang SC Regular"/>
              </a:defRPr>
            </a:lvl1pPr>
          </a:lstStyle>
          <a:p>
            <a:pPr/>
            <a:r>
              <a:t>HTML Forms</a:t>
            </a:r>
          </a:p>
        </p:txBody>
      </p:sp>
      <p:sp>
        <p:nvSpPr>
          <p:cNvPr id="966" name="(browser)"/>
          <p:cNvSpPr txBox="1"/>
          <p:nvPr/>
        </p:nvSpPr>
        <p:spPr>
          <a:xfrm>
            <a:off x="1019966" y="4429695"/>
            <a:ext cx="994762" cy="59740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300"/>
              </a:lnSpc>
              <a:defRPr sz="1600">
                <a:solidFill>
                  <a:srgbClr val="DB5836"/>
                </a:solidFill>
                <a:latin typeface="PingFang SC Regular"/>
                <a:ea typeface="PingFang SC Regular"/>
                <a:cs typeface="PingFang SC Regular"/>
                <a:sym typeface="PingFang SC Regular"/>
              </a:defRPr>
            </a:lvl1pPr>
          </a:lstStyle>
          <a:p>
            <a:pPr/>
            <a:r>
              <a:t>(browser)</a:t>
            </a:r>
          </a:p>
        </p:txBody>
      </p:sp>
      <p:sp>
        <p:nvSpPr>
          <p:cNvPr id="967" name="矩形"/>
          <p:cNvSpPr/>
          <p:nvPr/>
        </p:nvSpPr>
        <p:spPr>
          <a:xfrm>
            <a:off x="703388" y="5301584"/>
            <a:ext cx="1627922" cy="846176"/>
          </a:xfrm>
          <a:prstGeom prst="rect">
            <a:avLst/>
          </a:prstGeom>
          <a:solidFill>
            <a:srgbClr val="F7D1C5"/>
          </a:solidFill>
          <a:ln w="12700">
            <a:miter lim="400000"/>
          </a:ln>
        </p:spPr>
        <p:txBody>
          <a:bodyPr lIns="0" tIns="0" rIns="0" bIns="0" anchor="ctr"/>
          <a:lstStyle/>
          <a:p>
            <a:pPr>
              <a:defRPr>
                <a:solidFill>
                  <a:srgbClr val="FFFFFF"/>
                </a:solidFill>
              </a:defRPr>
            </a:pPr>
          </a:p>
        </p:txBody>
      </p:sp>
      <p:sp>
        <p:nvSpPr>
          <p:cNvPr id="968" name="Config file"/>
          <p:cNvSpPr txBox="1"/>
          <p:nvPr/>
        </p:nvSpPr>
        <p:spPr>
          <a:xfrm>
            <a:off x="957012" y="5202277"/>
            <a:ext cx="1120670" cy="60121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500"/>
              </a:lnSpc>
              <a:defRPr>
                <a:solidFill>
                  <a:srgbClr val="DB5836"/>
                </a:solidFill>
              </a:defRPr>
            </a:lvl1pPr>
          </a:lstStyle>
          <a:p>
            <a:pPr/>
            <a:r>
              <a:t>Config file</a:t>
            </a:r>
          </a:p>
        </p:txBody>
      </p:sp>
      <p:sp>
        <p:nvSpPr>
          <p:cNvPr id="969" name="(server)"/>
          <p:cNvSpPr txBox="1"/>
          <p:nvPr/>
        </p:nvSpPr>
        <p:spPr>
          <a:xfrm>
            <a:off x="1115332" y="5482525"/>
            <a:ext cx="804027" cy="57504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300"/>
              </a:lnSpc>
              <a:defRPr sz="1600">
                <a:solidFill>
                  <a:srgbClr val="DB5836"/>
                </a:solidFill>
              </a:defRPr>
            </a:lvl1pPr>
          </a:lstStyle>
          <a:p>
            <a:pPr/>
            <a:r>
              <a:t>(server)</a:t>
            </a:r>
          </a:p>
        </p:txBody>
      </p:sp>
      <p:sp>
        <p:nvSpPr>
          <p:cNvPr id="970" name="Activity initiation"/>
          <p:cNvSpPr txBox="1"/>
          <p:nvPr/>
        </p:nvSpPr>
        <p:spPr>
          <a:xfrm>
            <a:off x="674602" y="1288804"/>
            <a:ext cx="2461461" cy="72339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5200"/>
              </a:lnSpc>
              <a:defRPr sz="2400">
                <a:latin typeface="PingFang TC Regular"/>
                <a:ea typeface="PingFang TC Regular"/>
                <a:cs typeface="PingFang TC Regular"/>
                <a:sym typeface="PingFang TC Regular"/>
              </a:defRPr>
            </a:lvl1pPr>
          </a:lstStyle>
          <a:p>
            <a:pPr/>
            <a:r>
              <a:t>Activity initiation</a:t>
            </a:r>
          </a:p>
        </p:txBody>
      </p:sp>
      <p:sp>
        <p:nvSpPr>
          <p:cNvPr id="971" name="Translation"/>
          <p:cNvSpPr txBox="1"/>
          <p:nvPr/>
        </p:nvSpPr>
        <p:spPr>
          <a:xfrm>
            <a:off x="2867237" y="3595847"/>
            <a:ext cx="1283027" cy="62636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500"/>
              </a:lnSpc>
              <a:defRPr>
                <a:latin typeface="PingFang SC Regular"/>
                <a:ea typeface="PingFang SC Regular"/>
                <a:cs typeface="PingFang SC Regular"/>
                <a:sym typeface="PingFang SC Regular"/>
              </a:defRPr>
            </a:lvl1pPr>
          </a:lstStyle>
          <a:p>
            <a:pPr/>
            <a:r>
              <a:t>Translation</a:t>
            </a:r>
          </a:p>
        </p:txBody>
      </p:sp>
      <p:sp>
        <p:nvSpPr>
          <p:cNvPr id="972" name="into HTTP"/>
          <p:cNvSpPr txBox="1"/>
          <p:nvPr/>
        </p:nvSpPr>
        <p:spPr>
          <a:xfrm>
            <a:off x="2920730" y="3940321"/>
            <a:ext cx="1176042" cy="62636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500"/>
              </a:lnSpc>
              <a:defRPr>
                <a:latin typeface="PingFang SC Regular"/>
                <a:ea typeface="PingFang SC Regular"/>
                <a:cs typeface="PingFang SC Regular"/>
                <a:sym typeface="PingFang SC Regular"/>
              </a:defRPr>
            </a:lvl1pPr>
          </a:lstStyle>
          <a:p>
            <a:pPr/>
            <a:r>
              <a:t>into HTTP</a:t>
            </a:r>
          </a:p>
        </p:txBody>
      </p:sp>
      <p:sp>
        <p:nvSpPr>
          <p:cNvPr id="973" name="线条"/>
          <p:cNvSpPr/>
          <p:nvPr/>
        </p:nvSpPr>
        <p:spPr>
          <a:xfrm>
            <a:off x="2324989" y="2610630"/>
            <a:ext cx="445712" cy="3"/>
          </a:xfrm>
          <a:prstGeom prst="line">
            <a:avLst/>
          </a:prstGeom>
          <a:ln w="12700">
            <a:solidFill>
              <a:srgbClr val="000000"/>
            </a:solidFill>
            <a:miter/>
          </a:ln>
        </p:spPr>
        <p:txBody>
          <a:bodyPr lIns="0" tIns="0" rIns="0" bIns="0"/>
          <a:lstStyle/>
          <a:p>
            <a:pPr/>
          </a:p>
        </p:txBody>
      </p:sp>
      <p:sp>
        <p:nvSpPr>
          <p:cNvPr id="974" name="线条"/>
          <p:cNvSpPr/>
          <p:nvPr/>
        </p:nvSpPr>
        <p:spPr>
          <a:xfrm>
            <a:off x="2324989" y="3664730"/>
            <a:ext cx="445712" cy="3"/>
          </a:xfrm>
          <a:prstGeom prst="line">
            <a:avLst/>
          </a:prstGeom>
          <a:ln w="12700">
            <a:solidFill>
              <a:srgbClr val="000000"/>
            </a:solidFill>
            <a:miter/>
          </a:ln>
        </p:spPr>
        <p:txBody>
          <a:bodyPr lIns="0" tIns="0" rIns="0" bIns="0"/>
          <a:lstStyle/>
          <a:p>
            <a:pPr/>
          </a:p>
        </p:txBody>
      </p:sp>
      <p:sp>
        <p:nvSpPr>
          <p:cNvPr id="975" name="线条"/>
          <p:cNvSpPr/>
          <p:nvPr/>
        </p:nvSpPr>
        <p:spPr>
          <a:xfrm>
            <a:off x="2324989" y="4690891"/>
            <a:ext cx="445712" cy="3"/>
          </a:xfrm>
          <a:prstGeom prst="line">
            <a:avLst/>
          </a:prstGeom>
          <a:ln w="12700">
            <a:solidFill>
              <a:srgbClr val="000000"/>
            </a:solidFill>
            <a:miter/>
          </a:ln>
        </p:spPr>
        <p:txBody>
          <a:bodyPr lIns="0" tIns="0" rIns="0" bIns="0"/>
          <a:lstStyle/>
          <a:p>
            <a:pPr/>
          </a:p>
        </p:txBody>
      </p:sp>
      <p:sp>
        <p:nvSpPr>
          <p:cNvPr id="976" name="线条"/>
          <p:cNvSpPr/>
          <p:nvPr/>
        </p:nvSpPr>
        <p:spPr>
          <a:xfrm>
            <a:off x="2324989" y="5724671"/>
            <a:ext cx="445712" cy="1"/>
          </a:xfrm>
          <a:prstGeom prst="line">
            <a:avLst/>
          </a:prstGeom>
          <a:ln w="12700">
            <a:solidFill>
              <a:srgbClr val="000000"/>
            </a:solidFill>
            <a:miter/>
          </a:ln>
        </p:spPr>
        <p:txBody>
          <a:bodyPr lIns="0" tIns="0" rIns="0" bIns="0"/>
          <a:lstStyle/>
          <a:p>
            <a:pPr/>
          </a:p>
        </p:txBody>
      </p:sp>
      <p:sp>
        <p:nvSpPr>
          <p:cNvPr id="977" name="线条"/>
          <p:cNvSpPr/>
          <p:nvPr/>
        </p:nvSpPr>
        <p:spPr>
          <a:xfrm flipV="1">
            <a:off x="2771775" y="2604955"/>
            <a:ext cx="1" cy="3107292"/>
          </a:xfrm>
          <a:prstGeom prst="line">
            <a:avLst/>
          </a:prstGeom>
          <a:ln w="12700">
            <a:solidFill>
              <a:srgbClr val="000000"/>
            </a:solidFill>
            <a:miter/>
          </a:ln>
        </p:spPr>
        <p:txBody>
          <a:bodyPr lIns="0" tIns="0" rIns="0" bIns="0"/>
          <a:lstStyle/>
          <a:p>
            <a:pPr/>
          </a:p>
        </p:txBody>
      </p:sp>
      <p:sp>
        <p:nvSpPr>
          <p:cNvPr id="978" name="线条"/>
          <p:cNvSpPr/>
          <p:nvPr/>
        </p:nvSpPr>
        <p:spPr>
          <a:xfrm>
            <a:off x="2767452" y="4167651"/>
            <a:ext cx="1482601" cy="1"/>
          </a:xfrm>
          <a:prstGeom prst="line">
            <a:avLst/>
          </a:prstGeom>
          <a:ln w="12700">
            <a:solidFill>
              <a:srgbClr val="000000"/>
            </a:solidFill>
            <a:miter/>
            <a:tailEnd type="triangle"/>
          </a:ln>
        </p:spPr>
        <p:txBody>
          <a:bodyPr lIns="0" tIns="0" rIns="0" bIns="0"/>
          <a:lstStyle/>
          <a:p>
            <a:pPr/>
          </a:p>
        </p:txBody>
      </p:sp>
      <p:sp>
        <p:nvSpPr>
          <p:cNvPr id="979" name="Http/1.X message"/>
          <p:cNvSpPr txBox="1"/>
          <p:nvPr/>
        </p:nvSpPr>
        <p:spPr>
          <a:xfrm>
            <a:off x="4697855" y="1788355"/>
            <a:ext cx="2206241" cy="66547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800"/>
              </a:lnSpc>
              <a:defRPr sz="2000">
                <a:latin typeface="PingFang SC Regular"/>
                <a:ea typeface="PingFang SC Regular"/>
                <a:cs typeface="PingFang SC Regular"/>
                <a:sym typeface="PingFang SC Regular"/>
              </a:defRPr>
            </a:lvl1pPr>
          </a:lstStyle>
          <a:p>
            <a:pPr/>
            <a:r>
              <a:t>Http/1.X message</a:t>
            </a:r>
          </a:p>
        </p:txBody>
      </p:sp>
      <p:sp>
        <p:nvSpPr>
          <p:cNvPr id="980" name="Put /create_page HTTP/1.1…"/>
          <p:cNvSpPr txBox="1"/>
          <p:nvPr/>
        </p:nvSpPr>
        <p:spPr>
          <a:xfrm>
            <a:off x="4529563" y="2911620"/>
            <a:ext cx="3132875" cy="32720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lnSpc>
                <a:spcPts val="2500"/>
              </a:lnSpc>
              <a:defRPr sz="1600">
                <a:latin typeface="PingFang SC Regular"/>
                <a:ea typeface="PingFang SC Regular"/>
                <a:cs typeface="PingFang SC Regular"/>
                <a:sym typeface="PingFang SC Regular"/>
              </a:defRPr>
            </a:pPr>
            <a:r>
              <a:t>Put /create_page HTTP/1.1</a:t>
            </a:r>
          </a:p>
          <a:p>
            <a:pPr defTabSz="457200">
              <a:lnSpc>
                <a:spcPts val="2500"/>
              </a:lnSpc>
              <a:defRPr sz="1600">
                <a:latin typeface="PingFang SC Regular"/>
                <a:ea typeface="PingFang SC Regular"/>
                <a:cs typeface="PingFang SC Regular"/>
                <a:sym typeface="PingFang SC Regular"/>
              </a:defRPr>
            </a:pPr>
            <a:r>
              <a:t>Host: localhost:  8000</a:t>
            </a:r>
          </a:p>
          <a:p>
            <a:pPr defTabSz="457200">
              <a:lnSpc>
                <a:spcPts val="2500"/>
              </a:lnSpc>
              <a:defRPr sz="1600">
                <a:latin typeface="PingFang SC Regular"/>
                <a:ea typeface="PingFang SC Regular"/>
                <a:cs typeface="PingFang SC Regular"/>
                <a:sym typeface="PingFang SC Regular"/>
              </a:defRPr>
            </a:pPr>
            <a:r>
              <a:t>Connection:  keep-alive</a:t>
            </a:r>
          </a:p>
          <a:p>
            <a:pPr defTabSz="457200">
              <a:lnSpc>
                <a:spcPts val="2500"/>
              </a:lnSpc>
              <a:defRPr sz="1600">
                <a:latin typeface="PingFang SC Regular"/>
                <a:ea typeface="PingFang SC Regular"/>
                <a:cs typeface="PingFang SC Regular"/>
                <a:sym typeface="PingFang SC Regular"/>
              </a:defRPr>
            </a:pPr>
            <a:r>
              <a:t>Upgrade-Insecure-Requests:  1</a:t>
            </a:r>
          </a:p>
          <a:p>
            <a:pPr defTabSz="457200">
              <a:lnSpc>
                <a:spcPts val="2500"/>
              </a:lnSpc>
              <a:defRPr sz="1600">
                <a:latin typeface="PingFang SC Regular"/>
                <a:ea typeface="PingFang SC Regular"/>
                <a:cs typeface="PingFang SC Regular"/>
                <a:sym typeface="PingFang SC Regular"/>
              </a:defRPr>
            </a:pPr>
            <a:r>
              <a:t>Content-Type:  text/html</a:t>
            </a:r>
          </a:p>
          <a:p>
            <a:pPr defTabSz="457200">
              <a:lnSpc>
                <a:spcPts val="2500"/>
              </a:lnSpc>
              <a:defRPr sz="1600">
                <a:latin typeface="PingFang SC Regular"/>
                <a:ea typeface="PingFang SC Regular"/>
                <a:cs typeface="PingFang SC Regular"/>
                <a:sym typeface="PingFang SC Regular"/>
              </a:defRPr>
            </a:pPr>
            <a:r>
              <a:t>Content-Length:  345</a:t>
            </a:r>
          </a:p>
          <a:p>
            <a:pPr defTabSz="457200">
              <a:lnSpc>
                <a:spcPts val="2500"/>
              </a:lnSpc>
              <a:defRPr sz="1600">
                <a:latin typeface="PingFang SC Regular"/>
                <a:ea typeface="PingFang SC Regular"/>
                <a:cs typeface="PingFang SC Regular"/>
                <a:sym typeface="PingFang SC Regular"/>
              </a:defRPr>
            </a:pPr>
          </a:p>
          <a:p>
            <a:pPr defTabSz="457200">
              <a:lnSpc>
                <a:spcPts val="2500"/>
              </a:lnSpc>
              <a:defRPr sz="1600">
                <a:latin typeface="PingFang SC Regular"/>
                <a:ea typeface="PingFang SC Regular"/>
                <a:cs typeface="PingFang SC Regular"/>
                <a:sym typeface="PingFang SC Regular"/>
              </a:defRPr>
            </a:pPr>
            <a:r>
              <a:t>Body line 1</a:t>
            </a:r>
          </a:p>
          <a:p>
            <a:pPr defTabSz="457200">
              <a:lnSpc>
                <a:spcPts val="2500"/>
              </a:lnSpc>
              <a:defRPr sz="1600">
                <a:latin typeface="PingFang SC Regular"/>
                <a:ea typeface="PingFang SC Regular"/>
                <a:cs typeface="PingFang SC Regular"/>
                <a:sym typeface="PingFang SC Regular"/>
              </a:defRPr>
            </a:pPr>
            <a:r>
              <a:t>Body line 2</a:t>
            </a:r>
          </a:p>
          <a:p>
            <a:pPr defTabSz="457200">
              <a:lnSpc>
                <a:spcPts val="2500"/>
              </a:lnSpc>
              <a:defRPr sz="1600">
                <a:latin typeface="PingFang SC Regular"/>
                <a:ea typeface="PingFang SC Regular"/>
                <a:cs typeface="PingFang SC Regular"/>
                <a:sym typeface="PingFang SC Regular"/>
              </a:defRPr>
            </a:pPr>
            <a:r>
              <a:t>...</a:t>
            </a:r>
          </a:p>
        </p:txBody>
      </p:sp>
      <p:sp>
        <p:nvSpPr>
          <p:cNvPr id="981" name="矩形"/>
          <p:cNvSpPr/>
          <p:nvPr/>
        </p:nvSpPr>
        <p:spPr>
          <a:xfrm>
            <a:off x="9461575" y="2285538"/>
            <a:ext cx="1987120" cy="618484"/>
          </a:xfrm>
          <a:prstGeom prst="rect">
            <a:avLst/>
          </a:prstGeom>
          <a:solidFill>
            <a:srgbClr val="F7D1C5"/>
          </a:solidFill>
          <a:ln w="12700">
            <a:miter lim="400000"/>
          </a:ln>
        </p:spPr>
        <p:txBody>
          <a:bodyPr lIns="0" tIns="0" rIns="0" bIns="0" anchor="ctr"/>
          <a:lstStyle/>
          <a:p>
            <a:pPr>
              <a:defRPr>
                <a:solidFill>
                  <a:srgbClr val="FFFFFF"/>
                </a:solidFill>
              </a:defRPr>
            </a:pPr>
          </a:p>
        </p:txBody>
      </p:sp>
      <p:sp>
        <p:nvSpPr>
          <p:cNvPr id="982" name="HTTP/2 stream"/>
          <p:cNvSpPr txBox="1"/>
          <p:nvPr/>
        </p:nvSpPr>
        <p:spPr>
          <a:xfrm>
            <a:off x="9238170" y="1309016"/>
            <a:ext cx="2306926" cy="72338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5200"/>
              </a:lnSpc>
              <a:defRPr sz="2400">
                <a:latin typeface="PingFang SC Regular"/>
                <a:ea typeface="PingFang SC Regular"/>
                <a:cs typeface="PingFang SC Regular"/>
                <a:sym typeface="PingFang SC Regular"/>
              </a:defRPr>
            </a:lvl1pPr>
          </a:lstStyle>
          <a:p>
            <a:pPr/>
            <a:r>
              <a:t>HTTP/2 stream</a:t>
            </a:r>
          </a:p>
        </p:txBody>
      </p:sp>
      <p:sp>
        <p:nvSpPr>
          <p:cNvPr id="983" name="Binary"/>
          <p:cNvSpPr txBox="1"/>
          <p:nvPr/>
        </p:nvSpPr>
        <p:spPr>
          <a:xfrm>
            <a:off x="8200111" y="3545047"/>
            <a:ext cx="769820" cy="62636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500"/>
              </a:lnSpc>
              <a:defRPr>
                <a:latin typeface="PingFang SC Regular"/>
                <a:ea typeface="PingFang SC Regular"/>
                <a:cs typeface="PingFang SC Regular"/>
                <a:sym typeface="PingFang SC Regular"/>
              </a:defRPr>
            </a:lvl1pPr>
          </a:lstStyle>
          <a:p>
            <a:pPr/>
            <a:r>
              <a:t>Binary</a:t>
            </a:r>
          </a:p>
        </p:txBody>
      </p:sp>
      <p:sp>
        <p:nvSpPr>
          <p:cNvPr id="984" name="framing"/>
          <p:cNvSpPr txBox="1"/>
          <p:nvPr/>
        </p:nvSpPr>
        <p:spPr>
          <a:xfrm>
            <a:off x="8126272" y="3940321"/>
            <a:ext cx="917496" cy="62636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500"/>
              </a:lnSpc>
              <a:defRPr>
                <a:latin typeface="PingFang SC Regular"/>
                <a:ea typeface="PingFang SC Regular"/>
                <a:cs typeface="PingFang SC Regular"/>
                <a:sym typeface="PingFang SC Regular"/>
              </a:defRPr>
            </a:lvl1pPr>
          </a:lstStyle>
          <a:p>
            <a:pPr/>
            <a:r>
              <a:t>framing</a:t>
            </a:r>
          </a:p>
        </p:txBody>
      </p:sp>
      <p:sp>
        <p:nvSpPr>
          <p:cNvPr id="985" name="线条"/>
          <p:cNvSpPr/>
          <p:nvPr/>
        </p:nvSpPr>
        <p:spPr>
          <a:xfrm>
            <a:off x="7812461" y="4167651"/>
            <a:ext cx="1482601" cy="1"/>
          </a:xfrm>
          <a:prstGeom prst="line">
            <a:avLst/>
          </a:prstGeom>
          <a:ln w="12700">
            <a:solidFill>
              <a:srgbClr val="000000"/>
            </a:solidFill>
            <a:miter/>
            <a:tailEnd type="triangle"/>
          </a:ln>
        </p:spPr>
        <p:txBody>
          <a:bodyPr lIns="0" tIns="0" rIns="0" bIns="0"/>
          <a:lstStyle/>
          <a:p>
            <a:pPr/>
          </a:p>
        </p:txBody>
      </p:sp>
      <p:sp>
        <p:nvSpPr>
          <p:cNvPr id="986" name="矩形"/>
          <p:cNvSpPr/>
          <p:nvPr/>
        </p:nvSpPr>
        <p:spPr>
          <a:xfrm>
            <a:off x="9461575" y="2925620"/>
            <a:ext cx="1987121" cy="618484"/>
          </a:xfrm>
          <a:prstGeom prst="rect">
            <a:avLst/>
          </a:prstGeom>
          <a:solidFill>
            <a:srgbClr val="F7D1C5"/>
          </a:solidFill>
          <a:ln w="12700">
            <a:miter lim="400000"/>
          </a:ln>
        </p:spPr>
        <p:txBody>
          <a:bodyPr lIns="0" tIns="0" rIns="0" bIns="0" anchor="ctr"/>
          <a:lstStyle/>
          <a:p>
            <a:pPr>
              <a:defRPr>
                <a:solidFill>
                  <a:srgbClr val="FFFFFF"/>
                </a:solidFill>
              </a:defRPr>
            </a:pPr>
          </a:p>
        </p:txBody>
      </p:sp>
      <p:sp>
        <p:nvSpPr>
          <p:cNvPr id="987" name="Frame"/>
          <p:cNvSpPr txBox="1"/>
          <p:nvPr/>
        </p:nvSpPr>
        <p:spPr>
          <a:xfrm>
            <a:off x="10144276" y="2731416"/>
            <a:ext cx="621712" cy="55828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000"/>
              </a:lnSpc>
              <a:defRPr sz="1400">
                <a:solidFill>
                  <a:srgbClr val="DB5B35"/>
                </a:solidFill>
                <a:latin typeface="PingFang SC Regular"/>
                <a:ea typeface="PingFang SC Regular"/>
                <a:cs typeface="PingFang SC Regular"/>
                <a:sym typeface="PingFang SC Regular"/>
              </a:defRPr>
            </a:lvl1pPr>
          </a:lstStyle>
          <a:p>
            <a:pPr/>
            <a:r>
              <a:t>Frame</a:t>
            </a:r>
          </a:p>
        </p:txBody>
      </p:sp>
      <p:sp>
        <p:nvSpPr>
          <p:cNvPr id="988" name="Type=HEADERS"/>
          <p:cNvSpPr txBox="1"/>
          <p:nvPr/>
        </p:nvSpPr>
        <p:spPr>
          <a:xfrm>
            <a:off x="9741430" y="2950006"/>
            <a:ext cx="1442260" cy="55829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000"/>
              </a:lnSpc>
              <a:defRPr sz="1400">
                <a:solidFill>
                  <a:srgbClr val="DB5B35"/>
                </a:solidFill>
                <a:latin typeface="PingFang SC Regular"/>
                <a:ea typeface="PingFang SC Regular"/>
                <a:cs typeface="PingFang SC Regular"/>
                <a:sym typeface="PingFang SC Regular"/>
              </a:defRPr>
            </a:lvl1pPr>
          </a:lstStyle>
          <a:p>
            <a:pPr/>
            <a:r>
              <a:t>Type=HEADERS</a:t>
            </a:r>
          </a:p>
        </p:txBody>
      </p:sp>
      <p:sp>
        <p:nvSpPr>
          <p:cNvPr id="989" name="矩形"/>
          <p:cNvSpPr/>
          <p:nvPr/>
        </p:nvSpPr>
        <p:spPr>
          <a:xfrm>
            <a:off x="9459262" y="3574317"/>
            <a:ext cx="1987121" cy="618484"/>
          </a:xfrm>
          <a:prstGeom prst="rect">
            <a:avLst/>
          </a:prstGeom>
          <a:solidFill>
            <a:srgbClr val="F7D1C5"/>
          </a:solidFill>
          <a:ln w="12700">
            <a:miter lim="400000"/>
          </a:ln>
        </p:spPr>
        <p:txBody>
          <a:bodyPr lIns="0" tIns="0" rIns="0" bIns="0" anchor="ctr"/>
          <a:lstStyle/>
          <a:p>
            <a:pPr>
              <a:defRPr>
                <a:solidFill>
                  <a:srgbClr val="FFFFFF"/>
                </a:solidFill>
              </a:defRPr>
            </a:pPr>
          </a:p>
        </p:txBody>
      </p:sp>
      <p:sp>
        <p:nvSpPr>
          <p:cNvPr id="990" name="Frame"/>
          <p:cNvSpPr txBox="1"/>
          <p:nvPr/>
        </p:nvSpPr>
        <p:spPr>
          <a:xfrm>
            <a:off x="10129639" y="3384281"/>
            <a:ext cx="621712" cy="56844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100"/>
              </a:lnSpc>
              <a:defRPr sz="1400">
                <a:solidFill>
                  <a:srgbClr val="DE6642"/>
                </a:solidFill>
                <a:latin typeface="PingFang SC Regular"/>
                <a:ea typeface="PingFang SC Regular"/>
                <a:cs typeface="PingFang SC Regular"/>
                <a:sym typeface="PingFang SC Regular"/>
              </a:defRPr>
            </a:lvl1pPr>
          </a:lstStyle>
          <a:p>
            <a:pPr/>
            <a:r>
              <a:t>Frame</a:t>
            </a:r>
          </a:p>
        </p:txBody>
      </p:sp>
      <p:sp>
        <p:nvSpPr>
          <p:cNvPr id="991" name="Type=CONTINUATION"/>
          <p:cNvSpPr txBox="1"/>
          <p:nvPr/>
        </p:nvSpPr>
        <p:spPr>
          <a:xfrm>
            <a:off x="9445351" y="3596085"/>
            <a:ext cx="1946678" cy="56844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100"/>
              </a:lnSpc>
              <a:defRPr sz="1400">
                <a:solidFill>
                  <a:srgbClr val="DE6642"/>
                </a:solidFill>
                <a:latin typeface="PingFang SC Regular"/>
                <a:ea typeface="PingFang SC Regular"/>
                <a:cs typeface="PingFang SC Regular"/>
                <a:sym typeface="PingFang SC Regular"/>
              </a:defRPr>
            </a:lvl1pPr>
          </a:lstStyle>
          <a:p>
            <a:pPr/>
            <a:r>
              <a:t>Type=CONTINUATION</a:t>
            </a:r>
          </a:p>
        </p:txBody>
      </p:sp>
      <p:sp>
        <p:nvSpPr>
          <p:cNvPr id="992" name="矩形"/>
          <p:cNvSpPr/>
          <p:nvPr/>
        </p:nvSpPr>
        <p:spPr>
          <a:xfrm>
            <a:off x="9461575" y="4221295"/>
            <a:ext cx="1987120" cy="618484"/>
          </a:xfrm>
          <a:prstGeom prst="rect">
            <a:avLst/>
          </a:prstGeom>
          <a:solidFill>
            <a:srgbClr val="FDF4F1"/>
          </a:solidFill>
          <a:ln w="12700">
            <a:solidFill>
              <a:schemeClr val="accent2"/>
            </a:solidFill>
            <a:miter lim="400000"/>
          </a:ln>
        </p:spPr>
        <p:txBody>
          <a:bodyPr lIns="0" tIns="0" rIns="0" bIns="0" anchor="ctr"/>
          <a:lstStyle/>
          <a:p>
            <a:pPr>
              <a:defRPr>
                <a:solidFill>
                  <a:srgbClr val="FFFFFF"/>
                </a:solidFill>
              </a:defRPr>
            </a:pPr>
          </a:p>
        </p:txBody>
      </p:sp>
      <p:sp>
        <p:nvSpPr>
          <p:cNvPr id="993" name="Frame"/>
          <p:cNvSpPr txBox="1"/>
          <p:nvPr/>
        </p:nvSpPr>
        <p:spPr>
          <a:xfrm>
            <a:off x="10162823" y="4024093"/>
            <a:ext cx="621713" cy="56844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100"/>
              </a:lnSpc>
              <a:defRPr sz="1400">
                <a:solidFill>
                  <a:srgbClr val="DF6643"/>
                </a:solidFill>
                <a:latin typeface="PingFang SC Regular"/>
                <a:ea typeface="PingFang SC Regular"/>
                <a:cs typeface="PingFang SC Regular"/>
                <a:sym typeface="PingFang SC Regular"/>
              </a:defRPr>
            </a:lvl1pPr>
          </a:lstStyle>
          <a:p>
            <a:pPr/>
            <a:r>
              <a:t>Frame</a:t>
            </a:r>
          </a:p>
        </p:txBody>
      </p:sp>
      <p:sp>
        <p:nvSpPr>
          <p:cNvPr id="994" name="Type=DATA"/>
          <p:cNvSpPr txBox="1"/>
          <p:nvPr/>
        </p:nvSpPr>
        <p:spPr>
          <a:xfrm>
            <a:off x="9922443" y="4235896"/>
            <a:ext cx="1082037" cy="56845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100"/>
              </a:lnSpc>
              <a:defRPr sz="1400">
                <a:solidFill>
                  <a:srgbClr val="DF6643"/>
                </a:solidFill>
                <a:latin typeface="PingFang SC Regular"/>
                <a:ea typeface="PingFang SC Regular"/>
                <a:cs typeface="PingFang SC Regular"/>
                <a:sym typeface="PingFang SC Regular"/>
              </a:defRPr>
            </a:lvl1pPr>
          </a:lstStyle>
          <a:p>
            <a:pPr/>
            <a:r>
              <a:t>Type=DATA</a:t>
            </a:r>
          </a:p>
        </p:txBody>
      </p:sp>
      <p:sp>
        <p:nvSpPr>
          <p:cNvPr id="995" name="矩形"/>
          <p:cNvSpPr/>
          <p:nvPr/>
        </p:nvSpPr>
        <p:spPr>
          <a:xfrm>
            <a:off x="9459262" y="4877110"/>
            <a:ext cx="1987121" cy="618484"/>
          </a:xfrm>
          <a:prstGeom prst="rect">
            <a:avLst/>
          </a:prstGeom>
          <a:solidFill>
            <a:srgbClr val="FDF4F1"/>
          </a:solidFill>
          <a:ln w="12700">
            <a:solidFill>
              <a:schemeClr val="accent2"/>
            </a:solidFill>
            <a:miter lim="400000"/>
          </a:ln>
        </p:spPr>
        <p:txBody>
          <a:bodyPr lIns="0" tIns="0" rIns="0" bIns="0" anchor="ctr"/>
          <a:lstStyle/>
          <a:p>
            <a:pPr>
              <a:defRPr>
                <a:solidFill>
                  <a:srgbClr val="FFFFFF"/>
                </a:solidFill>
              </a:defRPr>
            </a:pPr>
          </a:p>
        </p:txBody>
      </p:sp>
      <p:sp>
        <p:nvSpPr>
          <p:cNvPr id="996" name="Frame"/>
          <p:cNvSpPr txBox="1"/>
          <p:nvPr/>
        </p:nvSpPr>
        <p:spPr>
          <a:xfrm>
            <a:off x="10162823" y="4687075"/>
            <a:ext cx="621713" cy="56844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100"/>
              </a:lnSpc>
              <a:defRPr sz="1400">
                <a:solidFill>
                  <a:srgbClr val="DC5A35"/>
                </a:solidFill>
                <a:latin typeface="PingFang SC Regular"/>
                <a:ea typeface="PingFang SC Regular"/>
                <a:cs typeface="PingFang SC Regular"/>
                <a:sym typeface="PingFang SC Regular"/>
              </a:defRPr>
            </a:lvl1pPr>
          </a:lstStyle>
          <a:p>
            <a:pPr/>
            <a:r>
              <a:t>Frame</a:t>
            </a:r>
          </a:p>
        </p:txBody>
      </p:sp>
      <p:sp>
        <p:nvSpPr>
          <p:cNvPr id="997" name="Type=DATA"/>
          <p:cNvSpPr txBox="1"/>
          <p:nvPr/>
        </p:nvSpPr>
        <p:spPr>
          <a:xfrm>
            <a:off x="9922443" y="4873478"/>
            <a:ext cx="1082037" cy="56845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100"/>
              </a:lnSpc>
              <a:defRPr sz="1400">
                <a:solidFill>
                  <a:srgbClr val="DC5A35"/>
                </a:solidFill>
                <a:latin typeface="PingFang SC Regular"/>
                <a:ea typeface="PingFang SC Regular"/>
                <a:cs typeface="PingFang SC Regular"/>
                <a:sym typeface="PingFang SC Regular"/>
              </a:defRPr>
            </a:lvl1pPr>
          </a:lstStyle>
          <a:p>
            <a:pPr/>
            <a:r>
              <a:t>Type=DATA</a:t>
            </a:r>
          </a:p>
        </p:txBody>
      </p:sp>
      <p:sp>
        <p:nvSpPr>
          <p:cNvPr id="998" name="矩形"/>
          <p:cNvSpPr/>
          <p:nvPr/>
        </p:nvSpPr>
        <p:spPr>
          <a:xfrm>
            <a:off x="9459262" y="5537556"/>
            <a:ext cx="1987121" cy="618483"/>
          </a:xfrm>
          <a:prstGeom prst="rect">
            <a:avLst/>
          </a:prstGeom>
          <a:solidFill>
            <a:srgbClr val="FDF4F1"/>
          </a:solidFill>
          <a:ln w="12700">
            <a:solidFill>
              <a:schemeClr val="accent2"/>
            </a:solidFill>
            <a:miter lim="400000"/>
          </a:ln>
        </p:spPr>
        <p:txBody>
          <a:bodyPr lIns="0" tIns="0" rIns="0" bIns="0" anchor="ctr"/>
          <a:lstStyle/>
          <a:p>
            <a:pPr>
              <a:defRPr>
                <a:solidFill>
                  <a:srgbClr val="FFFFFF"/>
                </a:solidFill>
              </a:defRPr>
            </a:pPr>
          </a:p>
        </p:txBody>
      </p:sp>
      <p:sp>
        <p:nvSpPr>
          <p:cNvPr id="999" name="Frame"/>
          <p:cNvSpPr txBox="1"/>
          <p:nvPr/>
        </p:nvSpPr>
        <p:spPr>
          <a:xfrm>
            <a:off x="10162823" y="5347518"/>
            <a:ext cx="621713" cy="56845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100"/>
              </a:lnSpc>
              <a:defRPr sz="1400">
                <a:solidFill>
                  <a:srgbClr val="DB5935"/>
                </a:solidFill>
                <a:latin typeface="PingFang SC Regular"/>
                <a:ea typeface="PingFang SC Regular"/>
                <a:cs typeface="PingFang SC Regular"/>
                <a:sym typeface="PingFang SC Regular"/>
              </a:defRPr>
            </a:lvl1pPr>
          </a:lstStyle>
          <a:p>
            <a:pPr/>
            <a:r>
              <a:t>Frame</a:t>
            </a:r>
          </a:p>
        </p:txBody>
      </p:sp>
      <p:sp>
        <p:nvSpPr>
          <p:cNvPr id="1000" name="Type=DATA"/>
          <p:cNvSpPr txBox="1"/>
          <p:nvPr/>
        </p:nvSpPr>
        <p:spPr>
          <a:xfrm>
            <a:off x="9922443" y="5559323"/>
            <a:ext cx="1082037" cy="56844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100"/>
              </a:lnSpc>
              <a:defRPr sz="1400">
                <a:solidFill>
                  <a:srgbClr val="DC5A35"/>
                </a:solidFill>
                <a:latin typeface="PingFang SC Regular"/>
                <a:ea typeface="PingFang SC Regular"/>
                <a:cs typeface="PingFang SC Regular"/>
                <a:sym typeface="PingFang SC Regular"/>
              </a:defRPr>
            </a:lvl1pPr>
          </a:lstStyle>
          <a:p>
            <a:pPr/>
            <a:r>
              <a:t>Type=DATA</a:t>
            </a:r>
          </a:p>
        </p:txBody>
      </p:sp>
      <p:sp>
        <p:nvSpPr>
          <p:cNvPr id="1001" name="(composed of frames)"/>
          <p:cNvSpPr txBox="1"/>
          <p:nvPr/>
        </p:nvSpPr>
        <p:spPr>
          <a:xfrm>
            <a:off x="9292170" y="1656995"/>
            <a:ext cx="2198925" cy="59740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300"/>
              </a:lnSpc>
              <a:defRPr sz="1600">
                <a:latin typeface="PingFang SC Regular"/>
                <a:ea typeface="PingFang SC Regular"/>
                <a:cs typeface="PingFang SC Regular"/>
                <a:sym typeface="PingFang SC Regular"/>
              </a:defRPr>
            </a:lvl1pPr>
          </a:lstStyle>
          <a:p>
            <a:pPr/>
            <a:r>
              <a:t>(composed of frames)</a:t>
            </a:r>
          </a:p>
        </p:txBody>
      </p:sp>
      <p:sp>
        <p:nvSpPr>
          <p:cNvPr id="1002" name="Frame"/>
          <p:cNvSpPr txBox="1"/>
          <p:nvPr/>
        </p:nvSpPr>
        <p:spPr>
          <a:xfrm>
            <a:off x="10144276" y="2096416"/>
            <a:ext cx="621713" cy="55828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000"/>
              </a:lnSpc>
              <a:defRPr sz="1400">
                <a:solidFill>
                  <a:srgbClr val="DE6642"/>
                </a:solidFill>
                <a:latin typeface="PingFang SC Regular"/>
                <a:ea typeface="PingFang SC Regular"/>
                <a:cs typeface="PingFang SC Regular"/>
                <a:sym typeface="PingFang SC Regular"/>
              </a:defRPr>
            </a:lvl1pPr>
          </a:lstStyle>
          <a:p>
            <a:pPr/>
            <a:r>
              <a:t>Frame</a:t>
            </a:r>
          </a:p>
        </p:txBody>
      </p:sp>
      <p:sp>
        <p:nvSpPr>
          <p:cNvPr id="1003" name="Type=HEADERS"/>
          <p:cNvSpPr txBox="1"/>
          <p:nvPr/>
        </p:nvSpPr>
        <p:spPr>
          <a:xfrm>
            <a:off x="9734004" y="2308218"/>
            <a:ext cx="1442260" cy="55829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lnSpc>
                <a:spcPts val="4000"/>
              </a:lnSpc>
              <a:defRPr sz="1400">
                <a:solidFill>
                  <a:srgbClr val="DB5B35"/>
                </a:solidFill>
                <a:latin typeface="PingFang SC Regular"/>
                <a:ea typeface="PingFang SC Regular"/>
                <a:cs typeface="PingFang SC Regular"/>
                <a:sym typeface="PingFang SC Regular"/>
              </a:defRPr>
            </a:lvl1pPr>
          </a:lstStyle>
          <a:p>
            <a:pPr/>
            <a:r>
              <a:t>Type=HEADERS</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05"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00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00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HTTP/2核心概念：Stream、Message、Frame</a:t>
            </a:r>
          </a:p>
        </p:txBody>
      </p:sp>
      <p:pic>
        <p:nvPicPr>
          <p:cNvPr id="1008" name="组 1.png" descr="组 1.png"/>
          <p:cNvPicPr>
            <a:picLocks noChangeAspect="1"/>
          </p:cNvPicPr>
          <p:nvPr/>
        </p:nvPicPr>
        <p:blipFill>
          <a:blip r:embed="rId4">
            <a:extLst/>
          </a:blip>
          <a:stretch>
            <a:fillRect/>
          </a:stretch>
        </p:blipFill>
        <p:spPr>
          <a:xfrm>
            <a:off x="2863847" y="1374865"/>
            <a:ext cx="5819603" cy="4718874"/>
          </a:xfrm>
          <a:prstGeom prst="rect">
            <a:avLst/>
          </a:prstGeom>
          <a:ln w="12700">
            <a:miter lim="400000"/>
          </a:ln>
        </p:spPr>
      </p:pic>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12"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01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01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消息的组成：HEADERS 帧与 DATA 帧</a:t>
            </a:r>
          </a:p>
        </p:txBody>
      </p:sp>
      <p:pic>
        <p:nvPicPr>
          <p:cNvPr id="1015" name="图片 4" descr="图片 4"/>
          <p:cNvPicPr>
            <a:picLocks noChangeAspect="1"/>
          </p:cNvPicPr>
          <p:nvPr/>
        </p:nvPicPr>
        <p:blipFill>
          <a:blip r:embed="rId3">
            <a:extLst/>
          </a:blip>
          <a:stretch>
            <a:fillRect/>
          </a:stretch>
        </p:blipFill>
        <p:spPr>
          <a:xfrm>
            <a:off x="1686242" y="1636392"/>
            <a:ext cx="8743316" cy="4398014"/>
          </a:xfrm>
          <a:prstGeom prst="rect">
            <a:avLst/>
          </a:prstGeom>
          <a:ln w="12700">
            <a:miter lim="400000"/>
          </a:ln>
        </p:spPr>
      </p:pic>
      <p:pic>
        <p:nvPicPr>
          <p:cNvPr id="1016" name="组 2.png" descr="组 2.png"/>
          <p:cNvPicPr>
            <a:picLocks noChangeAspect="1"/>
          </p:cNvPicPr>
          <p:nvPr/>
        </p:nvPicPr>
        <p:blipFill>
          <a:blip r:embed="rId4">
            <a:extLst/>
          </a:blip>
          <a:stretch>
            <a:fillRect/>
          </a:stretch>
        </p:blipFill>
        <p:spPr>
          <a:xfrm>
            <a:off x="1451504" y="1580584"/>
            <a:ext cx="9466792" cy="4763631"/>
          </a:xfrm>
          <a:prstGeom prst="rect">
            <a:avLst/>
          </a:prstGeom>
          <a:ln w="12700">
            <a:miter lim="400000"/>
          </a:ln>
        </p:spPr>
      </p:pic>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18"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01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02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HTTP2 Frame格式</a:t>
            </a:r>
          </a:p>
        </p:txBody>
      </p:sp>
      <p:pic>
        <p:nvPicPr>
          <p:cNvPr id="1021" name="内容占位符 4" descr="内容占位符 4"/>
          <p:cNvPicPr>
            <a:picLocks noChangeAspect="1"/>
          </p:cNvPicPr>
          <p:nvPr/>
        </p:nvPicPr>
        <p:blipFill>
          <a:blip r:embed="rId4">
            <a:extLst/>
          </a:blip>
          <a:stretch>
            <a:fillRect/>
          </a:stretch>
        </p:blipFill>
        <p:spPr>
          <a:xfrm>
            <a:off x="1076895" y="2457516"/>
            <a:ext cx="10181657" cy="2232820"/>
          </a:xfrm>
          <a:prstGeom prst="rect">
            <a:avLst/>
          </a:prstGeom>
          <a:ln w="12700">
            <a:miter lim="400000"/>
          </a:ln>
        </p:spPr>
      </p:pic>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5"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02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02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传输中无序，接收时组装</a:t>
            </a:r>
          </a:p>
        </p:txBody>
      </p:sp>
      <p:pic>
        <p:nvPicPr>
          <p:cNvPr id="1028" name="组 3.png" descr="组 3.png"/>
          <p:cNvPicPr>
            <a:picLocks noChangeAspect="1"/>
          </p:cNvPicPr>
          <p:nvPr/>
        </p:nvPicPr>
        <p:blipFill>
          <a:blip r:embed="rId3">
            <a:extLst/>
          </a:blip>
          <a:stretch>
            <a:fillRect/>
          </a:stretch>
        </p:blipFill>
        <p:spPr>
          <a:xfrm>
            <a:off x="844234" y="1975250"/>
            <a:ext cx="10427332" cy="2907497"/>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7" name="ppt封面-章节3.jpg" descr="ppt封面-章节3.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88" name="标题 1"/>
          <p:cNvSpPr txBox="1"/>
          <p:nvPr/>
        </p:nvSpPr>
        <p:spPr>
          <a:xfrm>
            <a:off x="609600" y="1091989"/>
            <a:ext cx="7472899" cy="379255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spcBef>
                <a:spcPts val="1000"/>
              </a:spcBef>
              <a:defRPr sz="3000">
                <a:latin typeface="PingFang SC Regular"/>
                <a:ea typeface="PingFang SC Regular"/>
                <a:cs typeface="PingFang SC Regular"/>
                <a:sym typeface="PingFang SC Regular"/>
              </a:defRPr>
            </a:pPr>
            <a:r>
              <a:t>浏览器发起HTTP请求的逻辑</a:t>
            </a:r>
          </a:p>
          <a:p>
            <a:pPr>
              <a:spcBef>
                <a:spcPts val="1000"/>
              </a:spcBef>
              <a:defRPr sz="3000">
                <a:latin typeface="PingFang SC Regular"/>
                <a:ea typeface="PingFang SC Regular"/>
                <a:cs typeface="PingFang SC Regular"/>
                <a:sym typeface="PingFang SC Regular"/>
              </a:defRPr>
            </a:pPr>
            <a:r>
              <a:t>OSI协议分层体系</a:t>
            </a:r>
          </a:p>
          <a:p>
            <a:pPr>
              <a:spcBef>
                <a:spcPts val="1000"/>
              </a:spcBef>
              <a:defRPr sz="3600">
                <a:solidFill>
                  <a:srgbClr val="DA5936"/>
                </a:solidFill>
                <a:latin typeface="PingFang SC Regular"/>
                <a:ea typeface="PingFang SC Regular"/>
                <a:cs typeface="PingFang SC Regular"/>
                <a:sym typeface="PingFang SC Regular"/>
              </a:defRPr>
            </a:pPr>
            <a:r>
              <a:t>通过抓包缩小问题边界</a:t>
            </a:r>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30" name="组 5.png" descr="组 5.png"/>
          <p:cNvPicPr>
            <a:picLocks noChangeAspect="1"/>
          </p:cNvPicPr>
          <p:nvPr/>
        </p:nvPicPr>
        <p:blipFill>
          <a:blip r:embed="rId2">
            <a:extLst/>
          </a:blip>
          <a:stretch>
            <a:fillRect/>
          </a:stretch>
        </p:blipFill>
        <p:spPr>
          <a:xfrm>
            <a:off x="705628" y="1213267"/>
            <a:ext cx="10780746" cy="4431466"/>
          </a:xfrm>
          <a:prstGeom prst="rect">
            <a:avLst/>
          </a:prstGeom>
          <a:ln w="12700">
            <a:miter lim="400000"/>
          </a:ln>
        </p:spPr>
      </p:pic>
      <p:pic>
        <p:nvPicPr>
          <p:cNvPr id="1031"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03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03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数据流优先级</a:t>
            </a:r>
          </a:p>
        </p:txBody>
      </p:sp>
      <p:sp>
        <p:nvSpPr>
          <p:cNvPr id="1034" name="文本框 2"/>
          <p:cNvSpPr txBox="1"/>
          <p:nvPr/>
        </p:nvSpPr>
        <p:spPr>
          <a:xfrm>
            <a:off x="970606" y="4565070"/>
            <a:ext cx="4350696" cy="980437"/>
          </a:xfrm>
          <a:prstGeom prst="rect">
            <a:avLst/>
          </a:prstGeom>
          <a:solidFill>
            <a:srgbClr val="F2F2F2"/>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lnSpc>
                <a:spcPct val="150000"/>
              </a:lnSpc>
              <a:buSzPct val="100000"/>
              <a:buFont typeface="Arial"/>
              <a:buChar char="•"/>
              <a:defRPr sz="2000">
                <a:latin typeface="微软雅黑"/>
                <a:ea typeface="微软雅黑"/>
                <a:cs typeface="微软雅黑"/>
                <a:sym typeface="微软雅黑"/>
              </a:defRPr>
            </a:pPr>
            <a:r>
              <a:t>每个数据流有优先级（1-256）</a:t>
            </a:r>
          </a:p>
          <a:p>
            <a:pPr marL="285750" indent="-285750">
              <a:lnSpc>
                <a:spcPct val="150000"/>
              </a:lnSpc>
              <a:buSzPct val="100000"/>
              <a:buFont typeface="Arial"/>
              <a:buChar char="•"/>
              <a:defRPr sz="2000">
                <a:latin typeface="微软雅黑"/>
                <a:ea typeface="微软雅黑"/>
                <a:cs typeface="微软雅黑"/>
                <a:sym typeface="微软雅黑"/>
              </a:defRPr>
            </a:pPr>
            <a:r>
              <a:t>数据流间可以有依赖关系</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36"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03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03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从HTTP/1升级HTTP/2协议</a:t>
            </a:r>
          </a:p>
        </p:txBody>
      </p:sp>
      <p:pic>
        <p:nvPicPr>
          <p:cNvPr id="1039" name="画板.png" descr="画板.png"/>
          <p:cNvPicPr>
            <a:picLocks noChangeAspect="1"/>
          </p:cNvPicPr>
          <p:nvPr/>
        </p:nvPicPr>
        <p:blipFill>
          <a:blip r:embed="rId4">
            <a:extLst/>
          </a:blip>
          <a:stretch>
            <a:fillRect/>
          </a:stretch>
        </p:blipFill>
        <p:spPr>
          <a:xfrm>
            <a:off x="2202127" y="1040292"/>
            <a:ext cx="7787748" cy="5590216"/>
          </a:xfrm>
          <a:prstGeom prst="rect">
            <a:avLst/>
          </a:prstGeom>
          <a:ln w="12700">
            <a:miter lim="400000"/>
          </a:ln>
        </p:spPr>
      </p:pic>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43"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044" name="副标题 2"/>
          <p:cNvSpPr txBox="1"/>
          <p:nvPr>
            <p:ph type="subTitle" idx="1"/>
          </p:nvPr>
        </p:nvSpPr>
        <p:spPr>
          <a:xfrm>
            <a:off x="647700" y="1253330"/>
            <a:ext cx="10515600" cy="4351340"/>
          </a:xfrm>
          <a:prstGeom prst="rect">
            <a:avLst/>
          </a:prstGeom>
        </p:spPr>
        <p:txBody>
          <a:bodyPr/>
          <a:lstStyle/>
          <a:p>
            <a:pPr algn="l">
              <a:lnSpc>
                <a:spcPct val="40000"/>
              </a:lnSpc>
              <a:defRPr sz="3000">
                <a:solidFill>
                  <a:srgbClr val="535353"/>
                </a:solidFill>
                <a:latin typeface="PingFang SC Regular"/>
                <a:ea typeface="PingFang SC Regular"/>
                <a:cs typeface="PingFang SC Regular"/>
                <a:sym typeface="PingFang SC Regular"/>
              </a:defRPr>
            </a:pPr>
            <a:r>
              <a:t>HTTP2的多路复用功能</a:t>
            </a:r>
          </a:p>
          <a:p>
            <a:pPr algn="l">
              <a:lnSpc>
                <a:spcPct val="40000"/>
              </a:lnSpc>
              <a:defRPr sz="3000">
                <a:solidFill>
                  <a:srgbClr val="535353"/>
                </a:solidFill>
                <a:latin typeface="PingFang SC Regular"/>
                <a:ea typeface="PingFang SC Regular"/>
                <a:cs typeface="PingFang SC Regular"/>
                <a:sym typeface="PingFang SC Regular"/>
              </a:defRPr>
            </a:pPr>
          </a:p>
          <a:p>
            <a:pPr algn="l">
              <a:lnSpc>
                <a:spcPct val="40000"/>
              </a:lnSpc>
              <a:defRPr sz="3600">
                <a:solidFill>
                  <a:srgbClr val="E64F26"/>
                </a:solidFill>
                <a:latin typeface="PingFang SC Regular"/>
                <a:ea typeface="PingFang SC Regular"/>
                <a:cs typeface="PingFang SC Regular"/>
                <a:sym typeface="PingFang SC Regular"/>
              </a:defRPr>
            </a:pPr>
            <a:r>
              <a:t>基于protobuf、HTTP2的gRPC框架</a:t>
            </a:r>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48"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04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05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a:lnSpc>
                <a:spcPct val="90000"/>
              </a:lnSpc>
              <a:defRPr sz="3000">
                <a:solidFill>
                  <a:srgbClr val="DC5A36"/>
                </a:solidFill>
                <a:latin typeface="PingFang SC Semibold"/>
                <a:ea typeface="PingFang SC Semibold"/>
                <a:cs typeface="PingFang SC Semibold"/>
                <a:sym typeface="PingFang SC Semibold"/>
              </a:defRPr>
            </a:pPr>
            <a:r>
              <a:t>gRPC - </a:t>
            </a:r>
            <a:r>
              <a:rPr sz="2400"/>
              <a:t>google Remote Procedure Call</a:t>
            </a:r>
          </a:p>
        </p:txBody>
      </p:sp>
      <p:pic>
        <p:nvPicPr>
          <p:cNvPr id="1051" name="图像" descr="图像"/>
          <p:cNvPicPr>
            <a:picLocks noChangeAspect="1"/>
          </p:cNvPicPr>
          <p:nvPr/>
        </p:nvPicPr>
        <p:blipFill>
          <a:blip r:embed="rId3">
            <a:extLst/>
          </a:blip>
          <a:stretch>
            <a:fillRect/>
          </a:stretch>
        </p:blipFill>
        <p:spPr>
          <a:xfrm>
            <a:off x="2601751" y="1565144"/>
            <a:ext cx="6472033" cy="4811446"/>
          </a:xfrm>
          <a:prstGeom prst="rect">
            <a:avLst/>
          </a:prstGeom>
          <a:ln w="12700">
            <a:miter lim="400000"/>
          </a:ln>
        </p:spPr>
      </p:pic>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53"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054"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055"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gRPC架构</a:t>
            </a:r>
          </a:p>
        </p:txBody>
      </p:sp>
      <p:pic>
        <p:nvPicPr>
          <p:cNvPr id="1056" name="组 3.png" descr="组 3.png"/>
          <p:cNvPicPr>
            <a:picLocks noChangeAspect="1"/>
          </p:cNvPicPr>
          <p:nvPr/>
        </p:nvPicPr>
        <p:blipFill>
          <a:blip r:embed="rId4">
            <a:extLst/>
          </a:blip>
          <a:stretch>
            <a:fillRect/>
          </a:stretch>
        </p:blipFill>
        <p:spPr>
          <a:xfrm>
            <a:off x="685800" y="1244599"/>
            <a:ext cx="10820400" cy="4368802"/>
          </a:xfrm>
          <a:prstGeom prst="rect">
            <a:avLst/>
          </a:prstGeom>
          <a:ln w="12700">
            <a:miter lim="400000"/>
          </a:ln>
        </p:spPr>
      </p:pic>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60"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06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06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PB编码：消息结构</a:t>
            </a:r>
          </a:p>
        </p:txBody>
      </p:sp>
      <p:pic>
        <p:nvPicPr>
          <p:cNvPr id="1063" name="图像" descr="图像"/>
          <p:cNvPicPr>
            <a:picLocks noChangeAspect="1"/>
          </p:cNvPicPr>
          <p:nvPr/>
        </p:nvPicPr>
        <p:blipFill>
          <a:blip r:embed="rId3">
            <a:extLst/>
          </a:blip>
          <a:stretch>
            <a:fillRect/>
          </a:stretch>
        </p:blipFill>
        <p:spPr>
          <a:xfrm>
            <a:off x="1181100" y="1250950"/>
            <a:ext cx="9829800" cy="4813300"/>
          </a:xfrm>
          <a:prstGeom prst="rect">
            <a:avLst/>
          </a:prstGeom>
          <a:ln w="12700">
            <a:miter lim="400000"/>
          </a:ln>
        </p:spPr>
      </p:pic>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65" name="图像" descr="图像"/>
          <p:cNvPicPr>
            <a:picLocks noChangeAspect="1"/>
          </p:cNvPicPr>
          <p:nvPr/>
        </p:nvPicPr>
        <p:blipFill>
          <a:blip r:embed="rId2">
            <a:extLst/>
          </a:blip>
          <a:stretch>
            <a:fillRect/>
          </a:stretch>
        </p:blipFill>
        <p:spPr>
          <a:xfrm>
            <a:off x="685800" y="1379041"/>
            <a:ext cx="10820400" cy="4099918"/>
          </a:xfrm>
          <a:prstGeom prst="rect">
            <a:avLst/>
          </a:prstGeom>
          <a:ln w="12700">
            <a:miter lim="400000"/>
          </a:ln>
        </p:spPr>
      </p:pic>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67"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068"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069"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字符串编码</a:t>
            </a:r>
          </a:p>
        </p:txBody>
      </p:sp>
      <p:pic>
        <p:nvPicPr>
          <p:cNvPr id="1070" name="组 6.png" descr="组 6.png"/>
          <p:cNvPicPr>
            <a:picLocks noChangeAspect="1"/>
          </p:cNvPicPr>
          <p:nvPr/>
        </p:nvPicPr>
        <p:blipFill>
          <a:blip r:embed="rId3">
            <a:extLst/>
          </a:blip>
          <a:stretch>
            <a:fillRect/>
          </a:stretch>
        </p:blipFill>
        <p:spPr>
          <a:xfrm>
            <a:off x="685800" y="1483167"/>
            <a:ext cx="10820400" cy="3891666"/>
          </a:xfrm>
          <a:prstGeom prst="rect">
            <a:avLst/>
          </a:prstGeom>
          <a:ln w="12700">
            <a:miter lim="400000"/>
          </a:ln>
        </p:spPr>
      </p:pic>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72"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07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07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repeat数组压缩</a:t>
            </a:r>
          </a:p>
        </p:txBody>
      </p:sp>
      <p:pic>
        <p:nvPicPr>
          <p:cNvPr id="1075" name="组 6.png" descr="组 6.png"/>
          <p:cNvPicPr>
            <a:picLocks noChangeAspect="1"/>
          </p:cNvPicPr>
          <p:nvPr/>
        </p:nvPicPr>
        <p:blipFill>
          <a:blip r:embed="rId3">
            <a:extLst/>
          </a:blip>
          <a:stretch>
            <a:fillRect/>
          </a:stretch>
        </p:blipFill>
        <p:spPr>
          <a:xfrm>
            <a:off x="685800" y="1678524"/>
            <a:ext cx="10820400" cy="4008952"/>
          </a:xfrm>
          <a:prstGeom prst="rect">
            <a:avLst/>
          </a:prstGeom>
          <a:ln w="12700">
            <a:miter lim="400000"/>
          </a:ln>
        </p:spPr>
      </p:pic>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77"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078"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079"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流模式</a:t>
            </a:r>
          </a:p>
        </p:txBody>
      </p:sp>
      <p:pic>
        <p:nvPicPr>
          <p:cNvPr id="1080" name="Picture 2" descr="Picture 2"/>
          <p:cNvPicPr>
            <a:picLocks noChangeAspect="1"/>
          </p:cNvPicPr>
          <p:nvPr/>
        </p:nvPicPr>
        <p:blipFill>
          <a:blip r:embed="rId3">
            <a:extLst/>
          </a:blip>
          <a:stretch>
            <a:fillRect/>
          </a:stretch>
        </p:blipFill>
        <p:spPr>
          <a:xfrm>
            <a:off x="3122235" y="1009141"/>
            <a:ext cx="5947530" cy="5413679"/>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9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9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为什么抓包可以定位OSI七层协议的问题？</a:t>
            </a:r>
          </a:p>
        </p:txBody>
      </p:sp>
      <p:pic>
        <p:nvPicPr>
          <p:cNvPr id="193" name="打印版课件(1) 2-15.jpg" descr="打印版课件(1) 2-15.jpg"/>
          <p:cNvPicPr>
            <a:picLocks noChangeAspect="1"/>
          </p:cNvPicPr>
          <p:nvPr/>
        </p:nvPicPr>
        <p:blipFill>
          <a:blip r:embed="rId4">
            <a:extLst/>
          </a:blip>
          <a:srcRect l="0" t="18380" r="0" b="0"/>
          <a:stretch>
            <a:fillRect/>
          </a:stretch>
        </p:blipFill>
        <p:spPr>
          <a:xfrm>
            <a:off x="0" y="1260509"/>
            <a:ext cx="12192000" cy="5597491"/>
          </a:xfrm>
          <a:prstGeom prst="rect">
            <a:avLst/>
          </a:prstGeom>
          <a:ln w="12700">
            <a:miter lim="400000"/>
          </a:ln>
        </p:spPr>
      </p:pic>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82"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083"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084"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085"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本节课总结</a:t>
            </a:r>
          </a:p>
        </p:txBody>
      </p:sp>
      <p:sp>
        <p:nvSpPr>
          <p:cNvPr id="1086" name="副标题 2"/>
          <p:cNvSpPr txBox="1"/>
          <p:nvPr>
            <p:ph type="subTitle" idx="1"/>
          </p:nvPr>
        </p:nvSpPr>
        <p:spPr>
          <a:xfrm>
            <a:off x="609599" y="1295400"/>
            <a:ext cx="11948746" cy="5282046"/>
          </a:xfrm>
          <a:prstGeom prst="rect">
            <a:avLst/>
          </a:prstGeom>
        </p:spPr>
        <p:txBody>
          <a:bodyPr/>
          <a:lstStyle/>
          <a:p>
            <a:pPr marL="267334" indent="-267334" algn="l">
              <a:lnSpc>
                <a:spcPct val="120000"/>
              </a:lnSpc>
              <a:spcBef>
                <a:spcPts val="800"/>
              </a:spcBef>
              <a:buSzPct val="100000"/>
              <a:buAutoNum type="arabicPeriod" startAt="1"/>
              <a:defRPr sz="2000"/>
            </a:pPr>
            <a:r>
              <a:t>HTTP2通过Frame帧对消息进行了二进制编码，更有效率。</a:t>
            </a:r>
          </a:p>
          <a:p>
            <a:pPr marL="267334" indent="-267334" algn="l">
              <a:lnSpc>
                <a:spcPct val="120000"/>
              </a:lnSpc>
              <a:spcBef>
                <a:spcPts val="800"/>
              </a:spcBef>
              <a:buSzPct val="100000"/>
              <a:buAutoNum type="arabicPeriod" startAt="1"/>
              <a:defRPr sz="2000"/>
            </a:pPr>
            <a:r>
              <a:t>通过虚拟的Stream层，HTTP2实现了应用层的多路复用功能。</a:t>
            </a:r>
          </a:p>
          <a:p>
            <a:pPr marL="267334" indent="-267334" algn="l">
              <a:lnSpc>
                <a:spcPct val="120000"/>
              </a:lnSpc>
              <a:spcBef>
                <a:spcPts val="800"/>
              </a:spcBef>
              <a:buSzPct val="100000"/>
              <a:buAutoNum type="arabicPeriod" startAt="1"/>
              <a:defRPr sz="2000"/>
            </a:pPr>
            <a:r>
              <a:t>基于Stream的优先级，HTTP2可以分配资源的使用。</a:t>
            </a:r>
          </a:p>
          <a:p>
            <a:pPr marL="267334" indent="-267334" algn="l">
              <a:lnSpc>
                <a:spcPct val="120000"/>
              </a:lnSpc>
              <a:spcBef>
                <a:spcPts val="800"/>
              </a:spcBef>
              <a:buSzPct val="100000"/>
              <a:buAutoNum type="arabicPeriod" startAt="1"/>
              <a:defRPr sz="2000"/>
            </a:pPr>
            <a:r>
              <a:t>HTTP2既可以运行在TCP协议上，也可以运行在TLS/SSL协议上。</a:t>
            </a:r>
          </a:p>
          <a:p>
            <a:pPr marL="267334" indent="-267334" algn="l">
              <a:lnSpc>
                <a:spcPct val="120000"/>
              </a:lnSpc>
              <a:spcBef>
                <a:spcPts val="800"/>
              </a:spcBef>
              <a:buSzPct val="100000"/>
              <a:buAutoNum type="arabicPeriod" startAt="1"/>
              <a:defRPr sz="2000"/>
            </a:pPr>
            <a:r>
              <a:t>Protobuf生成SDK后，可以提供更快速、压缩比更高的算法。</a:t>
            </a:r>
          </a:p>
          <a:p>
            <a:pPr marL="267334" indent="-267334" algn="l">
              <a:lnSpc>
                <a:spcPct val="120000"/>
              </a:lnSpc>
              <a:spcBef>
                <a:spcPts val="800"/>
              </a:spcBef>
              <a:buSzPct val="100000"/>
              <a:buAutoNum type="arabicPeriod" startAt="1"/>
              <a:defRPr sz="2000"/>
            </a:pPr>
            <a:r>
              <a:t>gRPC通过一系列规则，将包、类、错误码等编码进了HTTP2头部。</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88"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089"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09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09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课后思考题</a:t>
            </a:r>
          </a:p>
        </p:txBody>
      </p:sp>
      <p:sp>
        <p:nvSpPr>
          <p:cNvPr id="1092" name="副标题 2"/>
          <p:cNvSpPr txBox="1"/>
          <p:nvPr>
            <p:ph type="subTitle" idx="1"/>
          </p:nvPr>
        </p:nvSpPr>
        <p:spPr>
          <a:xfrm>
            <a:off x="673100" y="1825625"/>
            <a:ext cx="10515600" cy="4351338"/>
          </a:xfrm>
          <a:prstGeom prst="rect">
            <a:avLst/>
          </a:prstGeom>
        </p:spPr>
        <p:txBody>
          <a:bodyPr/>
          <a:lstStyle>
            <a:lvl1pPr algn="l">
              <a:lnSpc>
                <a:spcPct val="120000"/>
              </a:lnSpc>
              <a:spcBef>
                <a:spcPts val="0"/>
              </a:spcBef>
            </a:lvl1pPr>
          </a:lstStyle>
          <a:p>
            <a:pPr/>
            <a:r>
              <a:t>HTTP2协议带来了哪些新问题？</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94" name="ppt封面-5.jpg" descr="ppt封面-5.jpg"/>
          <p:cNvPicPr>
            <a:picLocks noChangeAspect="1"/>
          </p:cNvPicPr>
          <p:nvPr/>
        </p:nvPicPr>
        <p:blipFill>
          <a:blip r:embed="rId3">
            <a:extLst/>
          </a:blip>
          <a:stretch>
            <a:fillRect/>
          </a:stretch>
        </p:blipFill>
        <p:spPr>
          <a:xfrm>
            <a:off x="0" y="0"/>
            <a:ext cx="12192000" cy="6858000"/>
          </a:xfrm>
          <a:prstGeom prst="rect">
            <a:avLst/>
          </a:prstGeom>
          <a:ln w="12700">
            <a:miter lim="400000"/>
          </a:ln>
        </p:spPr>
      </p:pic>
      <p:pic>
        <p:nvPicPr>
          <p:cNvPr id="1095"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109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09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课时8：下一代的HTTP3协议有哪些新特性？</a:t>
            </a:r>
          </a:p>
        </p:txBody>
      </p:sp>
      <p:sp>
        <p:nvSpPr>
          <p:cNvPr id="1098" name="副标题 2"/>
          <p:cNvSpPr txBox="1"/>
          <p:nvPr>
            <p:ph type="subTitle" idx="1"/>
          </p:nvPr>
        </p:nvSpPr>
        <p:spPr>
          <a:xfrm>
            <a:off x="685800" y="1982734"/>
            <a:ext cx="10515600" cy="4351342"/>
          </a:xfrm>
          <a:prstGeom prst="rect">
            <a:avLst/>
          </a:prstGeom>
        </p:spPr>
        <p:txBody>
          <a:bodyPr/>
          <a:lstStyle/>
          <a:p>
            <a:pPr marL="228600" indent="-228600" algn="l">
              <a:lnSpc>
                <a:spcPct val="100000"/>
              </a:lnSpc>
              <a:buSzPct val="100000"/>
              <a:buAutoNum type="arabicPeriod" startAt="1"/>
              <a:defRPr sz="2800">
                <a:latin typeface="PingFang SC Regular"/>
                <a:ea typeface="PingFang SC Regular"/>
                <a:cs typeface="PingFang SC Regular"/>
                <a:sym typeface="PingFang SC Regular"/>
              </a:defRPr>
            </a:pPr>
            <a:r>
              <a:t>队头阻塞问题出现的必然性</a:t>
            </a:r>
          </a:p>
          <a:p>
            <a:pPr marL="228600" indent="-228600" algn="l">
              <a:lnSpc>
                <a:spcPct val="100000"/>
              </a:lnSpc>
              <a:buSzPct val="100000"/>
              <a:buAutoNum type="arabicPeriod" startAt="1"/>
              <a:defRPr sz="2800">
                <a:latin typeface="PingFang SC Regular"/>
                <a:ea typeface="PingFang SC Regular"/>
                <a:cs typeface="PingFang SC Regular"/>
                <a:sym typeface="PingFang SC Regular"/>
              </a:defRPr>
            </a:pPr>
            <a:r>
              <a:t>HTTP3协议帧格式</a:t>
            </a:r>
          </a:p>
          <a:p>
            <a:pPr marL="228600" indent="-228600" algn="l">
              <a:lnSpc>
                <a:spcPct val="100000"/>
              </a:lnSpc>
              <a:buSzPct val="100000"/>
              <a:buAutoNum type="arabicPeriod" startAt="1"/>
              <a:defRPr sz="2800">
                <a:latin typeface="PingFang SC Regular"/>
                <a:ea typeface="PingFang SC Regular"/>
                <a:cs typeface="PingFang SC Regular"/>
                <a:sym typeface="PingFang SC Regular"/>
              </a:defRPr>
            </a:pPr>
            <a:r>
              <a:t>HTTP3连接迁移流程</a:t>
            </a:r>
          </a:p>
          <a:p>
            <a:pPr marL="228600" indent="-228600" algn="l">
              <a:lnSpc>
                <a:spcPct val="100000"/>
              </a:lnSpc>
              <a:buSzPct val="100000"/>
              <a:buAutoNum type="arabicPeriod" startAt="1"/>
              <a:defRPr sz="2800">
                <a:latin typeface="PingFang SC Regular"/>
                <a:ea typeface="PingFang SC Regular"/>
                <a:cs typeface="PingFang SC Regular"/>
                <a:sym typeface="PingFang SC Regular"/>
              </a:defRPr>
            </a:pPr>
            <a:r>
              <a:t>QPACK编码流程</a:t>
            </a:r>
          </a:p>
        </p:txBody>
      </p:sp>
      <p:sp>
        <p:nvSpPr>
          <p:cNvPr id="1099" name="内容占位符 2"/>
          <p:cNvSpPr txBox="1"/>
          <p:nvPr/>
        </p:nvSpPr>
        <p:spPr>
          <a:xfrm>
            <a:off x="688179" y="1327287"/>
            <a:ext cx="6242245" cy="7471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nSpc>
                <a:spcPct val="90000"/>
              </a:lnSpc>
              <a:spcBef>
                <a:spcPts val="1000"/>
              </a:spcBef>
              <a:defRPr sz="2800">
                <a:solidFill>
                  <a:srgbClr val="EE4E25"/>
                </a:solidFill>
              </a:defRPr>
            </a:lvl1pPr>
          </a:lstStyle>
          <a:p>
            <a:pPr/>
            <a:r>
              <a:t>你将掌握：</a:t>
            </a:r>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03" name="ppt封面-章节3.jpg" descr="ppt封面-章节3.jpg"/>
          <p:cNvPicPr>
            <a:picLocks noChangeAspect="1"/>
          </p:cNvPicPr>
          <p:nvPr/>
        </p:nvPicPr>
        <p:blipFill>
          <a:blip r:embed="rId3">
            <a:extLst/>
          </a:blip>
          <a:stretch>
            <a:fillRect/>
          </a:stretch>
        </p:blipFill>
        <p:spPr>
          <a:xfrm>
            <a:off x="-25400" y="0"/>
            <a:ext cx="12192000" cy="6858000"/>
          </a:xfrm>
          <a:prstGeom prst="rect">
            <a:avLst/>
          </a:prstGeom>
          <a:ln w="12700">
            <a:miter lim="400000"/>
          </a:ln>
        </p:spPr>
      </p:pic>
      <p:sp>
        <p:nvSpPr>
          <p:cNvPr id="1104" name="内容占位符 2"/>
          <p:cNvSpPr txBox="1"/>
          <p:nvPr/>
        </p:nvSpPr>
        <p:spPr>
          <a:xfrm>
            <a:off x="609600" y="723899"/>
            <a:ext cx="10515600" cy="43513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spcBef>
                <a:spcPts val="1000"/>
              </a:spcBef>
              <a:defRPr sz="3600">
                <a:solidFill>
                  <a:srgbClr val="DC5937"/>
                </a:solidFill>
                <a:latin typeface="PingFang SC Regular"/>
                <a:ea typeface="PingFang SC Regular"/>
                <a:cs typeface="PingFang SC Regular"/>
                <a:sym typeface="PingFang SC Regular"/>
              </a:defRPr>
            </a:pPr>
            <a:r>
              <a:t>HTTP2的队头阻塞问题</a:t>
            </a:r>
          </a:p>
          <a:p>
            <a:pPr>
              <a:spcBef>
                <a:spcPts val="1000"/>
              </a:spcBef>
              <a:defRPr sz="3000">
                <a:latin typeface="PingFang SC Regular"/>
                <a:ea typeface="PingFang SC Regular"/>
                <a:cs typeface="PingFang SC Regular"/>
                <a:sym typeface="PingFang SC Regular"/>
              </a:defRPr>
            </a:pPr>
            <a:r>
              <a:t>HTTP3的连接迁移功能</a:t>
            </a:r>
          </a:p>
          <a:p>
            <a:pPr>
              <a:spcBef>
                <a:spcPts val="1000"/>
              </a:spcBef>
              <a:defRPr sz="3000">
                <a:latin typeface="PingFang SC Regular"/>
                <a:ea typeface="PingFang SC Regular"/>
                <a:cs typeface="PingFang SC Regular"/>
                <a:sym typeface="PingFang SC Regular"/>
              </a:defRPr>
            </a:pPr>
            <a:r>
              <a:t>HTTP3有序字符流的实现</a:t>
            </a:r>
          </a:p>
          <a:p>
            <a:pPr>
              <a:spcBef>
                <a:spcPts val="1000"/>
              </a:spcBef>
              <a:defRPr sz="3000">
                <a:latin typeface="PingFang SC Regular"/>
                <a:ea typeface="PingFang SC Regular"/>
                <a:cs typeface="PingFang SC Regular"/>
                <a:sym typeface="PingFang SC Regular"/>
              </a:defRPr>
            </a:pPr>
            <a:r>
              <a:t>QPACK对HTTP头部的压缩</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08"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10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11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TCP层的有序字符流</a:t>
            </a:r>
          </a:p>
        </p:txBody>
      </p:sp>
      <p:pic>
        <p:nvPicPr>
          <p:cNvPr id="1111" name="组 4.png" descr="组 4.png"/>
          <p:cNvPicPr>
            <a:picLocks noChangeAspect="1"/>
          </p:cNvPicPr>
          <p:nvPr/>
        </p:nvPicPr>
        <p:blipFill>
          <a:blip r:embed="rId4">
            <a:extLst/>
          </a:blip>
          <a:stretch>
            <a:fillRect/>
          </a:stretch>
        </p:blipFill>
        <p:spPr>
          <a:xfrm>
            <a:off x="2345707" y="1633226"/>
            <a:ext cx="7500585" cy="4438216"/>
          </a:xfrm>
          <a:prstGeom prst="rect">
            <a:avLst/>
          </a:prstGeom>
          <a:ln w="12700">
            <a:miter lim="400000"/>
          </a:ln>
        </p:spPr>
      </p:pic>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15" name="图片 8" descr="图片 8"/>
          <p:cNvPicPr>
            <a:picLocks noChangeAspect="0"/>
          </p:cNvPicPr>
          <p:nvPr/>
        </p:nvPicPr>
        <p:blipFill>
          <a:blip r:embed="rId2">
            <a:extLst/>
          </a:blip>
          <a:stretch>
            <a:fillRect/>
          </a:stretch>
        </p:blipFill>
        <p:spPr>
          <a:xfrm>
            <a:off x="2628900" y="1295385"/>
            <a:ext cx="6858001" cy="4953001"/>
          </a:xfrm>
          <a:prstGeom prst="rect">
            <a:avLst/>
          </a:prstGeom>
          <a:ln w="12700">
            <a:miter lim="400000"/>
          </a:ln>
        </p:spPr>
      </p:pic>
      <p:pic>
        <p:nvPicPr>
          <p:cNvPr id="1116"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11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11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HTTP2协议的遗留问题：队头阻塞</a:t>
            </a:r>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20" name="内容占位符 6" descr="内容占位符 6"/>
          <p:cNvPicPr>
            <a:picLocks noChangeAspect="0"/>
          </p:cNvPicPr>
          <p:nvPr/>
        </p:nvPicPr>
        <p:blipFill>
          <a:blip r:embed="rId2">
            <a:extLst/>
          </a:blip>
          <a:stretch>
            <a:fillRect/>
          </a:stretch>
        </p:blipFill>
        <p:spPr>
          <a:xfrm>
            <a:off x="2645481" y="1258686"/>
            <a:ext cx="6901038" cy="4984084"/>
          </a:xfrm>
          <a:prstGeom prst="rect">
            <a:avLst/>
          </a:prstGeom>
          <a:ln w="12700">
            <a:miter lim="400000"/>
          </a:ln>
        </p:spPr>
      </p:pic>
      <p:pic>
        <p:nvPicPr>
          <p:cNvPr id="1121"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12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12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队头阻塞的解决</a:t>
            </a:r>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25"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12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12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HTTP3与UDP协议</a:t>
            </a:r>
          </a:p>
        </p:txBody>
      </p:sp>
      <p:pic>
        <p:nvPicPr>
          <p:cNvPr id="1128" name="图像" descr="图像"/>
          <p:cNvPicPr>
            <a:picLocks noChangeAspect="1"/>
          </p:cNvPicPr>
          <p:nvPr/>
        </p:nvPicPr>
        <p:blipFill>
          <a:blip r:embed="rId3">
            <a:extLst/>
          </a:blip>
          <a:stretch>
            <a:fillRect/>
          </a:stretch>
        </p:blipFill>
        <p:spPr>
          <a:xfrm>
            <a:off x="1857618" y="1720088"/>
            <a:ext cx="8476764" cy="4162891"/>
          </a:xfrm>
          <a:prstGeom prst="rect">
            <a:avLst/>
          </a:prstGeom>
          <a:ln w="12700">
            <a:miter lim="400000"/>
          </a:ln>
        </p:spPr>
      </p:pic>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30"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13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13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定义HTTP3的RFC</a:t>
            </a:r>
          </a:p>
        </p:txBody>
      </p:sp>
      <p:sp>
        <p:nvSpPr>
          <p:cNvPr id="1133" name="副标题 2"/>
          <p:cNvSpPr txBox="1"/>
          <p:nvPr>
            <p:ph type="subTitle" idx="1"/>
          </p:nvPr>
        </p:nvSpPr>
        <p:spPr>
          <a:xfrm>
            <a:off x="550333" y="1503437"/>
            <a:ext cx="10515601" cy="4097795"/>
          </a:xfrm>
          <a:prstGeom prst="rect">
            <a:avLst/>
          </a:prstGeom>
        </p:spPr>
        <p:txBody>
          <a:bodyPr/>
          <a:lstStyle/>
          <a:p>
            <a:pPr marL="762000" indent="-609600" algn="l">
              <a:lnSpc>
                <a:spcPct val="100000"/>
              </a:lnSpc>
              <a:buSzPct val="100000"/>
              <a:buAutoNum type="arabicPeriod" startAt="1"/>
            </a:pPr>
            <a:r>
              <a:t>QUIC: </a:t>
            </a:r>
            <a:r>
              <a:rPr u="sng">
                <a:solidFill>
                  <a:srgbClr val="DC5A36"/>
                </a:solidFill>
              </a:rPr>
              <a:t>https://tools.ietf.org/html/draft-ietf-quic-transport-34</a:t>
            </a:r>
            <a:endParaRPr u="sng">
              <a:solidFill>
                <a:srgbClr val="DC5A36"/>
              </a:solidFill>
            </a:endParaRPr>
          </a:p>
          <a:p>
            <a:pPr marL="762000" indent="-609600" algn="l">
              <a:lnSpc>
                <a:spcPct val="100000"/>
              </a:lnSpc>
              <a:buSzPct val="100000"/>
              <a:buAutoNum type="arabicPeriod" startAt="1"/>
            </a:pPr>
            <a:r>
              <a:t>QUIC+TLS: </a:t>
            </a:r>
            <a:r>
              <a:rPr u="sng">
                <a:solidFill>
                  <a:srgbClr val="DD5936"/>
                </a:solidFill>
              </a:rPr>
              <a:t>https://tools.ietf.org/html/draft-ietf-quic-tls-34</a:t>
            </a:r>
            <a:endParaRPr u="sng">
              <a:solidFill>
                <a:srgbClr val="DD5936"/>
              </a:solidFill>
            </a:endParaRPr>
          </a:p>
          <a:p>
            <a:pPr marL="762000" indent="-609600" algn="l">
              <a:lnSpc>
                <a:spcPct val="100000"/>
              </a:lnSpc>
              <a:buSzPct val="100000"/>
              <a:buAutoNum type="arabicPeriod" startAt="1"/>
            </a:pPr>
            <a:r>
              <a:t>丢包重传:</a:t>
            </a:r>
            <a:r>
              <a:rPr u="sng"/>
              <a:t> </a:t>
            </a:r>
            <a:r>
              <a:rPr u="sng">
                <a:solidFill>
                  <a:srgbClr val="DD5A35"/>
                </a:solidFill>
              </a:rPr>
              <a:t>https://tools.ietf.org/html/draft-ietf-quic-recovery-34</a:t>
            </a:r>
            <a:endParaRPr>
              <a:solidFill>
                <a:srgbClr val="DD5A35"/>
              </a:solidFill>
            </a:endParaRPr>
          </a:p>
          <a:p>
            <a:pPr marL="762000" indent="-609600" algn="l">
              <a:lnSpc>
                <a:spcPct val="100000"/>
              </a:lnSpc>
              <a:buSzPct val="100000"/>
              <a:buAutoNum type="arabicPeriod" startAt="1"/>
            </a:pPr>
            <a:r>
              <a:t>QPACK: </a:t>
            </a:r>
            <a:r>
              <a:rPr u="sng">
                <a:solidFill>
                  <a:srgbClr val="DD5A36"/>
                </a:solidFill>
              </a:rPr>
              <a:t>https://tools.ietf.org/html/draft-ietf-quic-qpack-21</a:t>
            </a:r>
            <a:endParaRPr u="sng">
              <a:solidFill>
                <a:srgbClr val="DD5A36"/>
              </a:solidFill>
            </a:endParaRPr>
          </a:p>
          <a:p>
            <a:pPr marL="762000" indent="-609600" algn="l">
              <a:lnSpc>
                <a:spcPct val="100000"/>
              </a:lnSpc>
              <a:buSzPct val="100000"/>
              <a:buAutoNum type="arabicPeriod" startAt="1"/>
            </a:pPr>
            <a:r>
              <a:t>HTTP3: </a:t>
            </a:r>
            <a:r>
              <a:rPr u="sng">
                <a:solidFill>
                  <a:srgbClr val="DD5A36"/>
                </a:solidFill>
              </a:rPr>
              <a:t>https://tools.ietf.org/html/draft-ietf-quic-http-34</a:t>
            </a:r>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35"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136" name="内容占位符 2"/>
          <p:cNvSpPr txBox="1"/>
          <p:nvPr/>
        </p:nvSpPr>
        <p:spPr>
          <a:xfrm>
            <a:off x="609600" y="761999"/>
            <a:ext cx="10515600" cy="43513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spcBef>
                <a:spcPts val="1000"/>
              </a:spcBef>
              <a:defRPr sz="3000">
                <a:solidFill>
                  <a:srgbClr val="535353"/>
                </a:solidFill>
                <a:latin typeface="PingFang SC Regular"/>
                <a:ea typeface="PingFang SC Regular"/>
                <a:cs typeface="PingFang SC Regular"/>
                <a:sym typeface="PingFang SC Regular"/>
              </a:defRPr>
            </a:pPr>
            <a:r>
              <a:t>HTTP2的队头阻塞问题</a:t>
            </a:r>
          </a:p>
          <a:p>
            <a:pPr>
              <a:spcBef>
                <a:spcPts val="1000"/>
              </a:spcBef>
              <a:defRPr sz="3600">
                <a:solidFill>
                  <a:srgbClr val="ED4D27"/>
                </a:solidFill>
                <a:latin typeface="PingFang SC Regular"/>
                <a:ea typeface="PingFang SC Regular"/>
                <a:cs typeface="PingFang SC Regular"/>
                <a:sym typeface="PingFang SC Regular"/>
              </a:defRPr>
            </a:pPr>
            <a:r>
              <a:t>HTTP3的连接迁移功能</a:t>
            </a:r>
          </a:p>
          <a:p>
            <a:pPr>
              <a:spcBef>
                <a:spcPts val="1000"/>
              </a:spcBef>
              <a:defRPr sz="3000">
                <a:solidFill>
                  <a:srgbClr val="535353"/>
                </a:solidFill>
                <a:latin typeface="PingFang SC Regular"/>
                <a:ea typeface="PingFang SC Regular"/>
                <a:cs typeface="PingFang SC Regular"/>
                <a:sym typeface="PingFang SC Regular"/>
              </a:defRPr>
            </a:pPr>
            <a:r>
              <a:t>HTTP3有序字符流的实现</a:t>
            </a:r>
          </a:p>
          <a:p>
            <a:pPr>
              <a:spcBef>
                <a:spcPts val="1000"/>
              </a:spcBef>
              <a:defRPr sz="3000">
                <a:solidFill>
                  <a:srgbClr val="535353"/>
                </a:solidFill>
                <a:latin typeface="PingFang SC Regular"/>
                <a:ea typeface="PingFang SC Regular"/>
                <a:cs typeface="PingFang SC Regular"/>
                <a:sym typeface="PingFang SC Regular"/>
              </a:defRPr>
            </a:pPr>
            <a:r>
              <a:t>QPACK对HTTP头部的压缩</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副标题 2"/>
          <p:cNvSpPr txBox="1"/>
          <p:nvPr/>
        </p:nvSpPr>
        <p:spPr>
          <a:xfrm>
            <a:off x="685799" y="1679980"/>
            <a:ext cx="3437263" cy="44780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01295" indent="-201295" defTabSz="804544">
              <a:lnSpc>
                <a:spcPct val="130000"/>
              </a:lnSpc>
              <a:buSzPct val="100000"/>
              <a:buAutoNum type="arabicPeriod" startAt="1"/>
              <a:defRPr sz="2100">
                <a:latin typeface="PingFang SC Regular"/>
                <a:ea typeface="PingFang SC Regular"/>
                <a:cs typeface="PingFang SC Regular"/>
                <a:sym typeface="PingFang SC Regular"/>
              </a:defRPr>
            </a:pPr>
            <a:r>
              <a:t>确定关键路径</a:t>
            </a:r>
          </a:p>
          <a:p>
            <a:pPr marL="201295" indent="-201295" defTabSz="804544">
              <a:lnSpc>
                <a:spcPct val="130000"/>
              </a:lnSpc>
              <a:buSzPct val="100000"/>
              <a:buAutoNum type="arabicPeriod" startAt="1"/>
              <a:defRPr sz="2100">
                <a:latin typeface="PingFang SC Regular"/>
                <a:ea typeface="PingFang SC Regular"/>
                <a:cs typeface="PingFang SC Regular"/>
                <a:sym typeface="PingFang SC Regular"/>
              </a:defRPr>
            </a:pPr>
            <a:r>
              <a:t>多端抓包比对</a:t>
            </a:r>
          </a:p>
          <a:p>
            <a:pPr lvl="1" marL="511809" indent="-176529" defTabSz="804544">
              <a:lnSpc>
                <a:spcPts val="2700"/>
              </a:lnSpc>
              <a:spcBef>
                <a:spcPts val="700"/>
              </a:spcBef>
              <a:buSzPct val="100000"/>
              <a:buChar char="•"/>
              <a:defRPr sz="2100">
                <a:solidFill>
                  <a:srgbClr val="535353"/>
                </a:solidFill>
                <a:latin typeface="PingFang SC Regular"/>
                <a:ea typeface="PingFang SC Regular"/>
                <a:cs typeface="PingFang SC Regular"/>
                <a:sym typeface="PingFang SC Regular"/>
              </a:defRPr>
            </a:pPr>
            <a:r>
              <a:t>代理配置错误？</a:t>
            </a:r>
          </a:p>
          <a:p>
            <a:pPr marL="201295" indent="-201295" defTabSz="804544">
              <a:lnSpc>
                <a:spcPct val="130000"/>
              </a:lnSpc>
              <a:buSzPct val="100000"/>
              <a:buAutoNum type="arabicPeriod" startAt="1"/>
              <a:defRPr sz="2100">
                <a:latin typeface="PingFang SC Regular"/>
                <a:ea typeface="PingFang SC Regular"/>
                <a:cs typeface="PingFang SC Regular"/>
                <a:sym typeface="PingFang SC Regular"/>
              </a:defRPr>
            </a:pPr>
            <a:r>
              <a:t>核对协议语法</a:t>
            </a:r>
          </a:p>
          <a:p>
            <a:pPr marL="201295" indent="-201295" defTabSz="804544">
              <a:lnSpc>
                <a:spcPct val="130000"/>
              </a:lnSpc>
              <a:buSzPct val="100000"/>
              <a:buAutoNum type="arabicPeriod" startAt="1"/>
              <a:defRPr sz="2100">
                <a:latin typeface="PingFang SC Regular"/>
                <a:ea typeface="PingFang SC Regular"/>
                <a:cs typeface="PingFang SC Regular"/>
                <a:sym typeface="PingFang SC Regular"/>
              </a:defRPr>
            </a:pPr>
            <a:r>
              <a:t>确定问题协议层级</a:t>
            </a:r>
          </a:p>
          <a:p>
            <a:pPr marL="201295" indent="-201295" defTabSz="804544">
              <a:lnSpc>
                <a:spcPct val="130000"/>
              </a:lnSpc>
              <a:buSzPct val="100000"/>
              <a:buAutoNum type="arabicPeriod" startAt="1"/>
              <a:defRPr sz="2100">
                <a:latin typeface="PingFang SC Regular"/>
                <a:ea typeface="PingFang SC Regular"/>
                <a:cs typeface="PingFang SC Regular"/>
                <a:sym typeface="PingFang SC Regular"/>
              </a:defRPr>
            </a:pPr>
            <a:r>
              <a:t>分析协议语义</a:t>
            </a:r>
          </a:p>
          <a:p>
            <a:pPr marL="201295" indent="-201295" defTabSz="804544">
              <a:lnSpc>
                <a:spcPct val="130000"/>
              </a:lnSpc>
              <a:buSzPct val="100000"/>
              <a:buAutoNum type="arabicPeriod" startAt="1"/>
              <a:defRPr sz="2100">
                <a:latin typeface="PingFang SC Regular"/>
                <a:ea typeface="PingFang SC Regular"/>
                <a:cs typeface="PingFang SC Regular"/>
                <a:sym typeface="PingFang SC Regular"/>
              </a:defRPr>
            </a:pPr>
            <a:r>
              <a:t>比对软件</a:t>
            </a:r>
          </a:p>
          <a:p>
            <a:pPr lvl="1" marL="511809" indent="-176529" defTabSz="804544">
              <a:lnSpc>
                <a:spcPts val="2700"/>
              </a:lnSpc>
              <a:spcBef>
                <a:spcPts val="700"/>
              </a:spcBef>
              <a:buSzPct val="100000"/>
              <a:buChar char="•"/>
              <a:defRPr sz="2100">
                <a:solidFill>
                  <a:srgbClr val="535353"/>
                </a:solidFill>
                <a:latin typeface="PingFang SC Regular"/>
                <a:ea typeface="PingFang SC Regular"/>
                <a:cs typeface="PingFang SC Regular"/>
                <a:sym typeface="PingFang SC Regular"/>
              </a:defRPr>
            </a:pPr>
            <a:r>
              <a:t>中间件配置错误？</a:t>
            </a:r>
          </a:p>
          <a:p>
            <a:pPr lvl="1" marL="511809" indent="-176529" defTabSz="804544">
              <a:lnSpc>
                <a:spcPts val="2700"/>
              </a:lnSpc>
              <a:spcBef>
                <a:spcPts val="700"/>
              </a:spcBef>
              <a:buSzPct val="100000"/>
              <a:buChar char="•"/>
              <a:defRPr sz="2100">
                <a:solidFill>
                  <a:srgbClr val="535353"/>
                </a:solidFill>
                <a:latin typeface="PingFang SC Regular"/>
                <a:ea typeface="PingFang SC Regular"/>
                <a:cs typeface="PingFang SC Regular"/>
                <a:sym typeface="PingFang SC Regular"/>
              </a:defRPr>
            </a:pPr>
            <a:r>
              <a:t>使用错误？</a:t>
            </a:r>
          </a:p>
        </p:txBody>
      </p:sp>
      <p:pic>
        <p:nvPicPr>
          <p:cNvPr id="198"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9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0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如何通过抓包缩小问题边界？</a:t>
            </a:r>
          </a:p>
        </p:txBody>
      </p:sp>
      <p:pic>
        <p:nvPicPr>
          <p:cNvPr id="201" name="图像" descr="图像"/>
          <p:cNvPicPr>
            <a:picLocks noChangeAspect="1"/>
          </p:cNvPicPr>
          <p:nvPr/>
        </p:nvPicPr>
        <p:blipFill>
          <a:blip r:embed="rId3">
            <a:extLst/>
          </a:blip>
          <a:stretch>
            <a:fillRect/>
          </a:stretch>
        </p:blipFill>
        <p:spPr>
          <a:xfrm>
            <a:off x="3429692" y="1747171"/>
            <a:ext cx="7985971" cy="3988083"/>
          </a:xfrm>
          <a:prstGeom prst="rect">
            <a:avLst/>
          </a:prstGeom>
          <a:ln w="12700">
            <a:miter lim="400000"/>
          </a:ln>
        </p:spPr>
      </p:pic>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40"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14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14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降低建连接成本</a:t>
            </a:r>
          </a:p>
        </p:txBody>
      </p:sp>
      <p:pic>
        <p:nvPicPr>
          <p:cNvPr id="1143" name="图片 3" descr="图片 3"/>
          <p:cNvPicPr>
            <a:picLocks noChangeAspect="1"/>
          </p:cNvPicPr>
          <p:nvPr/>
        </p:nvPicPr>
        <p:blipFill>
          <a:blip r:embed="rId3">
            <a:extLst/>
          </a:blip>
          <a:stretch>
            <a:fillRect/>
          </a:stretch>
        </p:blipFill>
        <p:spPr>
          <a:xfrm>
            <a:off x="321733" y="1236132"/>
            <a:ext cx="11086290" cy="5348652"/>
          </a:xfrm>
          <a:prstGeom prst="rect">
            <a:avLst/>
          </a:prstGeom>
          <a:ln w="12700">
            <a:miter lim="400000"/>
          </a:ln>
        </p:spPr>
      </p:pic>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45"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14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14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HTTP3报文头部</a:t>
            </a:r>
          </a:p>
        </p:txBody>
      </p:sp>
      <p:graphicFrame>
        <p:nvGraphicFramePr>
          <p:cNvPr id="1148" name="表格 10"/>
          <p:cNvGraphicFramePr/>
          <p:nvPr/>
        </p:nvGraphicFramePr>
        <p:xfrm>
          <a:off x="3942919" y="1928272"/>
          <a:ext cx="4379168" cy="4112642"/>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4379168"/>
              </a:tblGrid>
              <a:tr h="822528">
                <a:tc>
                  <a:txBody>
                    <a:bodyPr/>
                    <a:lstStyle/>
                    <a:p>
                      <a:pPr algn="ctr">
                        <a:defRPr b="0" sz="1800"/>
                      </a:pPr>
                      <a:r>
                        <a:rPr b="1" sz="3200">
                          <a:solidFill>
                            <a:srgbClr val="DD5A35"/>
                          </a:solidFill>
                        </a:rPr>
                        <a:t>UDP Header</a:t>
                      </a:r>
                    </a:p>
                  </a:txBody>
                  <a:tcPr marL="60960" marR="60960" marT="60960" marB="6096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DF4F1"/>
                    </a:solidFill>
                  </a:tcPr>
                </a:tc>
              </a:tr>
              <a:tr h="822528">
                <a:tc>
                  <a:txBody>
                    <a:bodyPr/>
                    <a:lstStyle/>
                    <a:p>
                      <a:pPr algn="ctr">
                        <a:defRPr sz="1800"/>
                      </a:pPr>
                      <a:r>
                        <a:rPr b="1" sz="3200">
                          <a:solidFill>
                            <a:srgbClr val="DD5A34"/>
                          </a:solidFill>
                        </a:rPr>
                        <a:t>Packet Header</a:t>
                      </a:r>
                    </a:p>
                  </a:txBody>
                  <a:tcPr marL="60960" marR="60960" marT="60960" marB="6096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D1C6"/>
                    </a:solidFill>
                  </a:tcPr>
                </a:tc>
              </a:tr>
              <a:tr h="822528">
                <a:tc>
                  <a:txBody>
                    <a:bodyPr/>
                    <a:lstStyle/>
                    <a:p>
                      <a:pPr algn="ctr">
                        <a:defRPr sz="1800"/>
                      </a:pPr>
                      <a:r>
                        <a:rPr b="1" sz="3200">
                          <a:solidFill>
                            <a:srgbClr val="DD5A35"/>
                          </a:solidFill>
                        </a:rPr>
                        <a:t>QUIC Frame Header</a:t>
                      </a:r>
                    </a:p>
                  </a:txBody>
                  <a:tcPr marL="60960" marR="60960" marT="60960" marB="6096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EF5F1"/>
                    </a:solidFill>
                  </a:tcPr>
                </a:tc>
              </a:tr>
              <a:tr h="822528">
                <a:tc>
                  <a:txBody>
                    <a:bodyPr/>
                    <a:lstStyle/>
                    <a:p>
                      <a:pPr algn="ctr">
                        <a:defRPr sz="1800"/>
                      </a:pPr>
                      <a:r>
                        <a:rPr b="1" sz="3200">
                          <a:solidFill>
                            <a:srgbClr val="DC5A34"/>
                          </a:solidFill>
                        </a:rPr>
                        <a:t>HTTP3 Frame Header</a:t>
                      </a:r>
                    </a:p>
                  </a:txBody>
                  <a:tcPr marL="60960" marR="60960" marT="60960" marB="6096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8D1C6"/>
                    </a:solidFill>
                  </a:tcPr>
                </a:tc>
              </a:tr>
              <a:tr h="822528">
                <a:tc>
                  <a:txBody>
                    <a:bodyPr/>
                    <a:lstStyle/>
                    <a:p>
                      <a:pPr algn="ctr">
                        <a:defRPr sz="1800"/>
                      </a:pPr>
                      <a:r>
                        <a:rPr b="1" sz="3200">
                          <a:solidFill>
                            <a:srgbClr val="DD5A35"/>
                          </a:solidFill>
                        </a:rPr>
                        <a:t>HTTP Message</a:t>
                      </a:r>
                    </a:p>
                  </a:txBody>
                  <a:tcPr marL="60960" marR="60960" marT="60960" marB="6096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EF5F1"/>
                    </a:solidFill>
                  </a:tcPr>
                </a:tc>
              </a:tr>
            </a:tbl>
          </a:graphicData>
        </a:graphic>
      </p:graphicFrame>
      <p:sp>
        <p:nvSpPr>
          <p:cNvPr id="1149" name="双括号 6"/>
          <p:cNvSpPr/>
          <p:nvPr/>
        </p:nvSpPr>
        <p:spPr>
          <a:xfrm>
            <a:off x="3407964" y="3042901"/>
            <a:ext cx="5449078" cy="3007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7" y="21600"/>
                </a:moveTo>
                <a:cubicBezTo>
                  <a:pt x="890" y="21600"/>
                  <a:pt x="0" y="19988"/>
                  <a:pt x="0" y="18000"/>
                </a:cubicBezTo>
                <a:lnTo>
                  <a:pt x="0" y="3600"/>
                </a:lnTo>
                <a:cubicBezTo>
                  <a:pt x="0" y="1612"/>
                  <a:pt x="890" y="0"/>
                  <a:pt x="1987" y="0"/>
                </a:cubicBezTo>
                <a:moveTo>
                  <a:pt x="19613" y="0"/>
                </a:moveTo>
                <a:cubicBezTo>
                  <a:pt x="20710" y="0"/>
                  <a:pt x="21600" y="1612"/>
                  <a:pt x="21600" y="3600"/>
                </a:cubicBezTo>
                <a:lnTo>
                  <a:pt x="21600" y="18000"/>
                </a:lnTo>
                <a:cubicBezTo>
                  <a:pt x="21600" y="19988"/>
                  <a:pt x="20710" y="21600"/>
                  <a:pt x="19613" y="21600"/>
                </a:cubicBezTo>
              </a:path>
            </a:pathLst>
          </a:custGeom>
          <a:ln w="57150">
            <a:solidFill>
              <a:srgbClr val="F8D1C5"/>
            </a:solidFill>
            <a:miter/>
          </a:ln>
        </p:spPr>
        <p:txBody>
          <a:bodyPr lIns="0" tIns="0" rIns="0" bIns="0" anchor="ctr"/>
          <a:lstStyle/>
          <a:p>
            <a:pPr algn="ctr">
              <a:defRPr sz="2400"/>
            </a:pPr>
          </a:p>
        </p:txBody>
      </p:sp>
      <p:sp>
        <p:nvSpPr>
          <p:cNvPr id="1150" name="文本框 8"/>
          <p:cNvSpPr txBox="1"/>
          <p:nvPr/>
        </p:nvSpPr>
        <p:spPr>
          <a:xfrm>
            <a:off x="2163959" y="4132545"/>
            <a:ext cx="1243272"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solidFill>
                  <a:srgbClr val="535353"/>
                </a:solidFill>
              </a:defRPr>
            </a:lvl1pPr>
          </a:lstStyle>
          <a:p>
            <a:pPr/>
            <a:r>
              <a:t>TLS1.3</a:t>
            </a:r>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54"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155" name="内容占位符 2"/>
          <p:cNvSpPr txBox="1"/>
          <p:nvPr/>
        </p:nvSpPr>
        <p:spPr>
          <a:xfrm>
            <a:off x="609600" y="711199"/>
            <a:ext cx="10515600" cy="43513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spcBef>
                <a:spcPts val="1000"/>
              </a:spcBef>
              <a:defRPr sz="3000">
                <a:latin typeface="PingFang SC Regular"/>
                <a:ea typeface="PingFang SC Regular"/>
                <a:cs typeface="PingFang SC Regular"/>
                <a:sym typeface="PingFang SC Regular"/>
              </a:defRPr>
            </a:pPr>
            <a:r>
              <a:t>HTTP2的队头阻塞问题</a:t>
            </a:r>
          </a:p>
          <a:p>
            <a:pPr>
              <a:spcBef>
                <a:spcPts val="1000"/>
              </a:spcBef>
              <a:defRPr sz="3000">
                <a:latin typeface="PingFang SC Regular"/>
                <a:ea typeface="PingFang SC Regular"/>
                <a:cs typeface="PingFang SC Regular"/>
                <a:sym typeface="PingFang SC Regular"/>
              </a:defRPr>
            </a:pPr>
            <a:r>
              <a:t>HTTP3的连接迁移功能</a:t>
            </a:r>
          </a:p>
          <a:p>
            <a:pPr>
              <a:spcBef>
                <a:spcPts val="1000"/>
              </a:spcBef>
              <a:defRPr sz="3600">
                <a:solidFill>
                  <a:srgbClr val="ED512D"/>
                </a:solidFill>
                <a:latin typeface="PingFang SC Regular"/>
                <a:ea typeface="PingFang SC Regular"/>
                <a:cs typeface="PingFang SC Regular"/>
                <a:sym typeface="PingFang SC Regular"/>
              </a:defRPr>
            </a:pPr>
            <a:r>
              <a:t>HTTP3有序字符流的实现</a:t>
            </a:r>
          </a:p>
          <a:p>
            <a:pPr>
              <a:spcBef>
                <a:spcPts val="1000"/>
              </a:spcBef>
              <a:defRPr sz="3000">
                <a:latin typeface="PingFang SC Regular"/>
                <a:ea typeface="PingFang SC Regular"/>
                <a:cs typeface="PingFang SC Regular"/>
                <a:sym typeface="PingFang SC Regular"/>
              </a:defRPr>
            </a:pPr>
            <a:r>
              <a:t>QPACK对HTTP头部的压缩</a:t>
            </a:r>
          </a:p>
        </p:txBody>
      </p:sp>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59"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16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16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QUIC Stream Frame头部</a:t>
            </a:r>
          </a:p>
        </p:txBody>
      </p:sp>
      <p:pic>
        <p:nvPicPr>
          <p:cNvPr id="1162" name="图片 4" descr="图片 4"/>
          <p:cNvPicPr>
            <a:picLocks noChangeAspect="1"/>
          </p:cNvPicPr>
          <p:nvPr/>
        </p:nvPicPr>
        <p:blipFill>
          <a:blip r:embed="rId4">
            <a:extLst/>
          </a:blip>
          <a:stretch>
            <a:fillRect/>
          </a:stretch>
        </p:blipFill>
        <p:spPr>
          <a:xfrm>
            <a:off x="1625088" y="2084851"/>
            <a:ext cx="8941825" cy="2902077"/>
          </a:xfrm>
          <a:prstGeom prst="rect">
            <a:avLst/>
          </a:prstGeom>
          <a:ln w="12700">
            <a:miter lim="400000"/>
          </a:ln>
        </p:spPr>
      </p:pic>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66"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16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16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HTTP3 Frame头部</a:t>
            </a:r>
          </a:p>
        </p:txBody>
      </p:sp>
      <p:pic>
        <p:nvPicPr>
          <p:cNvPr id="1169" name="图片 4" descr="图片 4"/>
          <p:cNvPicPr>
            <a:picLocks noChangeAspect="1"/>
          </p:cNvPicPr>
          <p:nvPr/>
        </p:nvPicPr>
        <p:blipFill>
          <a:blip r:embed="rId3">
            <a:extLst/>
          </a:blip>
          <a:stretch>
            <a:fillRect/>
          </a:stretch>
        </p:blipFill>
        <p:spPr>
          <a:xfrm>
            <a:off x="1150460" y="3715534"/>
            <a:ext cx="9661323" cy="2625488"/>
          </a:xfrm>
          <a:prstGeom prst="rect">
            <a:avLst/>
          </a:prstGeom>
          <a:ln w="12700">
            <a:miter lim="400000"/>
          </a:ln>
        </p:spPr>
      </p:pic>
      <p:graphicFrame>
        <p:nvGraphicFramePr>
          <p:cNvPr id="1170" name="表格 8"/>
          <p:cNvGraphicFramePr/>
          <p:nvPr/>
        </p:nvGraphicFramePr>
        <p:xfrm>
          <a:off x="959426" y="1405666"/>
          <a:ext cx="10273142" cy="1635574"/>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152127"/>
                <a:gridCol w="2016224"/>
                <a:gridCol w="1440160"/>
                <a:gridCol w="2109211"/>
                <a:gridCol w="963130"/>
                <a:gridCol w="2592289"/>
              </a:tblGrid>
              <a:tr h="434232">
                <a:tc>
                  <a:txBody>
                    <a:bodyPr/>
                    <a:lstStyle/>
                    <a:p>
                      <a:pPr algn="l">
                        <a:defRPr b="0" sz="1800"/>
                      </a:pPr>
                      <a:r>
                        <a:rPr b="1" sz="2000">
                          <a:solidFill>
                            <a:srgbClr val="FFFFFF"/>
                          </a:solidFill>
                        </a:rPr>
                        <a:t>Type</a:t>
                      </a:r>
                    </a:p>
                  </a:txBody>
                  <a:tcPr marL="60960" marR="60960" marT="60960" marB="60960" anchor="t" anchorCtr="0" horzOverflow="overflow">
                    <a:lnL w="12700">
                      <a:miter lim="400000"/>
                    </a:lnL>
                    <a:lnR w="12700">
                      <a:miter lim="400000"/>
                    </a:lnR>
                    <a:lnT w="12700">
                      <a:miter lim="400000"/>
                    </a:lnT>
                    <a:lnB w="12700">
                      <a:miter lim="400000"/>
                    </a:lnB>
                    <a:solidFill>
                      <a:srgbClr val="DC5A36"/>
                    </a:solidFill>
                  </a:tcPr>
                </a:tc>
                <a:tc>
                  <a:txBody>
                    <a:bodyPr/>
                    <a:lstStyle/>
                    <a:p>
                      <a:pPr algn="l">
                        <a:defRPr b="0" sz="1800"/>
                      </a:pPr>
                      <a:r>
                        <a:rPr b="1" sz="2000">
                          <a:solidFill>
                            <a:srgbClr val="FFFFFF"/>
                          </a:solidFill>
                        </a:rPr>
                        <a:t>意义</a:t>
                      </a:r>
                    </a:p>
                  </a:txBody>
                  <a:tcPr marL="60960" marR="60960" marT="60960" marB="60960" anchor="t" anchorCtr="0" horzOverflow="overflow">
                    <a:lnL w="12700">
                      <a:miter lim="400000"/>
                    </a:lnL>
                    <a:lnR w="12700">
                      <a:miter lim="400000"/>
                    </a:lnR>
                    <a:lnT w="12700">
                      <a:miter lim="400000"/>
                    </a:lnT>
                    <a:lnB w="12700">
                      <a:miter lim="400000"/>
                    </a:lnB>
                    <a:solidFill>
                      <a:srgbClr val="DC5A36"/>
                    </a:solidFill>
                  </a:tcPr>
                </a:tc>
                <a:tc>
                  <a:txBody>
                    <a:bodyPr/>
                    <a:lstStyle/>
                    <a:p>
                      <a:pPr algn="l">
                        <a:defRPr b="0" sz="1800"/>
                      </a:pPr>
                      <a:r>
                        <a:rPr b="1" sz="2000">
                          <a:solidFill>
                            <a:srgbClr val="FFFFFF"/>
                          </a:solidFill>
                        </a:rPr>
                        <a:t>Type</a:t>
                      </a:r>
                    </a:p>
                  </a:txBody>
                  <a:tcPr marL="60960" marR="60960" marT="60960" marB="60960" anchor="t" anchorCtr="0" horzOverflow="overflow">
                    <a:lnL w="12700">
                      <a:miter lim="400000"/>
                    </a:lnL>
                    <a:lnR w="12700">
                      <a:miter lim="400000"/>
                    </a:lnR>
                    <a:lnT w="12700">
                      <a:miter lim="400000"/>
                    </a:lnT>
                    <a:lnB w="12700">
                      <a:miter lim="400000"/>
                    </a:lnB>
                    <a:solidFill>
                      <a:srgbClr val="DC5A36"/>
                    </a:solidFill>
                  </a:tcPr>
                </a:tc>
                <a:tc>
                  <a:txBody>
                    <a:bodyPr/>
                    <a:lstStyle/>
                    <a:p>
                      <a:pPr algn="l">
                        <a:defRPr b="0" sz="1800"/>
                      </a:pPr>
                      <a:r>
                        <a:rPr b="1" sz="2000">
                          <a:solidFill>
                            <a:srgbClr val="FFFFFF"/>
                          </a:solidFill>
                        </a:rPr>
                        <a:t>意义</a:t>
                      </a:r>
                    </a:p>
                  </a:txBody>
                  <a:tcPr marL="60960" marR="60960" marT="60960" marB="60960" anchor="t" anchorCtr="0" horzOverflow="overflow">
                    <a:lnL w="12700">
                      <a:miter lim="400000"/>
                    </a:lnL>
                    <a:lnR w="12700">
                      <a:miter lim="400000"/>
                    </a:lnR>
                    <a:lnT w="12700">
                      <a:miter lim="400000"/>
                    </a:lnT>
                    <a:lnB w="12700">
                      <a:miter lim="400000"/>
                    </a:lnB>
                    <a:solidFill>
                      <a:srgbClr val="DC5A36"/>
                    </a:solidFill>
                  </a:tcPr>
                </a:tc>
                <a:tc>
                  <a:txBody>
                    <a:bodyPr/>
                    <a:lstStyle/>
                    <a:p>
                      <a:pPr algn="l">
                        <a:defRPr b="0" sz="1800"/>
                      </a:pPr>
                      <a:r>
                        <a:rPr b="1" sz="2000">
                          <a:solidFill>
                            <a:srgbClr val="FFFFFF"/>
                          </a:solidFill>
                        </a:rPr>
                        <a:t>Type</a:t>
                      </a:r>
                    </a:p>
                  </a:txBody>
                  <a:tcPr marL="60960" marR="60960" marT="60960" marB="60960" anchor="t" anchorCtr="0" horzOverflow="overflow">
                    <a:lnL w="12700">
                      <a:miter lim="400000"/>
                    </a:lnL>
                    <a:lnR w="12700">
                      <a:miter lim="400000"/>
                    </a:lnR>
                    <a:lnT w="12700">
                      <a:miter lim="400000"/>
                    </a:lnT>
                    <a:lnB w="12700">
                      <a:miter lim="400000"/>
                    </a:lnB>
                    <a:solidFill>
                      <a:srgbClr val="DC5A36"/>
                    </a:solidFill>
                  </a:tcPr>
                </a:tc>
                <a:tc>
                  <a:txBody>
                    <a:bodyPr/>
                    <a:lstStyle/>
                    <a:p>
                      <a:pPr algn="l">
                        <a:defRPr b="0" sz="1800"/>
                      </a:pPr>
                      <a:r>
                        <a:rPr b="1" sz="2000">
                          <a:solidFill>
                            <a:srgbClr val="FFFFFF"/>
                          </a:solidFill>
                        </a:rPr>
                        <a:t>意义</a:t>
                      </a:r>
                    </a:p>
                  </a:txBody>
                  <a:tcPr marL="60960" marR="60960" marT="60960" marB="60960" anchor="t" anchorCtr="0" horzOverflow="overflow">
                    <a:lnL w="12700">
                      <a:miter lim="400000"/>
                    </a:lnL>
                    <a:lnR w="12700">
                      <a:miter lim="400000"/>
                    </a:lnR>
                    <a:lnT w="12700">
                      <a:miter lim="400000"/>
                    </a:lnT>
                    <a:lnB w="12700">
                      <a:miter lim="400000"/>
                    </a:lnB>
                    <a:solidFill>
                      <a:srgbClr val="DC5A36"/>
                    </a:solidFill>
                  </a:tcPr>
                </a:tc>
              </a:tr>
              <a:tr h="400447">
                <a:tc>
                  <a:txBody>
                    <a:bodyPr/>
                    <a:lstStyle/>
                    <a:p>
                      <a:pPr algn="l">
                        <a:defRPr sz="1800"/>
                      </a:pPr>
                      <a:r>
                        <a:rPr sz="2000"/>
                        <a:t>0x00</a:t>
                      </a:r>
                    </a:p>
                  </a:txBody>
                  <a:tcPr marL="60960" marR="60960" marT="60960" marB="60960" anchor="t" anchorCtr="0" horzOverflow="overflow">
                    <a:lnL w="12700">
                      <a:miter lim="400000"/>
                    </a:lnL>
                    <a:lnR w="12700">
                      <a:miter lim="400000"/>
                    </a:lnR>
                    <a:lnT w="12700">
                      <a:miter lim="400000"/>
                    </a:lnT>
                    <a:lnB w="12700">
                      <a:miter lim="400000"/>
                    </a:lnB>
                    <a:solidFill>
                      <a:srgbClr val="F8D1C6"/>
                    </a:solidFill>
                  </a:tcPr>
                </a:tc>
                <a:tc>
                  <a:txBody>
                    <a:bodyPr/>
                    <a:lstStyle/>
                    <a:p>
                      <a:pPr algn="l">
                        <a:defRPr sz="1800"/>
                      </a:pPr>
                      <a:r>
                        <a:rPr sz="2000"/>
                        <a:t>DATA</a:t>
                      </a:r>
                    </a:p>
                  </a:txBody>
                  <a:tcPr marL="60960" marR="60960" marT="60960" marB="60960" anchor="t" anchorCtr="0" horzOverflow="overflow">
                    <a:lnL w="12700">
                      <a:miter lim="400000"/>
                    </a:lnL>
                    <a:lnR w="12700">
                      <a:miter lim="400000"/>
                    </a:lnR>
                    <a:lnT w="12700">
                      <a:miter lim="400000"/>
                    </a:lnT>
                    <a:lnB w="12700">
                      <a:miter lim="400000"/>
                    </a:lnB>
                    <a:solidFill>
                      <a:srgbClr val="F8D1C6"/>
                    </a:solidFill>
                  </a:tcPr>
                </a:tc>
                <a:tc>
                  <a:txBody>
                    <a:bodyPr/>
                    <a:lstStyle/>
                    <a:p>
                      <a:pPr algn="l">
                        <a:defRPr sz="1800"/>
                      </a:pPr>
                      <a:r>
                        <a:rPr sz="2000"/>
                        <a:t>0x04</a:t>
                      </a:r>
                    </a:p>
                  </a:txBody>
                  <a:tcPr marL="60960" marR="60960" marT="60960" marB="60960" anchor="t" anchorCtr="0" horzOverflow="overflow">
                    <a:lnL w="12700">
                      <a:miter lim="400000"/>
                    </a:lnL>
                    <a:lnR w="12700">
                      <a:miter lim="400000"/>
                    </a:lnR>
                    <a:lnT w="12700">
                      <a:miter lim="400000"/>
                    </a:lnT>
                    <a:lnB w="12700">
                      <a:miter lim="400000"/>
                    </a:lnB>
                    <a:solidFill>
                      <a:srgbClr val="F8D1C6"/>
                    </a:solidFill>
                  </a:tcPr>
                </a:tc>
                <a:tc>
                  <a:txBody>
                    <a:bodyPr/>
                    <a:lstStyle/>
                    <a:p>
                      <a:pPr algn="l">
                        <a:defRPr sz="1800"/>
                      </a:pPr>
                      <a:r>
                        <a:rPr sz="2000"/>
                        <a:t>SETTINGS</a:t>
                      </a:r>
                    </a:p>
                  </a:txBody>
                  <a:tcPr marL="60960" marR="60960" marT="60960" marB="60960" anchor="t" anchorCtr="0" horzOverflow="overflow">
                    <a:lnL w="12700">
                      <a:miter lim="400000"/>
                    </a:lnL>
                    <a:lnR w="12700">
                      <a:miter lim="400000"/>
                    </a:lnR>
                    <a:lnT w="12700">
                      <a:miter lim="400000"/>
                    </a:lnT>
                    <a:lnB w="12700">
                      <a:miter lim="400000"/>
                    </a:lnB>
                    <a:solidFill>
                      <a:srgbClr val="F8D1C6"/>
                    </a:solidFill>
                  </a:tcPr>
                </a:tc>
                <a:tc>
                  <a:txBody>
                    <a:bodyPr/>
                    <a:lstStyle/>
                    <a:p>
                      <a:pPr algn="l">
                        <a:defRPr sz="1800"/>
                      </a:pPr>
                      <a:r>
                        <a:rPr sz="2000"/>
                        <a:t>0x0d</a:t>
                      </a:r>
                    </a:p>
                  </a:txBody>
                  <a:tcPr marL="60960" marR="60960" marT="60960" marB="60960" anchor="t" anchorCtr="0" horzOverflow="overflow">
                    <a:lnL w="12700">
                      <a:miter lim="400000"/>
                    </a:lnL>
                    <a:lnR w="12700">
                      <a:miter lim="400000"/>
                    </a:lnR>
                    <a:lnT w="12700">
                      <a:miter lim="400000"/>
                    </a:lnT>
                    <a:lnB w="12700">
                      <a:miter lim="400000"/>
                    </a:lnB>
                    <a:solidFill>
                      <a:srgbClr val="F8D1C6"/>
                    </a:solidFill>
                  </a:tcPr>
                </a:tc>
                <a:tc>
                  <a:txBody>
                    <a:bodyPr/>
                    <a:lstStyle/>
                    <a:p>
                      <a:pPr algn="l">
                        <a:defRPr sz="1800"/>
                      </a:pPr>
                      <a:r>
                        <a:rPr sz="2000"/>
                        <a:t>MAX_PUSH_ID</a:t>
                      </a:r>
                    </a:p>
                  </a:txBody>
                  <a:tcPr marL="60960" marR="60960" marT="60960" marB="60960" anchor="t" anchorCtr="0" horzOverflow="overflow">
                    <a:lnL w="12700">
                      <a:miter lim="400000"/>
                    </a:lnL>
                    <a:lnR w="12700">
                      <a:miter lim="400000"/>
                    </a:lnR>
                    <a:lnT w="12700">
                      <a:miter lim="400000"/>
                    </a:lnT>
                    <a:lnB w="12700">
                      <a:miter lim="400000"/>
                    </a:lnB>
                    <a:solidFill>
                      <a:srgbClr val="F8D1C6"/>
                    </a:solidFill>
                  </a:tcPr>
                </a:tc>
              </a:tr>
              <a:tr h="400447">
                <a:tc>
                  <a:txBody>
                    <a:bodyPr/>
                    <a:lstStyle/>
                    <a:p>
                      <a:pPr algn="l">
                        <a:defRPr sz="1800"/>
                      </a:pPr>
                      <a:r>
                        <a:rPr sz="2000"/>
                        <a:t>0x01</a:t>
                      </a:r>
                    </a:p>
                  </a:txBody>
                  <a:tcPr marL="60960" marR="60960" marT="60960" marB="60960" anchor="t" anchorCtr="0" horzOverflow="overflow">
                    <a:lnL w="12700">
                      <a:miter lim="400000"/>
                    </a:lnL>
                    <a:lnR w="12700">
                      <a:miter lim="400000"/>
                    </a:lnR>
                    <a:lnT w="12700">
                      <a:miter lim="400000"/>
                    </a:lnT>
                    <a:lnB w="12700">
                      <a:miter lim="400000"/>
                    </a:lnB>
                    <a:solidFill>
                      <a:srgbClr val="FDF4F1"/>
                    </a:solidFill>
                  </a:tcPr>
                </a:tc>
                <a:tc>
                  <a:txBody>
                    <a:bodyPr/>
                    <a:lstStyle/>
                    <a:p>
                      <a:pPr algn="l">
                        <a:defRPr sz="1800"/>
                      </a:pPr>
                      <a:r>
                        <a:rPr sz="2000"/>
                        <a:t>HEADERS</a:t>
                      </a:r>
                    </a:p>
                  </a:txBody>
                  <a:tcPr marL="60960" marR="60960" marT="60960" marB="60960" anchor="t" anchorCtr="0" horzOverflow="overflow">
                    <a:lnL w="12700">
                      <a:miter lim="400000"/>
                    </a:lnL>
                    <a:lnR w="12700">
                      <a:miter lim="400000"/>
                    </a:lnR>
                    <a:lnT w="12700">
                      <a:miter lim="400000"/>
                    </a:lnT>
                    <a:lnB w="12700">
                      <a:miter lim="400000"/>
                    </a:lnB>
                    <a:solidFill>
                      <a:srgbClr val="FDF4F1"/>
                    </a:solidFill>
                  </a:tcPr>
                </a:tc>
                <a:tc>
                  <a:txBody>
                    <a:bodyPr/>
                    <a:lstStyle/>
                    <a:p>
                      <a:pPr algn="l">
                        <a:defRPr sz="1800"/>
                      </a:pPr>
                      <a:r>
                        <a:rPr sz="2000"/>
                        <a:t>0x05</a:t>
                      </a:r>
                    </a:p>
                  </a:txBody>
                  <a:tcPr marL="60960" marR="60960" marT="60960" marB="60960" anchor="t" anchorCtr="0" horzOverflow="overflow">
                    <a:lnL w="12700">
                      <a:miter lim="400000"/>
                    </a:lnL>
                    <a:lnR w="12700">
                      <a:miter lim="400000"/>
                    </a:lnR>
                    <a:lnT w="12700">
                      <a:miter lim="400000"/>
                    </a:lnT>
                    <a:lnB w="12700">
                      <a:miter lim="400000"/>
                    </a:lnB>
                    <a:solidFill>
                      <a:srgbClr val="FDF4F1"/>
                    </a:solidFill>
                  </a:tcPr>
                </a:tc>
                <a:tc>
                  <a:txBody>
                    <a:bodyPr/>
                    <a:lstStyle/>
                    <a:p>
                      <a:pPr algn="l">
                        <a:defRPr sz="1800"/>
                      </a:pPr>
                      <a:r>
                        <a:rPr sz="2000"/>
                        <a:t>PUSH_PROMISE</a:t>
                      </a:r>
                    </a:p>
                  </a:txBody>
                  <a:tcPr marL="60960" marR="60960" marT="60960" marB="60960" anchor="t" anchorCtr="0" horzOverflow="overflow">
                    <a:lnL w="12700">
                      <a:miter lim="400000"/>
                    </a:lnL>
                    <a:lnR w="12700">
                      <a:miter lim="400000"/>
                    </a:lnR>
                    <a:lnT w="12700">
                      <a:miter lim="400000"/>
                    </a:lnT>
                    <a:lnB w="12700">
                      <a:miter lim="400000"/>
                    </a:lnB>
                    <a:solidFill>
                      <a:srgbClr val="FDF4F1"/>
                    </a:solidFill>
                  </a:tcPr>
                </a:tc>
                <a:tc>
                  <a:txBody>
                    <a:bodyPr/>
                    <a:lstStyle/>
                    <a:p>
                      <a:pPr algn="l">
                        <a:defRPr sz="2000"/>
                      </a:pPr>
                    </a:p>
                  </a:txBody>
                  <a:tcPr marL="60960" marR="60960" marT="60960" marB="60960" anchor="t" anchorCtr="0" horzOverflow="overflow">
                    <a:lnL w="12700">
                      <a:miter lim="400000"/>
                    </a:lnL>
                    <a:lnR w="12700">
                      <a:miter lim="400000"/>
                    </a:lnR>
                    <a:lnT w="12700">
                      <a:miter lim="400000"/>
                    </a:lnT>
                    <a:lnB w="12700">
                      <a:miter lim="400000"/>
                    </a:lnB>
                    <a:solidFill>
                      <a:srgbClr val="FDF4F1"/>
                    </a:solidFill>
                  </a:tcPr>
                </a:tc>
                <a:tc>
                  <a:txBody>
                    <a:bodyPr/>
                    <a:lstStyle/>
                    <a:p>
                      <a:pPr algn="l">
                        <a:defRPr sz="2000"/>
                      </a:pPr>
                    </a:p>
                  </a:txBody>
                  <a:tcPr marL="60960" marR="60960" marT="60960" marB="60960" anchor="t" anchorCtr="0" horzOverflow="overflow">
                    <a:lnL w="12700">
                      <a:miter lim="400000"/>
                    </a:lnL>
                    <a:lnR w="12700">
                      <a:miter lim="400000"/>
                    </a:lnR>
                    <a:lnT w="12700">
                      <a:miter lim="400000"/>
                    </a:lnT>
                    <a:lnB w="12700">
                      <a:miter lim="400000"/>
                    </a:lnB>
                    <a:solidFill>
                      <a:srgbClr val="FDF4F1"/>
                    </a:solidFill>
                  </a:tcPr>
                </a:tc>
              </a:tr>
              <a:tr h="400447">
                <a:tc>
                  <a:txBody>
                    <a:bodyPr/>
                    <a:lstStyle/>
                    <a:p>
                      <a:pPr algn="l">
                        <a:defRPr sz="1800"/>
                      </a:pPr>
                      <a:r>
                        <a:rPr sz="2000"/>
                        <a:t>0x03</a:t>
                      </a:r>
                    </a:p>
                  </a:txBody>
                  <a:tcPr marL="60960" marR="60960" marT="60960" marB="60960" anchor="t" anchorCtr="0" horzOverflow="overflow">
                    <a:lnL w="12700">
                      <a:miter lim="400000"/>
                    </a:lnL>
                    <a:lnR w="12700">
                      <a:miter lim="400000"/>
                    </a:lnR>
                    <a:lnT w="12700">
                      <a:miter lim="400000"/>
                    </a:lnT>
                    <a:lnB w="12700">
                      <a:miter lim="400000"/>
                    </a:lnB>
                    <a:solidFill>
                      <a:srgbClr val="F8D1C7"/>
                    </a:solidFill>
                  </a:tcPr>
                </a:tc>
                <a:tc>
                  <a:txBody>
                    <a:bodyPr/>
                    <a:lstStyle/>
                    <a:p>
                      <a:pPr algn="l">
                        <a:defRPr sz="1800"/>
                      </a:pPr>
                      <a:r>
                        <a:rPr sz="2000"/>
                        <a:t>CANCEL_PUSH</a:t>
                      </a:r>
                    </a:p>
                  </a:txBody>
                  <a:tcPr marL="60960" marR="60960" marT="60960" marB="60960" anchor="t" anchorCtr="0" horzOverflow="overflow">
                    <a:lnL w="12700">
                      <a:miter lim="400000"/>
                    </a:lnL>
                    <a:lnR w="12700">
                      <a:miter lim="400000"/>
                    </a:lnR>
                    <a:lnT w="12700">
                      <a:miter lim="400000"/>
                    </a:lnT>
                    <a:lnB w="12700">
                      <a:miter lim="400000"/>
                    </a:lnB>
                    <a:solidFill>
                      <a:srgbClr val="F8D1C7"/>
                    </a:solidFill>
                  </a:tcPr>
                </a:tc>
                <a:tc>
                  <a:txBody>
                    <a:bodyPr/>
                    <a:lstStyle/>
                    <a:p>
                      <a:pPr algn="l">
                        <a:defRPr sz="1800"/>
                      </a:pPr>
                      <a:r>
                        <a:rPr sz="2000"/>
                        <a:t>0x07</a:t>
                      </a:r>
                    </a:p>
                  </a:txBody>
                  <a:tcPr marL="60960" marR="60960" marT="60960" marB="60960" anchor="t" anchorCtr="0" horzOverflow="overflow">
                    <a:lnL w="12700">
                      <a:miter lim="400000"/>
                    </a:lnL>
                    <a:lnR w="12700">
                      <a:miter lim="400000"/>
                    </a:lnR>
                    <a:lnT w="12700">
                      <a:miter lim="400000"/>
                    </a:lnT>
                    <a:lnB w="12700">
                      <a:miter lim="400000"/>
                    </a:lnB>
                    <a:solidFill>
                      <a:srgbClr val="F8D1C7"/>
                    </a:solidFill>
                  </a:tcPr>
                </a:tc>
                <a:tc>
                  <a:txBody>
                    <a:bodyPr/>
                    <a:lstStyle/>
                    <a:p>
                      <a:pPr algn="l">
                        <a:defRPr sz="1800"/>
                      </a:pPr>
                      <a:r>
                        <a:rPr sz="2000"/>
                        <a:t>GOAWAY</a:t>
                      </a:r>
                    </a:p>
                  </a:txBody>
                  <a:tcPr marL="60960" marR="60960" marT="60960" marB="60960" anchor="t" anchorCtr="0" horzOverflow="overflow">
                    <a:lnL w="12700">
                      <a:miter lim="400000"/>
                    </a:lnL>
                    <a:lnR w="12700">
                      <a:miter lim="400000"/>
                    </a:lnR>
                    <a:lnT w="12700">
                      <a:miter lim="400000"/>
                    </a:lnT>
                    <a:lnB w="12700">
                      <a:miter lim="400000"/>
                    </a:lnB>
                    <a:solidFill>
                      <a:srgbClr val="F8D1C7"/>
                    </a:solidFill>
                  </a:tcPr>
                </a:tc>
                <a:tc>
                  <a:txBody>
                    <a:bodyPr/>
                    <a:lstStyle/>
                    <a:p>
                      <a:pPr algn="l">
                        <a:defRPr sz="2000"/>
                      </a:pPr>
                    </a:p>
                  </a:txBody>
                  <a:tcPr marL="60960" marR="60960" marT="60960" marB="60960" anchor="t" anchorCtr="0" horzOverflow="overflow">
                    <a:lnL w="12700">
                      <a:miter lim="400000"/>
                    </a:lnL>
                    <a:lnR w="12700">
                      <a:miter lim="400000"/>
                    </a:lnR>
                    <a:lnT w="12700">
                      <a:miter lim="400000"/>
                    </a:lnT>
                    <a:lnB w="12700">
                      <a:miter lim="400000"/>
                    </a:lnB>
                    <a:solidFill>
                      <a:srgbClr val="F8D1C7"/>
                    </a:solidFill>
                  </a:tcPr>
                </a:tc>
                <a:tc>
                  <a:txBody>
                    <a:bodyPr/>
                    <a:lstStyle/>
                    <a:p>
                      <a:pPr algn="l">
                        <a:defRPr sz="2000"/>
                      </a:pPr>
                    </a:p>
                  </a:txBody>
                  <a:tcPr marL="60960" marR="60960" marT="60960" marB="60960" anchor="t" anchorCtr="0" horzOverflow="overflow">
                    <a:lnL w="12700">
                      <a:miter lim="400000"/>
                    </a:lnL>
                    <a:lnR w="12700">
                      <a:miter lim="400000"/>
                    </a:lnR>
                    <a:lnT w="12700">
                      <a:miter lim="400000"/>
                    </a:lnT>
                    <a:lnB w="12700">
                      <a:miter lim="400000"/>
                    </a:lnB>
                    <a:solidFill>
                      <a:srgbClr val="F8D1C7"/>
                    </a:solidFill>
                  </a:tcPr>
                </a:tc>
              </a:tr>
            </a:tbl>
          </a:graphicData>
        </a:graphic>
      </p:graphicFrame>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72"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173" name="内容占位符 2"/>
          <p:cNvSpPr txBox="1"/>
          <p:nvPr/>
        </p:nvSpPr>
        <p:spPr>
          <a:xfrm>
            <a:off x="609600" y="685799"/>
            <a:ext cx="10515600" cy="43513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spcBef>
                <a:spcPts val="1000"/>
              </a:spcBef>
              <a:defRPr sz="3000">
                <a:latin typeface="PingFang SC Regular"/>
                <a:ea typeface="PingFang SC Regular"/>
                <a:cs typeface="PingFang SC Regular"/>
                <a:sym typeface="PingFang SC Regular"/>
              </a:defRPr>
            </a:pPr>
            <a:r>
              <a:t>HTTP2的队头阻塞问题</a:t>
            </a:r>
          </a:p>
          <a:p>
            <a:pPr>
              <a:spcBef>
                <a:spcPts val="1000"/>
              </a:spcBef>
              <a:defRPr sz="3000">
                <a:latin typeface="PingFang SC Regular"/>
                <a:ea typeface="PingFang SC Regular"/>
                <a:cs typeface="PingFang SC Regular"/>
                <a:sym typeface="PingFang SC Regular"/>
              </a:defRPr>
            </a:pPr>
            <a:r>
              <a:t>HTTP3的连接迁移功能</a:t>
            </a:r>
          </a:p>
          <a:p>
            <a:pPr>
              <a:spcBef>
                <a:spcPts val="1000"/>
              </a:spcBef>
              <a:defRPr sz="3000">
                <a:latin typeface="PingFang SC Regular"/>
                <a:ea typeface="PingFang SC Regular"/>
                <a:cs typeface="PingFang SC Regular"/>
                <a:sym typeface="PingFang SC Regular"/>
              </a:defRPr>
            </a:pPr>
            <a:r>
              <a:t>HTTP3有序字符流的实现</a:t>
            </a:r>
          </a:p>
          <a:p>
            <a:pPr>
              <a:spcBef>
                <a:spcPts val="1000"/>
              </a:spcBef>
              <a:defRPr sz="3600">
                <a:solidFill>
                  <a:srgbClr val="ED4D27"/>
                </a:solidFill>
                <a:latin typeface="PingFang SC Regular"/>
                <a:ea typeface="PingFang SC Regular"/>
                <a:cs typeface="PingFang SC Regular"/>
                <a:sym typeface="PingFang SC Regular"/>
              </a:defRPr>
            </a:pPr>
            <a:r>
              <a:t>QPACK对HTTP头部的压缩</a:t>
            </a:r>
          </a:p>
        </p:txBody>
      </p:sp>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77"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178"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179"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a:lnSpc>
                <a:spcPct val="90000"/>
              </a:lnSpc>
              <a:defRPr sz="3000">
                <a:solidFill>
                  <a:srgbClr val="DC5A36"/>
                </a:solidFill>
                <a:latin typeface="PingFang SC Semibold"/>
                <a:ea typeface="PingFang SC Semibold"/>
                <a:cs typeface="PingFang SC Semibold"/>
                <a:sym typeface="PingFang SC Semibold"/>
              </a:defRPr>
            </a:pPr>
            <a:r>
              <a:t>HPACK</a:t>
            </a:r>
            <a:r>
              <a:t>/QPACK</a:t>
            </a:r>
            <a:r>
              <a:t> 压缩示意</a:t>
            </a:r>
          </a:p>
        </p:txBody>
      </p:sp>
      <p:pic>
        <p:nvPicPr>
          <p:cNvPr id="1180" name="组 6.png" descr="组 6.png"/>
          <p:cNvPicPr>
            <a:picLocks noChangeAspect="1"/>
          </p:cNvPicPr>
          <p:nvPr/>
        </p:nvPicPr>
        <p:blipFill>
          <a:blip r:embed="rId4">
            <a:extLst/>
          </a:blip>
          <a:stretch>
            <a:fillRect/>
          </a:stretch>
        </p:blipFill>
        <p:spPr>
          <a:xfrm>
            <a:off x="426345" y="1938198"/>
            <a:ext cx="11026234" cy="3344740"/>
          </a:xfrm>
          <a:prstGeom prst="rect">
            <a:avLst/>
          </a:prstGeom>
          <a:ln w="12700">
            <a:miter lim="400000"/>
          </a:ln>
        </p:spPr>
      </p:pic>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84"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185"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186"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Huffman编码</a:t>
            </a:r>
          </a:p>
        </p:txBody>
      </p:sp>
      <p:sp>
        <p:nvSpPr>
          <p:cNvPr id="1187" name="副标题 2"/>
          <p:cNvSpPr txBox="1"/>
          <p:nvPr>
            <p:ph type="subTitle" sz="half" idx="1"/>
          </p:nvPr>
        </p:nvSpPr>
        <p:spPr>
          <a:xfrm>
            <a:off x="850900" y="1781175"/>
            <a:ext cx="5153025" cy="3942801"/>
          </a:xfrm>
          <a:prstGeom prst="rect">
            <a:avLst/>
          </a:prstGeom>
        </p:spPr>
        <p:txBody>
          <a:bodyPr/>
          <a:lstStyle>
            <a:lvl1pPr algn="l">
              <a:lnSpc>
                <a:spcPct val="100000"/>
              </a:lnSpc>
            </a:lvl1pPr>
          </a:lstStyle>
          <a:p>
            <a:pPr/>
            <a:r>
              <a:t>出现概率较大的符号采用较短的编码，概率较小的符号采用较长的编码</a:t>
            </a:r>
          </a:p>
        </p:txBody>
      </p:sp>
      <p:pic>
        <p:nvPicPr>
          <p:cNvPr id="1188" name="Picture 2" descr="Picture 2"/>
          <p:cNvPicPr>
            <a:picLocks noChangeAspect="1"/>
          </p:cNvPicPr>
          <p:nvPr/>
        </p:nvPicPr>
        <p:blipFill>
          <a:blip r:embed="rId3">
            <a:extLst/>
          </a:blip>
          <a:stretch>
            <a:fillRect/>
          </a:stretch>
        </p:blipFill>
        <p:spPr>
          <a:xfrm>
            <a:off x="869949" y="4581338"/>
            <a:ext cx="5360493" cy="1454667"/>
          </a:xfrm>
          <a:prstGeom prst="rect">
            <a:avLst/>
          </a:prstGeom>
          <a:ln w="12700">
            <a:miter lim="400000"/>
          </a:ln>
        </p:spPr>
      </p:pic>
      <p:pic>
        <p:nvPicPr>
          <p:cNvPr id="1189" name="图片 4" descr="图片 4"/>
          <p:cNvPicPr>
            <a:picLocks noChangeAspect="1"/>
          </p:cNvPicPr>
          <p:nvPr/>
        </p:nvPicPr>
        <p:blipFill>
          <a:blip r:embed="rId4">
            <a:extLst/>
          </a:blip>
          <a:stretch>
            <a:fillRect/>
          </a:stretch>
        </p:blipFill>
        <p:spPr>
          <a:xfrm>
            <a:off x="7106000" y="1523033"/>
            <a:ext cx="3801189" cy="4459086"/>
          </a:xfrm>
          <a:prstGeom prst="rect">
            <a:avLst/>
          </a:prstGeom>
          <a:ln w="12700">
            <a:miter lim="400000"/>
          </a:ln>
        </p:spPr>
      </p:pic>
    </p:spTree>
  </p:cSld>
  <p:clrMapOvr>
    <a:masterClrMapping/>
  </p:clrMapOvr>
  <p:transition xmlns:p14="http://schemas.microsoft.com/office/powerpoint/2010/main" spd="med" advClick="1"/>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1"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19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19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HEADER 二进制编码格式</a:t>
            </a:r>
          </a:p>
        </p:txBody>
      </p:sp>
      <p:sp>
        <p:nvSpPr>
          <p:cNvPr id="1194" name="副标题 2"/>
          <p:cNvSpPr txBox="1"/>
          <p:nvPr>
            <p:ph type="subTitle" idx="1"/>
          </p:nvPr>
        </p:nvSpPr>
        <p:spPr>
          <a:xfrm>
            <a:off x="660400" y="1154639"/>
            <a:ext cx="10309325" cy="5060458"/>
          </a:xfrm>
          <a:prstGeom prst="rect">
            <a:avLst/>
          </a:prstGeom>
        </p:spPr>
        <p:txBody>
          <a:bodyPr/>
          <a:lstStyle/>
          <a:p>
            <a:pPr marL="182879" indent="-182879" algn="l" defTabSz="730884">
              <a:lnSpc>
                <a:spcPct val="100000"/>
              </a:lnSpc>
              <a:spcBef>
                <a:spcPts val="800"/>
              </a:spcBef>
              <a:buSzPct val="100000"/>
              <a:buFont typeface="Arial"/>
              <a:buChar char="•"/>
              <a:defRPr sz="1600">
                <a:latin typeface="PingFang SC Regular"/>
                <a:ea typeface="PingFang SC Regular"/>
                <a:cs typeface="PingFang SC Regular"/>
                <a:sym typeface="PingFang SC Regular"/>
              </a:defRPr>
            </a:pPr>
            <a:r>
              <a:t>标志位</a:t>
            </a:r>
            <a:endParaRPr sz="2000"/>
          </a:p>
          <a:p>
            <a:pPr lvl="1" marL="548640" indent="-182879" algn="l" defTabSz="730884">
              <a:lnSpc>
                <a:spcPct val="100000"/>
              </a:lnSpc>
              <a:spcBef>
                <a:spcPts val="600"/>
              </a:spcBef>
              <a:buSzPct val="100000"/>
              <a:buFont typeface="Arial"/>
              <a:buChar char="•"/>
              <a:defRPr sz="1600">
                <a:solidFill>
                  <a:srgbClr val="535353"/>
                </a:solidFill>
                <a:latin typeface="PingFang SC Regular"/>
                <a:ea typeface="PingFang SC Regular"/>
                <a:cs typeface="PingFang SC Regular"/>
                <a:sym typeface="PingFang SC Regular"/>
              </a:defRPr>
            </a:pPr>
            <a:r>
              <a:t>0：不使用</a:t>
            </a:r>
          </a:p>
          <a:p>
            <a:pPr lvl="1" marL="548640" indent="-182879" algn="l" defTabSz="730884">
              <a:lnSpc>
                <a:spcPct val="100000"/>
              </a:lnSpc>
              <a:spcBef>
                <a:spcPts val="600"/>
              </a:spcBef>
              <a:buSzPct val="100000"/>
              <a:buFont typeface="Arial"/>
              <a:buChar char="•"/>
              <a:defRPr sz="1600">
                <a:solidFill>
                  <a:srgbClr val="535353"/>
                </a:solidFill>
                <a:latin typeface="PingFang SC Regular"/>
                <a:ea typeface="PingFang SC Regular"/>
                <a:cs typeface="PingFang SC Regular"/>
                <a:sym typeface="PingFang SC Regular"/>
              </a:defRPr>
            </a:pPr>
            <a:r>
              <a:t>1：Header Name/Value皆在缓存表中</a:t>
            </a:r>
          </a:p>
          <a:p>
            <a:pPr lvl="1" marL="548640" indent="-182879" algn="l" defTabSz="730884">
              <a:lnSpc>
                <a:spcPct val="100000"/>
              </a:lnSpc>
              <a:spcBef>
                <a:spcPts val="600"/>
              </a:spcBef>
              <a:buSzPct val="100000"/>
              <a:buFont typeface="Arial"/>
              <a:buChar char="•"/>
              <a:defRPr sz="1600">
                <a:solidFill>
                  <a:srgbClr val="535353"/>
                </a:solidFill>
                <a:latin typeface="PingFang SC Regular"/>
                <a:ea typeface="PingFang SC Regular"/>
                <a:cs typeface="PingFang SC Regular"/>
                <a:sym typeface="PingFang SC Regular"/>
              </a:defRPr>
            </a:pPr>
            <a:r>
              <a:t>01：Header 加入动态表</a:t>
            </a:r>
            <a:endParaRPr sz="1700"/>
          </a:p>
          <a:p>
            <a:pPr lvl="2" marL="914400" indent="-182880" algn="l" defTabSz="730884">
              <a:lnSpc>
                <a:spcPct val="100000"/>
              </a:lnSpc>
              <a:spcBef>
                <a:spcPts val="600"/>
              </a:spcBef>
              <a:buSzPct val="100000"/>
              <a:buFont typeface="Arial"/>
              <a:buChar char="•"/>
              <a:defRPr sz="1200">
                <a:solidFill>
                  <a:srgbClr val="535353"/>
                </a:solidFill>
                <a:latin typeface="PingFang SC Regular"/>
                <a:ea typeface="PingFang SC Regular"/>
                <a:cs typeface="PingFang SC Regular"/>
                <a:sym typeface="PingFang SC Regular"/>
              </a:defRPr>
            </a:pPr>
            <a:r>
              <a:t>索引号为 000000：Name/Value皆加入动态表</a:t>
            </a:r>
          </a:p>
          <a:p>
            <a:pPr lvl="2" marL="914400" indent="-182880" algn="l" defTabSz="730884">
              <a:lnSpc>
                <a:spcPct val="100000"/>
              </a:lnSpc>
              <a:spcBef>
                <a:spcPts val="600"/>
              </a:spcBef>
              <a:buSzPct val="100000"/>
              <a:buFont typeface="Arial"/>
              <a:buChar char="•"/>
              <a:defRPr sz="1200">
                <a:solidFill>
                  <a:srgbClr val="535353"/>
                </a:solidFill>
                <a:latin typeface="PingFang SC Regular"/>
                <a:ea typeface="PingFang SC Regular"/>
                <a:cs typeface="PingFang SC Regular"/>
                <a:sym typeface="PingFang SC Regular"/>
              </a:defRPr>
            </a:pPr>
            <a:r>
              <a:t>索引号有值：Value加入动态表</a:t>
            </a:r>
            <a:endParaRPr sz="1400"/>
          </a:p>
          <a:p>
            <a:pPr lvl="1" marL="548640" indent="-182879" algn="l" defTabSz="730884">
              <a:lnSpc>
                <a:spcPct val="100000"/>
              </a:lnSpc>
              <a:spcBef>
                <a:spcPts val="600"/>
              </a:spcBef>
              <a:buSzPct val="100000"/>
              <a:buFont typeface="Arial"/>
              <a:buChar char="•"/>
              <a:defRPr sz="1600">
                <a:solidFill>
                  <a:srgbClr val="535353"/>
                </a:solidFill>
                <a:latin typeface="PingFang SC Regular"/>
                <a:ea typeface="PingFang SC Regular"/>
                <a:cs typeface="PingFang SC Regular"/>
                <a:sym typeface="PingFang SC Regular"/>
              </a:defRPr>
            </a:pPr>
            <a:r>
              <a:t>0000/0001：不加入动态表</a:t>
            </a:r>
            <a:endParaRPr sz="1700"/>
          </a:p>
          <a:p>
            <a:pPr marL="182879" indent="-182879" algn="l" defTabSz="730884">
              <a:lnSpc>
                <a:spcPct val="100000"/>
              </a:lnSpc>
              <a:spcBef>
                <a:spcPts val="800"/>
              </a:spcBef>
              <a:buSzPct val="100000"/>
              <a:buFont typeface="Arial"/>
              <a:buChar char="•"/>
              <a:defRPr sz="1600">
                <a:latin typeface="PingFang SC Regular"/>
                <a:ea typeface="PingFang SC Regular"/>
                <a:cs typeface="PingFang SC Regular"/>
                <a:sym typeface="PingFang SC Regular"/>
              </a:defRPr>
            </a:pPr>
            <a:r>
              <a:t>索引号</a:t>
            </a:r>
            <a:endParaRPr sz="2000"/>
          </a:p>
          <a:p>
            <a:pPr lvl="1" marL="548640" indent="-182879" algn="l" defTabSz="730884">
              <a:lnSpc>
                <a:spcPct val="100000"/>
              </a:lnSpc>
              <a:spcBef>
                <a:spcPts val="600"/>
              </a:spcBef>
              <a:buSzPct val="100000"/>
              <a:buFont typeface="Arial"/>
              <a:buChar char="•"/>
              <a:defRPr sz="1600">
                <a:solidFill>
                  <a:srgbClr val="535353"/>
                </a:solidFill>
                <a:latin typeface="PingFang SC Regular"/>
                <a:ea typeface="PingFang SC Regular"/>
                <a:cs typeface="PingFang SC Regular"/>
                <a:sym typeface="PingFang SC Regular"/>
              </a:defRPr>
            </a:pPr>
            <a:r>
              <a:t>0：使用编码字符串</a:t>
            </a:r>
          </a:p>
          <a:p>
            <a:pPr lvl="1" marL="548640" indent="-182879" algn="l" defTabSz="730884">
              <a:lnSpc>
                <a:spcPct val="100000"/>
              </a:lnSpc>
              <a:spcBef>
                <a:spcPts val="600"/>
              </a:spcBef>
              <a:buSzPct val="100000"/>
              <a:buFont typeface="Arial"/>
              <a:buChar char="•"/>
              <a:defRPr sz="1600">
                <a:solidFill>
                  <a:srgbClr val="535353"/>
                </a:solidFill>
                <a:latin typeface="PingFang SC Regular"/>
                <a:ea typeface="PingFang SC Regular"/>
                <a:cs typeface="PingFang SC Regular"/>
                <a:sym typeface="PingFang SC Regular"/>
              </a:defRPr>
            </a:pPr>
            <a:r>
              <a:t>非 0：使用静态表或者动态表中的索引</a:t>
            </a:r>
            <a:endParaRPr sz="1700"/>
          </a:p>
          <a:p>
            <a:pPr marL="182879" indent="-182879" algn="l" defTabSz="730884">
              <a:lnSpc>
                <a:spcPct val="100000"/>
              </a:lnSpc>
              <a:spcBef>
                <a:spcPts val="800"/>
              </a:spcBef>
              <a:buSzPct val="100000"/>
              <a:buFont typeface="Arial"/>
              <a:buChar char="•"/>
              <a:defRPr sz="1600">
                <a:latin typeface="PingFang SC Regular"/>
                <a:ea typeface="PingFang SC Regular"/>
                <a:cs typeface="PingFang SC Regular"/>
                <a:sym typeface="PingFang SC Regular"/>
              </a:defRPr>
            </a:pPr>
            <a:r>
              <a:t>H位</a:t>
            </a:r>
            <a:endParaRPr sz="2000"/>
          </a:p>
          <a:p>
            <a:pPr lvl="1" marL="548640" indent="-182879" algn="l" defTabSz="730884">
              <a:lnSpc>
                <a:spcPct val="100000"/>
              </a:lnSpc>
              <a:spcBef>
                <a:spcPts val="600"/>
              </a:spcBef>
              <a:buSzPct val="100000"/>
              <a:buFont typeface="Arial"/>
              <a:buChar char="•"/>
              <a:defRPr sz="1600">
                <a:solidFill>
                  <a:srgbClr val="535353"/>
                </a:solidFill>
                <a:latin typeface="PingFang SC Regular"/>
                <a:ea typeface="PingFang SC Regular"/>
                <a:cs typeface="PingFang SC Regular"/>
                <a:sym typeface="PingFang SC Regular"/>
              </a:defRPr>
            </a:pPr>
            <a:r>
              <a:t>1：字符串经过Huffman编码</a:t>
            </a:r>
          </a:p>
          <a:p>
            <a:pPr lvl="1" marL="548640" indent="-182879" algn="l" defTabSz="730884">
              <a:lnSpc>
                <a:spcPct val="100000"/>
              </a:lnSpc>
              <a:spcBef>
                <a:spcPts val="600"/>
              </a:spcBef>
              <a:buSzPct val="100000"/>
              <a:buFont typeface="Arial"/>
              <a:buChar char="•"/>
              <a:defRPr sz="1600">
                <a:solidFill>
                  <a:srgbClr val="535353"/>
                </a:solidFill>
                <a:latin typeface="PingFang SC Regular"/>
                <a:ea typeface="PingFang SC Regular"/>
                <a:cs typeface="PingFang SC Regular"/>
                <a:sym typeface="PingFang SC Regular"/>
              </a:defRPr>
            </a:pPr>
            <a:r>
              <a:t>0：字符串未经过Huffman编码</a:t>
            </a:r>
            <a:endParaRPr sz="1700"/>
          </a:p>
          <a:p>
            <a:pPr marL="182879" indent="-182879" algn="l" defTabSz="730884">
              <a:lnSpc>
                <a:spcPct val="100000"/>
              </a:lnSpc>
              <a:spcBef>
                <a:spcPts val="800"/>
              </a:spcBef>
              <a:buSzPct val="100000"/>
              <a:buFont typeface="Arial"/>
              <a:buChar char="•"/>
              <a:defRPr sz="1600">
                <a:latin typeface="PingFang SC Regular"/>
                <a:ea typeface="PingFang SC Regular"/>
                <a:cs typeface="PingFang SC Regular"/>
                <a:sym typeface="PingFang SC Regular"/>
              </a:defRPr>
            </a:pPr>
            <a:r>
              <a:t>字符串：长度及值</a:t>
            </a:r>
          </a:p>
        </p:txBody>
      </p:sp>
      <p:pic>
        <p:nvPicPr>
          <p:cNvPr id="1195" name="图片 7" descr="图片 7"/>
          <p:cNvPicPr>
            <a:picLocks noChangeAspect="1"/>
          </p:cNvPicPr>
          <p:nvPr/>
        </p:nvPicPr>
        <p:blipFill>
          <a:blip r:embed="rId3">
            <a:extLst/>
          </a:blip>
          <a:stretch>
            <a:fillRect/>
          </a:stretch>
        </p:blipFill>
        <p:spPr>
          <a:xfrm>
            <a:off x="6448726" y="1672913"/>
            <a:ext cx="4852797" cy="4265354"/>
          </a:xfrm>
          <a:prstGeom prst="rect">
            <a:avLst/>
          </a:prstGeom>
          <a:ln w="12700">
            <a:miter lim="400000"/>
          </a:ln>
        </p:spPr>
      </p:pic>
    </p:spTree>
  </p:cSld>
  <p:clrMapOvr>
    <a:masterClrMapping/>
  </p:clrMapOvr>
  <p:transition xmlns:p14="http://schemas.microsoft.com/office/powerpoint/2010/main" spd="med" advClick="1"/>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7"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198"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19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20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本节课总结</a:t>
            </a:r>
          </a:p>
        </p:txBody>
      </p:sp>
      <p:sp>
        <p:nvSpPr>
          <p:cNvPr id="1201" name="副标题 2"/>
          <p:cNvSpPr txBox="1"/>
          <p:nvPr>
            <p:ph type="subTitle" idx="1"/>
          </p:nvPr>
        </p:nvSpPr>
        <p:spPr>
          <a:xfrm>
            <a:off x="609600" y="1295400"/>
            <a:ext cx="10515600" cy="4351338"/>
          </a:xfrm>
          <a:prstGeom prst="rect">
            <a:avLst/>
          </a:prstGeom>
        </p:spPr>
        <p:txBody>
          <a:bodyPr/>
          <a:lstStyle/>
          <a:p>
            <a:pPr marL="267334" indent="-267334" algn="l">
              <a:lnSpc>
                <a:spcPct val="120000"/>
              </a:lnSpc>
              <a:spcBef>
                <a:spcPts val="800"/>
              </a:spcBef>
              <a:buSzPct val="100000"/>
              <a:buAutoNum type="arabicPeriod" startAt="1"/>
              <a:defRPr sz="2000"/>
            </a:pPr>
            <a:r>
              <a:t>在TCP上实现的多路复用，必然面临队头阻塞问题。</a:t>
            </a:r>
          </a:p>
          <a:p>
            <a:pPr marL="267334" indent="-267334" algn="l">
              <a:lnSpc>
                <a:spcPct val="120000"/>
              </a:lnSpc>
              <a:spcBef>
                <a:spcPts val="800"/>
              </a:spcBef>
              <a:buSzPct val="100000"/>
              <a:buAutoNum type="arabicPeriod" startAt="1"/>
              <a:defRPr sz="2000"/>
            </a:pPr>
            <a:r>
              <a:t>HTTP3基于UDP后没有了队头阻塞，但必须在QUIC Stream层重新实现有序字符流。</a:t>
            </a:r>
          </a:p>
          <a:p>
            <a:pPr marL="267334" indent="-267334" algn="l">
              <a:lnSpc>
                <a:spcPct val="120000"/>
              </a:lnSpc>
              <a:spcBef>
                <a:spcPts val="800"/>
              </a:spcBef>
              <a:buSzPct val="100000"/>
              <a:buAutoNum type="arabicPeriod" startAt="1"/>
              <a:defRPr sz="2000"/>
            </a:pPr>
            <a:r>
              <a:t>HTTP3的连接迁移功能通过Packet Header中的Connection ID实现。</a:t>
            </a:r>
          </a:p>
          <a:p>
            <a:pPr marL="267334" indent="-267334" algn="l">
              <a:lnSpc>
                <a:spcPct val="120000"/>
              </a:lnSpc>
              <a:spcBef>
                <a:spcPts val="800"/>
              </a:spcBef>
              <a:buSzPct val="100000"/>
              <a:buAutoNum type="arabicPeriod" startAt="1"/>
              <a:defRPr sz="2000"/>
            </a:pPr>
            <a:r>
              <a:t>QPACK由静态表、动态表及Huffman编码三部分组成。</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4" name="副标题 2"/>
          <p:cNvSpPr txBox="1"/>
          <p:nvPr/>
        </p:nvSpPr>
        <p:spPr>
          <a:xfrm>
            <a:off x="609600" y="1293142"/>
            <a:ext cx="11921009" cy="565649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OSI将协议分层后，可以让软件实现层面解耦合，降低了系统复杂性，允许各层协议独立演进。</a:t>
            </a:r>
          </a:p>
          <a:p>
            <a:pPr marL="228600" indent="-228600">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浏览器依据DOM树及渲染规则，会发出多个HTTP请求。</a:t>
            </a:r>
          </a:p>
          <a:p>
            <a:pPr marL="228600" indent="-228600">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DNS协议可以将域名转换为IP地址。</a:t>
            </a:r>
          </a:p>
          <a:p>
            <a:pPr marL="228600" indent="-228600">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OSI协议分层只是参考概念，许多实际的协议无法与其一一对应。</a:t>
            </a:r>
          </a:p>
          <a:p>
            <a:pPr marL="228600" indent="-228600">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IP协议保障了主机与主机间的报文可达。</a:t>
            </a:r>
          </a:p>
          <a:p>
            <a:pPr marL="228600" indent="-228600">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传输层协议提供了进程与进程间的报文可达。</a:t>
            </a:r>
          </a:p>
          <a:p>
            <a:pPr marL="228600" indent="-228600">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TCP协议提供了可靠的字</a:t>
            </a:r>
            <a:r>
              <a:t>节</a:t>
            </a:r>
            <a:r>
              <a:t>流传输。</a:t>
            </a:r>
          </a:p>
          <a:p>
            <a:pPr marL="228600" indent="-228600">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TLS/SSL协议提供了机密性、完整性及通讯双方的身份鉴别。</a:t>
            </a:r>
          </a:p>
        </p:txBody>
      </p:sp>
      <p:pic>
        <p:nvPicPr>
          <p:cNvPr id="205"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20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0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本课程总结</a:t>
            </a:r>
          </a:p>
        </p:txBody>
      </p:sp>
    </p:spTree>
  </p:cSld>
  <p:clrMapOvr>
    <a:masterClrMapping/>
  </p:clrMapOvr>
  <p:transition xmlns:p14="http://schemas.microsoft.com/office/powerpoint/2010/main" spd="med" advClick="1"/>
</p:sld>
</file>

<file path=ppt/slides/slide1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03"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204"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205"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206"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课后思考题</a:t>
            </a:r>
          </a:p>
        </p:txBody>
      </p:sp>
      <p:sp>
        <p:nvSpPr>
          <p:cNvPr id="1207" name="内容占位符 2"/>
          <p:cNvSpPr txBox="1"/>
          <p:nvPr/>
        </p:nvSpPr>
        <p:spPr>
          <a:xfrm>
            <a:off x="673100" y="2177182"/>
            <a:ext cx="7430742"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nSpc>
                <a:spcPct val="90000"/>
              </a:lnSpc>
              <a:spcBef>
                <a:spcPts val="1000"/>
              </a:spcBef>
              <a:defRPr sz="2400">
                <a:latin typeface="PingFang SC Regular"/>
                <a:ea typeface="PingFang SC Regular"/>
                <a:cs typeface="PingFang SC Regular"/>
                <a:sym typeface="PingFang SC Regular"/>
              </a:defRPr>
            </a:pPr>
            <a:r>
              <a:t>QPACK</a:t>
            </a:r>
            <a:r>
              <a:t>是如何同步客户端、服务器各自动态表的？</a:t>
            </a:r>
          </a:p>
        </p:txBody>
      </p:sp>
    </p:spTree>
  </p:cSld>
  <p:clrMapOvr>
    <a:masterClrMapping/>
  </p:clrMapOvr>
  <p:transition xmlns:p14="http://schemas.microsoft.com/office/powerpoint/2010/main" spd="med" advClick="1"/>
</p:sld>
</file>

<file path=ppt/slides/slide1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09" name="ppt封面-5.jpg" descr="ppt封面-5.jpg"/>
          <p:cNvPicPr>
            <a:picLocks noChangeAspect="1"/>
          </p:cNvPicPr>
          <p:nvPr/>
        </p:nvPicPr>
        <p:blipFill>
          <a:blip r:embed="rId3">
            <a:extLst/>
          </a:blip>
          <a:stretch>
            <a:fillRect/>
          </a:stretch>
        </p:blipFill>
        <p:spPr>
          <a:xfrm>
            <a:off x="0" y="0"/>
            <a:ext cx="12192000" cy="6858000"/>
          </a:xfrm>
          <a:prstGeom prst="rect">
            <a:avLst/>
          </a:prstGeom>
          <a:ln w="12700">
            <a:miter lim="400000"/>
          </a:ln>
        </p:spPr>
      </p:pic>
      <p:pic>
        <p:nvPicPr>
          <p:cNvPr id="1210"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121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21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课时9：TLS/SSL协议使用了哪些密码学知识？</a:t>
            </a:r>
          </a:p>
        </p:txBody>
      </p:sp>
      <p:sp>
        <p:nvSpPr>
          <p:cNvPr id="1213" name="内容占位符 2"/>
          <p:cNvSpPr txBox="1"/>
          <p:nvPr/>
        </p:nvSpPr>
        <p:spPr>
          <a:xfrm>
            <a:off x="660400" y="2062103"/>
            <a:ext cx="10515600" cy="435134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320675" indent="-320675">
              <a:spcBef>
                <a:spcPts val="1000"/>
              </a:spcBef>
              <a:buSzPct val="100000"/>
              <a:buAutoNum type="arabicPeriod" startAt="1"/>
              <a:defRPr sz="2800"/>
            </a:pPr>
            <a:r>
              <a:t>对称加密的工作方式</a:t>
            </a:r>
          </a:p>
          <a:p>
            <a:pPr marL="320675" indent="-320675">
              <a:spcBef>
                <a:spcPts val="1000"/>
              </a:spcBef>
              <a:buSzPct val="100000"/>
              <a:buAutoNum type="arabicPeriod" startAt="1"/>
              <a:defRPr sz="2800"/>
            </a:pPr>
            <a:r>
              <a:t>DH密钥协商协议的工作方式</a:t>
            </a:r>
          </a:p>
          <a:p>
            <a:pPr marL="320675" indent="-320675">
              <a:spcBef>
                <a:spcPts val="1000"/>
              </a:spcBef>
              <a:buSzPct val="100000"/>
              <a:buAutoNum type="arabicPeriod" startAt="1"/>
              <a:defRPr sz="2800"/>
            </a:pPr>
            <a:r>
              <a:t>基于openssl使用Wireshark分析TLS/SSL报文</a:t>
            </a:r>
          </a:p>
        </p:txBody>
      </p:sp>
      <p:sp>
        <p:nvSpPr>
          <p:cNvPr id="1214" name="内容占位符 2"/>
          <p:cNvSpPr txBox="1"/>
          <p:nvPr/>
        </p:nvSpPr>
        <p:spPr>
          <a:xfrm>
            <a:off x="688179" y="1352687"/>
            <a:ext cx="6242245" cy="7471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nSpc>
                <a:spcPct val="90000"/>
              </a:lnSpc>
              <a:spcBef>
                <a:spcPts val="1000"/>
              </a:spcBef>
              <a:defRPr sz="2800">
                <a:solidFill>
                  <a:srgbClr val="EE4E25"/>
                </a:solidFill>
              </a:defRPr>
            </a:lvl1pPr>
          </a:lstStyle>
          <a:p>
            <a:pPr/>
            <a:r>
              <a:t>你将掌握：</a:t>
            </a:r>
          </a:p>
        </p:txBody>
      </p:sp>
    </p:spTree>
  </p:cSld>
  <p:clrMapOvr>
    <a:masterClrMapping/>
  </p:clrMapOvr>
  <p:transition xmlns:p14="http://schemas.microsoft.com/office/powerpoint/2010/main" spd="med" advClick="1"/>
</p:sld>
</file>

<file path=ppt/slides/slide1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18"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219" name="副标题 2"/>
          <p:cNvSpPr txBox="1"/>
          <p:nvPr>
            <p:ph type="subTitle" idx="1"/>
          </p:nvPr>
        </p:nvSpPr>
        <p:spPr>
          <a:xfrm>
            <a:off x="609600" y="838200"/>
            <a:ext cx="10515600" cy="4351338"/>
          </a:xfrm>
          <a:prstGeom prst="rect">
            <a:avLst/>
          </a:prstGeom>
        </p:spPr>
        <p:txBody>
          <a:bodyPr/>
          <a:lstStyle/>
          <a:p>
            <a:pPr algn="l">
              <a:lnSpc>
                <a:spcPct val="100000"/>
              </a:lnSpc>
              <a:defRPr sz="3600">
                <a:solidFill>
                  <a:srgbClr val="DB5936"/>
                </a:solidFill>
                <a:latin typeface="PingFang SC Regular"/>
                <a:ea typeface="PingFang SC Regular"/>
                <a:cs typeface="PingFang SC Regular"/>
                <a:sym typeface="PingFang SC Regular"/>
              </a:defRPr>
            </a:pPr>
            <a:r>
              <a:t>对称加密算法</a:t>
            </a:r>
          </a:p>
          <a:p>
            <a:pPr algn="l">
              <a:lnSpc>
                <a:spcPct val="100000"/>
              </a:lnSpc>
              <a:defRPr sz="3000">
                <a:latin typeface="PingFang SC Regular"/>
                <a:ea typeface="PingFang SC Regular"/>
                <a:cs typeface="PingFang SC Regular"/>
                <a:sym typeface="PingFang SC Regular"/>
              </a:defRPr>
            </a:pPr>
            <a:r>
              <a:t>基于非对称加密算法的DH密钥协商协议</a:t>
            </a:r>
          </a:p>
        </p:txBody>
      </p:sp>
    </p:spTree>
  </p:cSld>
  <p:clrMapOvr>
    <a:masterClrMapping/>
  </p:clrMapOvr>
  <p:transition xmlns:p14="http://schemas.microsoft.com/office/powerpoint/2010/main" spd="med" advClick="1"/>
</p:sld>
</file>

<file path=ppt/slides/slide1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23"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224"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225"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替换加密法</a:t>
            </a:r>
          </a:p>
        </p:txBody>
      </p:sp>
      <p:pic>
        <p:nvPicPr>
          <p:cNvPr id="1226" name="内容占位符 6" descr="内容占位符 6"/>
          <p:cNvPicPr>
            <a:picLocks noChangeAspect="1"/>
          </p:cNvPicPr>
          <p:nvPr/>
        </p:nvPicPr>
        <p:blipFill>
          <a:blip r:embed="rId4">
            <a:extLst/>
          </a:blip>
          <a:stretch>
            <a:fillRect/>
          </a:stretch>
        </p:blipFill>
        <p:spPr>
          <a:xfrm>
            <a:off x="6607381" y="2038348"/>
            <a:ext cx="4536874" cy="3021729"/>
          </a:xfrm>
          <a:prstGeom prst="rect">
            <a:avLst/>
          </a:prstGeom>
          <a:ln w="12700">
            <a:miter lim="400000"/>
          </a:ln>
        </p:spPr>
      </p:pic>
      <p:pic>
        <p:nvPicPr>
          <p:cNvPr id="1227" name="组 1.png" descr="组 1.png"/>
          <p:cNvPicPr>
            <a:picLocks noChangeAspect="1"/>
          </p:cNvPicPr>
          <p:nvPr/>
        </p:nvPicPr>
        <p:blipFill>
          <a:blip r:embed="rId5">
            <a:extLst/>
          </a:blip>
          <a:stretch>
            <a:fillRect/>
          </a:stretch>
        </p:blipFill>
        <p:spPr>
          <a:xfrm>
            <a:off x="596541" y="2082843"/>
            <a:ext cx="5516585" cy="3186741"/>
          </a:xfrm>
          <a:prstGeom prst="rect">
            <a:avLst/>
          </a:prstGeom>
          <a:ln w="12700">
            <a:miter lim="400000"/>
          </a:ln>
        </p:spPr>
      </p:pic>
    </p:spTree>
  </p:cSld>
  <p:clrMapOvr>
    <a:masterClrMapping/>
  </p:clrMapOvr>
  <p:transition xmlns:p14="http://schemas.microsoft.com/office/powerpoint/2010/main" spd="med" advClick="1"/>
</p:sld>
</file>

<file path=ppt/slides/slide1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31"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23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23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信息熵与概率论</a:t>
            </a:r>
          </a:p>
        </p:txBody>
      </p:sp>
      <p:sp>
        <p:nvSpPr>
          <p:cNvPr id="1234" name="文本框 7"/>
          <p:cNvSpPr txBox="1"/>
          <p:nvPr/>
        </p:nvSpPr>
        <p:spPr>
          <a:xfrm>
            <a:off x="642928" y="1546421"/>
            <a:ext cx="4356277" cy="160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spcBef>
                <a:spcPts val="1000"/>
              </a:spcBef>
              <a:buSzPct val="100000"/>
              <a:buFont typeface="Arial"/>
              <a:buChar char="•"/>
              <a:defRPr sz="2400"/>
            </a:pPr>
            <a:r>
              <a:t>信息量</a:t>
            </a:r>
          </a:p>
          <a:p>
            <a:pPr marL="285750" indent="-285750">
              <a:spcBef>
                <a:spcPts val="1000"/>
              </a:spcBef>
              <a:buSzPct val="100000"/>
              <a:buFont typeface="Arial"/>
              <a:buChar char="•"/>
              <a:defRPr sz="2400"/>
            </a:pPr>
            <a:r>
              <a:t>语言信息率</a:t>
            </a:r>
          </a:p>
          <a:p>
            <a:pPr marL="285750" indent="-285750">
              <a:spcBef>
                <a:spcPts val="1000"/>
              </a:spcBef>
              <a:buSzPct val="100000"/>
              <a:buFont typeface="Arial"/>
              <a:buChar char="•"/>
              <a:defRPr sz="2400"/>
            </a:pPr>
            <a:r>
              <a:t>语言冗余度</a:t>
            </a:r>
          </a:p>
        </p:txBody>
      </p:sp>
      <p:pic>
        <p:nvPicPr>
          <p:cNvPr id="1235" name="内容占位符 6" descr="内容占位符 6"/>
          <p:cNvPicPr>
            <a:picLocks noChangeAspect="1"/>
          </p:cNvPicPr>
          <p:nvPr/>
        </p:nvPicPr>
        <p:blipFill>
          <a:blip r:embed="rId4">
            <a:extLst/>
          </a:blip>
          <a:stretch>
            <a:fillRect/>
          </a:stretch>
        </p:blipFill>
        <p:spPr>
          <a:xfrm>
            <a:off x="6020151" y="1509182"/>
            <a:ext cx="5439174" cy="4351341"/>
          </a:xfrm>
          <a:prstGeom prst="rect">
            <a:avLst/>
          </a:prstGeom>
          <a:ln w="12700">
            <a:miter lim="400000"/>
          </a:ln>
        </p:spPr>
      </p:pic>
    </p:spTree>
  </p:cSld>
  <p:clrMapOvr>
    <a:masterClrMapping/>
  </p:clrMapOvr>
  <p:transition xmlns:p14="http://schemas.microsoft.com/office/powerpoint/2010/main" spd="med" advClick="1"/>
</p:sld>
</file>

<file path=ppt/slides/slide1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39"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24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24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绝对安全的信息传输方式：OTP</a:t>
            </a:r>
          </a:p>
        </p:txBody>
      </p:sp>
      <p:sp>
        <p:nvSpPr>
          <p:cNvPr id="1242" name="文本框 7"/>
          <p:cNvSpPr txBox="1"/>
          <p:nvPr/>
        </p:nvSpPr>
        <p:spPr>
          <a:xfrm>
            <a:off x="642928" y="1309354"/>
            <a:ext cx="8904331" cy="2072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spcBef>
                <a:spcPts val="1000"/>
              </a:spcBef>
              <a:buSzPct val="100000"/>
              <a:buFont typeface="Arial"/>
              <a:buChar char="•"/>
              <a:defRPr sz="2400"/>
            </a:pPr>
            <a:r>
              <a:t>OTP：One-Time Pad 香农《信息论》</a:t>
            </a:r>
          </a:p>
          <a:p>
            <a:pPr lvl="1" marL="685800" indent="-228600">
              <a:spcBef>
                <a:spcPts val="800"/>
              </a:spcBef>
              <a:buSzPct val="100000"/>
              <a:buFont typeface="Arial"/>
              <a:buChar char="•"/>
              <a:defRPr sz="2400">
                <a:solidFill>
                  <a:srgbClr val="535353"/>
                </a:solidFill>
              </a:defRPr>
            </a:pPr>
            <a:r>
              <a:t>密钥长度与明文长度相同</a:t>
            </a:r>
          </a:p>
          <a:p>
            <a:pPr lvl="1" marL="685800" indent="-228600">
              <a:spcBef>
                <a:spcPts val="800"/>
              </a:spcBef>
              <a:buSzPct val="100000"/>
              <a:buFont typeface="Arial"/>
              <a:buChar char="•"/>
              <a:defRPr sz="2400">
                <a:solidFill>
                  <a:srgbClr val="535353"/>
                </a:solidFill>
              </a:defRPr>
            </a:pPr>
            <a:r>
              <a:t>密钥永不重复</a:t>
            </a:r>
          </a:p>
          <a:p>
            <a:pPr lvl="1" marL="685800" indent="-228600">
              <a:spcBef>
                <a:spcPts val="800"/>
              </a:spcBef>
              <a:buSzPct val="100000"/>
              <a:buFont typeface="Arial"/>
              <a:buChar char="•"/>
              <a:defRPr sz="2400">
                <a:solidFill>
                  <a:srgbClr val="535353"/>
                </a:solidFill>
              </a:defRPr>
            </a:pPr>
            <a:r>
              <a:t>密钥是真随机的</a:t>
            </a:r>
          </a:p>
        </p:txBody>
      </p:sp>
      <p:pic>
        <p:nvPicPr>
          <p:cNvPr id="1243" name="图片 6" descr="图片 6"/>
          <p:cNvPicPr>
            <a:picLocks noChangeAspect="1"/>
          </p:cNvPicPr>
          <p:nvPr/>
        </p:nvPicPr>
        <p:blipFill>
          <a:blip r:embed="rId3">
            <a:extLst/>
          </a:blip>
          <a:stretch>
            <a:fillRect/>
          </a:stretch>
        </p:blipFill>
        <p:spPr>
          <a:xfrm>
            <a:off x="4760872" y="3089154"/>
            <a:ext cx="6408240" cy="2584482"/>
          </a:xfrm>
          <a:prstGeom prst="rect">
            <a:avLst/>
          </a:prstGeom>
          <a:ln w="12700">
            <a:miter lim="400000"/>
          </a:ln>
        </p:spPr>
      </p:pic>
    </p:spTree>
  </p:cSld>
  <p:clrMapOvr>
    <a:masterClrMapping/>
  </p:clrMapOvr>
  <p:transition xmlns:p14="http://schemas.microsoft.com/office/powerpoint/2010/main" spd="med" advClick="1"/>
</p:sld>
</file>

<file path=ppt/slides/slide1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45"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24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24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基于密钥的对称加密算法</a:t>
            </a:r>
          </a:p>
        </p:txBody>
      </p:sp>
      <p:sp>
        <p:nvSpPr>
          <p:cNvPr id="1248" name="矩形"/>
          <p:cNvSpPr/>
          <p:nvPr/>
        </p:nvSpPr>
        <p:spPr>
          <a:xfrm>
            <a:off x="3859212" y="2571326"/>
            <a:ext cx="1270003" cy="60216"/>
          </a:xfrm>
          <a:prstGeom prst="rect">
            <a:avLst/>
          </a:prstGeom>
          <a:solidFill>
            <a:srgbClr val="FFFFFF"/>
          </a:solidFill>
          <a:ln w="12700">
            <a:miter lim="400000"/>
          </a:ln>
        </p:spPr>
        <p:txBody>
          <a:bodyPr lIns="0" tIns="0" rIns="0" bIns="0" anchor="ctr"/>
          <a:lstStyle/>
          <a:p>
            <a:pPr/>
          </a:p>
        </p:txBody>
      </p:sp>
      <p:sp>
        <p:nvSpPr>
          <p:cNvPr id="1249" name="矩形"/>
          <p:cNvSpPr/>
          <p:nvPr/>
        </p:nvSpPr>
        <p:spPr>
          <a:xfrm>
            <a:off x="3751262" y="3069801"/>
            <a:ext cx="1389524" cy="60216"/>
          </a:xfrm>
          <a:prstGeom prst="rect">
            <a:avLst/>
          </a:prstGeom>
          <a:solidFill>
            <a:srgbClr val="FFFFFF"/>
          </a:solidFill>
          <a:ln w="12700">
            <a:miter lim="400000"/>
          </a:ln>
        </p:spPr>
        <p:txBody>
          <a:bodyPr lIns="0" tIns="0" rIns="0" bIns="0" anchor="ctr"/>
          <a:lstStyle/>
          <a:p>
            <a:pPr/>
          </a:p>
        </p:txBody>
      </p:sp>
      <p:sp>
        <p:nvSpPr>
          <p:cNvPr id="1250" name="矩形"/>
          <p:cNvSpPr/>
          <p:nvPr/>
        </p:nvSpPr>
        <p:spPr>
          <a:xfrm>
            <a:off x="4993132" y="2479251"/>
            <a:ext cx="218333" cy="618483"/>
          </a:xfrm>
          <a:prstGeom prst="rect">
            <a:avLst/>
          </a:prstGeom>
          <a:solidFill>
            <a:srgbClr val="FFFFFF"/>
          </a:solidFill>
          <a:ln w="12700">
            <a:miter lim="400000"/>
          </a:ln>
        </p:spPr>
        <p:txBody>
          <a:bodyPr lIns="0" tIns="0" rIns="0" bIns="0" anchor="ctr"/>
          <a:lstStyle/>
          <a:p>
            <a:pPr/>
          </a:p>
        </p:txBody>
      </p:sp>
      <p:sp>
        <p:nvSpPr>
          <p:cNvPr id="1251" name="矩形"/>
          <p:cNvSpPr/>
          <p:nvPr/>
        </p:nvSpPr>
        <p:spPr>
          <a:xfrm>
            <a:off x="3761232" y="2479251"/>
            <a:ext cx="218333" cy="618483"/>
          </a:xfrm>
          <a:prstGeom prst="rect">
            <a:avLst/>
          </a:prstGeom>
          <a:solidFill>
            <a:srgbClr val="FFFFFF"/>
          </a:solidFill>
          <a:ln w="12700">
            <a:miter lim="400000"/>
          </a:ln>
        </p:spPr>
        <p:txBody>
          <a:bodyPr lIns="0" tIns="0" rIns="0" bIns="0" anchor="ctr"/>
          <a:lstStyle/>
          <a:p>
            <a:pPr/>
          </a:p>
        </p:txBody>
      </p:sp>
      <p:sp>
        <p:nvSpPr>
          <p:cNvPr id="1252" name="矩形"/>
          <p:cNvSpPr/>
          <p:nvPr/>
        </p:nvSpPr>
        <p:spPr>
          <a:xfrm>
            <a:off x="7183883" y="2504651"/>
            <a:ext cx="218333" cy="618483"/>
          </a:xfrm>
          <a:prstGeom prst="rect">
            <a:avLst/>
          </a:prstGeom>
          <a:solidFill>
            <a:srgbClr val="FFFFFF"/>
          </a:solidFill>
          <a:ln w="12700">
            <a:miter lim="400000"/>
          </a:ln>
        </p:spPr>
        <p:txBody>
          <a:bodyPr lIns="0" tIns="0" rIns="0" bIns="0" anchor="ctr"/>
          <a:lstStyle/>
          <a:p>
            <a:pPr/>
          </a:p>
        </p:txBody>
      </p:sp>
      <p:sp>
        <p:nvSpPr>
          <p:cNvPr id="1253" name="矩形"/>
          <p:cNvSpPr/>
          <p:nvPr/>
        </p:nvSpPr>
        <p:spPr>
          <a:xfrm>
            <a:off x="8441183" y="2504651"/>
            <a:ext cx="218333" cy="618483"/>
          </a:xfrm>
          <a:prstGeom prst="rect">
            <a:avLst/>
          </a:prstGeom>
          <a:solidFill>
            <a:srgbClr val="FFFFFF"/>
          </a:solidFill>
          <a:ln w="12700">
            <a:miter lim="400000"/>
          </a:ln>
        </p:spPr>
        <p:txBody>
          <a:bodyPr lIns="0" tIns="0" rIns="0" bIns="0" anchor="ctr"/>
          <a:lstStyle/>
          <a:p>
            <a:pPr/>
          </a:p>
        </p:txBody>
      </p:sp>
      <p:sp>
        <p:nvSpPr>
          <p:cNvPr id="1254" name="矩形"/>
          <p:cNvSpPr/>
          <p:nvPr/>
        </p:nvSpPr>
        <p:spPr>
          <a:xfrm>
            <a:off x="7250110" y="2571326"/>
            <a:ext cx="1270003" cy="60216"/>
          </a:xfrm>
          <a:prstGeom prst="rect">
            <a:avLst/>
          </a:prstGeom>
          <a:solidFill>
            <a:srgbClr val="FFFFFF"/>
          </a:solidFill>
          <a:ln w="12700">
            <a:miter lim="400000"/>
          </a:ln>
        </p:spPr>
        <p:txBody>
          <a:bodyPr lIns="0" tIns="0" rIns="0" bIns="0" anchor="ctr"/>
          <a:lstStyle/>
          <a:p>
            <a:pPr/>
          </a:p>
        </p:txBody>
      </p:sp>
      <p:pic>
        <p:nvPicPr>
          <p:cNvPr id="1255" name="打印版课件(1) 2-164.jpg" descr="打印版课件(1) 2-164.jpg"/>
          <p:cNvPicPr>
            <a:picLocks noChangeAspect="1"/>
          </p:cNvPicPr>
          <p:nvPr/>
        </p:nvPicPr>
        <p:blipFill>
          <a:blip r:embed="rId4">
            <a:extLst/>
          </a:blip>
          <a:srcRect l="0" t="27587" r="0" b="0"/>
          <a:stretch>
            <a:fillRect/>
          </a:stretch>
        </p:blipFill>
        <p:spPr>
          <a:xfrm>
            <a:off x="0" y="1891949"/>
            <a:ext cx="12192000" cy="4966051"/>
          </a:xfrm>
          <a:prstGeom prst="rect">
            <a:avLst/>
          </a:prstGeom>
          <a:ln w="12700">
            <a:miter lim="400000"/>
          </a:ln>
        </p:spPr>
      </p:pic>
    </p:spTree>
  </p:cSld>
  <p:clrMapOvr>
    <a:masterClrMapping/>
  </p:clrMapOvr>
  <p:transition xmlns:p14="http://schemas.microsoft.com/office/powerpoint/2010/main" spd="med" advClick="1"/>
</p:sld>
</file>

<file path=ppt/slides/slide1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59"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26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26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ECB分组模式的问题</a:t>
            </a:r>
          </a:p>
        </p:txBody>
      </p:sp>
      <p:pic>
        <p:nvPicPr>
          <p:cNvPr id="1262" name="Picture 2" descr="Picture 2"/>
          <p:cNvPicPr>
            <a:picLocks noChangeAspect="1"/>
          </p:cNvPicPr>
          <p:nvPr/>
        </p:nvPicPr>
        <p:blipFill>
          <a:blip r:embed="rId4">
            <a:extLst/>
          </a:blip>
          <a:stretch>
            <a:fillRect/>
          </a:stretch>
        </p:blipFill>
        <p:spPr>
          <a:xfrm>
            <a:off x="3200400" y="1276676"/>
            <a:ext cx="5715002" cy="2152652"/>
          </a:xfrm>
          <a:prstGeom prst="rect">
            <a:avLst/>
          </a:prstGeom>
          <a:ln w="12700">
            <a:miter lim="400000"/>
          </a:ln>
        </p:spPr>
      </p:pic>
      <p:pic>
        <p:nvPicPr>
          <p:cNvPr id="1263" name="Picture 2" descr="Picture 2"/>
          <p:cNvPicPr>
            <a:picLocks noChangeAspect="1"/>
          </p:cNvPicPr>
          <p:nvPr/>
        </p:nvPicPr>
        <p:blipFill>
          <a:blip r:embed="rId5">
            <a:extLst/>
          </a:blip>
          <a:stretch>
            <a:fillRect/>
          </a:stretch>
        </p:blipFill>
        <p:spPr>
          <a:xfrm>
            <a:off x="2036931" y="3810651"/>
            <a:ext cx="1866903" cy="2057403"/>
          </a:xfrm>
          <a:prstGeom prst="rect">
            <a:avLst/>
          </a:prstGeom>
          <a:ln w="12700">
            <a:miter lim="400000"/>
          </a:ln>
        </p:spPr>
      </p:pic>
      <p:pic>
        <p:nvPicPr>
          <p:cNvPr id="1264" name="Picture 4" descr="Picture 4"/>
          <p:cNvPicPr>
            <a:picLocks noChangeAspect="1"/>
          </p:cNvPicPr>
          <p:nvPr/>
        </p:nvPicPr>
        <p:blipFill>
          <a:blip r:embed="rId6">
            <a:extLst/>
          </a:blip>
          <a:stretch>
            <a:fillRect/>
          </a:stretch>
        </p:blipFill>
        <p:spPr>
          <a:xfrm>
            <a:off x="4894431" y="3810651"/>
            <a:ext cx="1866903" cy="2057403"/>
          </a:xfrm>
          <a:prstGeom prst="rect">
            <a:avLst/>
          </a:prstGeom>
          <a:ln w="12700">
            <a:miter lim="400000"/>
          </a:ln>
        </p:spPr>
      </p:pic>
      <p:pic>
        <p:nvPicPr>
          <p:cNvPr id="1265" name="Picture 6" descr="Picture 6"/>
          <p:cNvPicPr>
            <a:picLocks noChangeAspect="1"/>
          </p:cNvPicPr>
          <p:nvPr/>
        </p:nvPicPr>
        <p:blipFill>
          <a:blip r:embed="rId7">
            <a:extLst/>
          </a:blip>
          <a:stretch>
            <a:fillRect/>
          </a:stretch>
        </p:blipFill>
        <p:spPr>
          <a:xfrm>
            <a:off x="7751929" y="3810651"/>
            <a:ext cx="1866903" cy="2057403"/>
          </a:xfrm>
          <a:prstGeom prst="rect">
            <a:avLst/>
          </a:prstGeom>
          <a:ln w="12700">
            <a:miter lim="400000"/>
          </a:ln>
        </p:spPr>
      </p:pic>
    </p:spTree>
  </p:cSld>
  <p:clrMapOvr>
    <a:masterClrMapping/>
  </p:clrMapOvr>
  <p:transition xmlns:p14="http://schemas.microsoft.com/office/powerpoint/2010/main" spd="med" advClick="1"/>
</p:sld>
</file>

<file path=ppt/slides/slide1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69" name="web协议训练营演讲版 2-178.jpg" descr="web协议训练营演讲版 2-178.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1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73"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274"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275"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AES算法的密钥空间</a:t>
            </a:r>
          </a:p>
        </p:txBody>
      </p:sp>
      <p:graphicFrame>
        <p:nvGraphicFramePr>
          <p:cNvPr id="1276" name="表格 6"/>
          <p:cNvGraphicFramePr/>
          <p:nvPr/>
        </p:nvGraphicFramePr>
        <p:xfrm>
          <a:off x="1075033" y="2093298"/>
          <a:ext cx="9965730" cy="267139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763994"/>
                <a:gridCol w="2945214"/>
                <a:gridCol w="2945214"/>
                <a:gridCol w="2311306"/>
              </a:tblGrid>
              <a:tr h="1003774">
                <a:tc>
                  <a:txBody>
                    <a:bodyPr/>
                    <a:lstStyle/>
                    <a:p>
                      <a:pPr algn="l">
                        <a:defRPr sz="1800"/>
                      </a:pPr>
                      <a:r>
                        <a:rPr b="1">
                          <a:solidFill>
                            <a:srgbClr val="4F4F4F"/>
                          </a:solidFill>
                        </a:rPr>
                        <a:t>AES</a:t>
                      </a:r>
                    </a:p>
                  </a:txBody>
                  <a:tcPr marL="76200" marR="76200" marT="76200" marB="76200" anchor="ctr" anchorCtr="0" horzOverflow="overflow">
                    <a:lnL>
                      <a:solidFill>
                        <a:srgbClr val="DDDDDD"/>
                      </a:solidFill>
                    </a:lnL>
                    <a:lnR>
                      <a:solidFill>
                        <a:srgbClr val="DDDDDD"/>
                      </a:solidFill>
                    </a:lnR>
                    <a:lnT>
                      <a:solidFill>
                        <a:srgbClr val="DDDDDD"/>
                      </a:solidFill>
                    </a:lnT>
                    <a:lnB>
                      <a:solidFill>
                        <a:srgbClr val="DDDDDD"/>
                      </a:solidFill>
                    </a:lnB>
                    <a:solidFill>
                      <a:srgbClr val="FDC495">
                        <a:alpha val="17124"/>
                      </a:srgbClr>
                    </a:solidFill>
                  </a:tcPr>
                </a:tc>
                <a:tc>
                  <a:txBody>
                    <a:bodyPr/>
                    <a:lstStyle/>
                    <a:p>
                      <a:pPr algn="l">
                        <a:defRPr sz="1800"/>
                      </a:pPr>
                      <a:r>
                        <a:rPr b="1">
                          <a:solidFill>
                            <a:srgbClr val="4F4F4F"/>
                          </a:solidFill>
                        </a:rPr>
                        <a:t>密钥长度（单位：32 比特)</a:t>
                      </a:r>
                    </a:p>
                  </a:txBody>
                  <a:tcPr marL="76200" marR="76200" marT="76200" marB="76200" anchor="ctr" anchorCtr="0" horzOverflow="overflow">
                    <a:lnL>
                      <a:solidFill>
                        <a:srgbClr val="DDDDDD"/>
                      </a:solidFill>
                    </a:lnL>
                    <a:lnR>
                      <a:solidFill>
                        <a:srgbClr val="DDDDDD"/>
                      </a:solidFill>
                    </a:lnR>
                    <a:lnT>
                      <a:solidFill>
                        <a:srgbClr val="DDDDDD"/>
                      </a:solidFill>
                    </a:lnT>
                    <a:lnB>
                      <a:solidFill>
                        <a:srgbClr val="DDDDDD"/>
                      </a:solidFill>
                    </a:lnB>
                    <a:solidFill>
                      <a:srgbClr val="FDC495">
                        <a:alpha val="17124"/>
                      </a:srgbClr>
                    </a:solidFill>
                  </a:tcPr>
                </a:tc>
                <a:tc>
                  <a:txBody>
                    <a:bodyPr/>
                    <a:lstStyle/>
                    <a:p>
                      <a:pPr algn="l">
                        <a:defRPr sz="1800"/>
                      </a:pPr>
                      <a:r>
                        <a:rPr b="1">
                          <a:solidFill>
                            <a:srgbClr val="4F4F4F"/>
                          </a:solidFill>
                        </a:rPr>
                        <a:t>分组长度(单位：32 比特)</a:t>
                      </a:r>
                    </a:p>
                  </a:txBody>
                  <a:tcPr marL="76200" marR="76200" marT="76200" marB="76200" anchor="ctr" anchorCtr="0" horzOverflow="overflow">
                    <a:lnL>
                      <a:solidFill>
                        <a:srgbClr val="DDDDDD"/>
                      </a:solidFill>
                    </a:lnL>
                    <a:lnR>
                      <a:solidFill>
                        <a:srgbClr val="DDDDDD"/>
                      </a:solidFill>
                    </a:lnR>
                    <a:lnT>
                      <a:solidFill>
                        <a:srgbClr val="DDDDDD"/>
                      </a:solidFill>
                    </a:lnT>
                    <a:lnB>
                      <a:solidFill>
                        <a:srgbClr val="DDDDDD"/>
                      </a:solidFill>
                    </a:lnB>
                    <a:solidFill>
                      <a:srgbClr val="FDC495">
                        <a:alpha val="17124"/>
                      </a:srgbClr>
                    </a:solidFill>
                  </a:tcPr>
                </a:tc>
                <a:tc>
                  <a:txBody>
                    <a:bodyPr/>
                    <a:lstStyle/>
                    <a:p>
                      <a:pPr algn="l">
                        <a:defRPr sz="1800"/>
                      </a:pPr>
                      <a:r>
                        <a:rPr b="1">
                          <a:solidFill>
                            <a:srgbClr val="4F4F4F"/>
                          </a:solidFill>
                        </a:rPr>
                        <a:t>加密轮数</a:t>
                      </a:r>
                    </a:p>
                  </a:txBody>
                  <a:tcPr marL="76200" marR="76200" marT="76200" marB="76200" anchor="ctr" anchorCtr="0" horzOverflow="overflow">
                    <a:lnL>
                      <a:solidFill>
                        <a:srgbClr val="DDDDDD"/>
                      </a:solidFill>
                    </a:lnL>
                    <a:lnR>
                      <a:solidFill>
                        <a:srgbClr val="DDDDDD"/>
                      </a:solidFill>
                    </a:lnR>
                    <a:lnT>
                      <a:solidFill>
                        <a:srgbClr val="DDDDDD"/>
                      </a:solidFill>
                    </a:lnT>
                    <a:lnB>
                      <a:solidFill>
                        <a:srgbClr val="DDDDDD"/>
                      </a:solidFill>
                    </a:lnB>
                    <a:solidFill>
                      <a:srgbClr val="FDC495">
                        <a:alpha val="17124"/>
                      </a:srgbClr>
                    </a:solidFill>
                  </a:tcPr>
                </a:tc>
              </a:tr>
              <a:tr h="555874">
                <a:tc>
                  <a:txBody>
                    <a:bodyPr/>
                    <a:lstStyle/>
                    <a:p>
                      <a:pPr algn="l">
                        <a:defRPr sz="1800"/>
                      </a:pPr>
                      <a:r>
                        <a:rPr>
                          <a:solidFill>
                            <a:srgbClr val="4F4F4F"/>
                          </a:solidFill>
                        </a:rPr>
                        <a:t>AES-128</a:t>
                      </a:r>
                    </a:p>
                  </a:txBody>
                  <a:tcPr marL="76200" marR="76200" marT="76200" marB="76200" anchor="ctr" anchorCtr="0" horzOverflow="overflow">
                    <a:lnL>
                      <a:solidFill>
                        <a:srgbClr val="DDDDDD"/>
                      </a:solidFill>
                    </a:lnL>
                    <a:lnR>
                      <a:solidFill>
                        <a:srgbClr val="DDDDDD"/>
                      </a:solidFill>
                    </a:lnR>
                    <a:lnT>
                      <a:solidFill>
                        <a:srgbClr val="DDDDDD"/>
                      </a:solidFill>
                    </a:lnT>
                    <a:lnB>
                      <a:solidFill>
                        <a:srgbClr val="DDDDDD"/>
                      </a:solidFill>
                    </a:lnB>
                    <a:solidFill>
                      <a:srgbClr val="FFFFFF"/>
                    </a:solidFill>
                  </a:tcPr>
                </a:tc>
                <a:tc>
                  <a:txBody>
                    <a:bodyPr/>
                    <a:lstStyle/>
                    <a:p>
                      <a:pPr algn="l">
                        <a:defRPr sz="1800">
                          <a:solidFill>
                            <a:srgbClr val="4F4F4F"/>
                          </a:solidFill>
                        </a:defRPr>
                      </a:pPr>
                    </a:p>
                  </a:txBody>
                  <a:tcPr marL="76200" marR="76200" marT="76200" marB="76200" anchor="ctr" anchorCtr="0" horzOverflow="overflow">
                    <a:lnL>
                      <a:solidFill>
                        <a:srgbClr val="DDDDDD"/>
                      </a:solidFill>
                    </a:lnL>
                    <a:lnR>
                      <a:solidFill>
                        <a:srgbClr val="DDDDDD"/>
                      </a:solidFill>
                    </a:lnR>
                    <a:lnT>
                      <a:solidFill>
                        <a:srgbClr val="DDDDDD"/>
                      </a:solidFill>
                    </a:lnT>
                    <a:lnB>
                      <a:solidFill>
                        <a:srgbClr val="DDDDDD"/>
                      </a:solidFill>
                    </a:lnB>
                    <a:solidFill>
                      <a:srgbClr val="FFFFFF"/>
                    </a:solidFill>
                  </a:tcPr>
                </a:tc>
                <a:tc>
                  <a:txBody>
                    <a:bodyPr/>
                    <a:lstStyle/>
                    <a:p>
                      <a:pPr algn="l">
                        <a:defRPr sz="1800">
                          <a:solidFill>
                            <a:srgbClr val="4F4F4F"/>
                          </a:solidFill>
                        </a:defRPr>
                      </a:pPr>
                    </a:p>
                  </a:txBody>
                  <a:tcPr marL="76200" marR="76200" marT="76200" marB="76200" anchor="ctr" anchorCtr="0" horzOverflow="overflow">
                    <a:lnL>
                      <a:solidFill>
                        <a:srgbClr val="DDDDDD"/>
                      </a:solidFill>
                    </a:lnL>
                    <a:lnR>
                      <a:solidFill>
                        <a:srgbClr val="DDDDDD"/>
                      </a:solidFill>
                    </a:lnR>
                    <a:lnT>
                      <a:solidFill>
                        <a:srgbClr val="DDDDDD"/>
                      </a:solidFill>
                    </a:lnT>
                    <a:lnB>
                      <a:solidFill>
                        <a:srgbClr val="DDDDDD"/>
                      </a:solidFill>
                    </a:lnB>
                    <a:solidFill>
                      <a:srgbClr val="FFFFFF"/>
                    </a:solidFill>
                  </a:tcPr>
                </a:tc>
                <a:tc>
                  <a:txBody>
                    <a:bodyPr/>
                    <a:lstStyle/>
                    <a:p>
                      <a:pPr algn="l">
                        <a:defRPr sz="1800"/>
                      </a:pPr>
                      <a:r>
                        <a:rPr>
                          <a:solidFill>
                            <a:srgbClr val="4F4F4F"/>
                          </a:solidFill>
                        </a:rPr>
                        <a:t>10</a:t>
                      </a:r>
                    </a:p>
                  </a:txBody>
                  <a:tcPr marL="76200" marR="76200" marT="76200" marB="76200" anchor="ctr" anchorCtr="0" horzOverflow="overflow">
                    <a:lnL>
                      <a:solidFill>
                        <a:srgbClr val="DDDDDD"/>
                      </a:solidFill>
                    </a:lnL>
                    <a:lnR>
                      <a:solidFill>
                        <a:srgbClr val="DDDDDD"/>
                      </a:solidFill>
                    </a:lnR>
                    <a:lnT>
                      <a:solidFill>
                        <a:srgbClr val="DDDDDD"/>
                      </a:solidFill>
                    </a:lnT>
                    <a:lnB>
                      <a:solidFill>
                        <a:srgbClr val="DDDDDD"/>
                      </a:solidFill>
                    </a:lnB>
                    <a:solidFill>
                      <a:srgbClr val="FFFFFF"/>
                    </a:solidFill>
                  </a:tcPr>
                </a:tc>
              </a:tr>
              <a:tr h="555874">
                <a:tc>
                  <a:txBody>
                    <a:bodyPr/>
                    <a:lstStyle/>
                    <a:p>
                      <a:pPr algn="l">
                        <a:defRPr sz="1800"/>
                      </a:pPr>
                      <a:r>
                        <a:rPr>
                          <a:solidFill>
                            <a:srgbClr val="4F4F4F"/>
                          </a:solidFill>
                        </a:rPr>
                        <a:t>AES-192</a:t>
                      </a:r>
                    </a:p>
                  </a:txBody>
                  <a:tcPr marL="76200" marR="76200" marT="76200" marB="76200" anchor="ctr" anchorCtr="0" horzOverflow="overflow">
                    <a:lnL>
                      <a:solidFill>
                        <a:srgbClr val="DDDDDD"/>
                      </a:solidFill>
                    </a:lnL>
                    <a:lnR>
                      <a:solidFill>
                        <a:srgbClr val="DDDDDD"/>
                      </a:solidFill>
                    </a:lnR>
                    <a:lnT>
                      <a:solidFill>
                        <a:srgbClr val="DDDDDD"/>
                      </a:solidFill>
                    </a:lnT>
                    <a:lnB>
                      <a:solidFill>
                        <a:srgbClr val="DDDDDD"/>
                      </a:solidFill>
                    </a:lnB>
                    <a:solidFill>
                      <a:srgbClr val="FFF6ED"/>
                    </a:solidFill>
                  </a:tcPr>
                </a:tc>
                <a:tc>
                  <a:txBody>
                    <a:bodyPr/>
                    <a:lstStyle/>
                    <a:p>
                      <a:pPr algn="l">
                        <a:defRPr sz="1800">
                          <a:solidFill>
                            <a:srgbClr val="4F4F4F"/>
                          </a:solidFill>
                        </a:defRPr>
                      </a:pPr>
                    </a:p>
                  </a:txBody>
                  <a:tcPr marL="76200" marR="76200" marT="76200" marB="76200" anchor="ctr" anchorCtr="0" horzOverflow="overflow">
                    <a:lnL>
                      <a:solidFill>
                        <a:srgbClr val="DDDDDD"/>
                      </a:solidFill>
                    </a:lnL>
                    <a:lnR>
                      <a:solidFill>
                        <a:srgbClr val="DDDDDD"/>
                      </a:solidFill>
                    </a:lnR>
                    <a:lnT>
                      <a:solidFill>
                        <a:srgbClr val="DDDDDD"/>
                      </a:solidFill>
                    </a:lnT>
                    <a:lnB>
                      <a:solidFill>
                        <a:srgbClr val="DDDDDD"/>
                      </a:solidFill>
                    </a:lnB>
                    <a:solidFill>
                      <a:srgbClr val="FFF6ED"/>
                    </a:solidFill>
                  </a:tcPr>
                </a:tc>
                <a:tc>
                  <a:txBody>
                    <a:bodyPr/>
                    <a:lstStyle/>
                    <a:p>
                      <a:pPr algn="l">
                        <a:defRPr sz="1800">
                          <a:solidFill>
                            <a:srgbClr val="4F4F4F"/>
                          </a:solidFill>
                        </a:defRPr>
                      </a:pPr>
                    </a:p>
                  </a:txBody>
                  <a:tcPr marL="76200" marR="76200" marT="76200" marB="76200" anchor="ctr" anchorCtr="0" horzOverflow="overflow">
                    <a:lnL>
                      <a:solidFill>
                        <a:srgbClr val="DDDDDD"/>
                      </a:solidFill>
                    </a:lnL>
                    <a:lnR>
                      <a:solidFill>
                        <a:srgbClr val="DDDDDD"/>
                      </a:solidFill>
                    </a:lnR>
                    <a:lnT>
                      <a:solidFill>
                        <a:srgbClr val="DDDDDD"/>
                      </a:solidFill>
                    </a:lnT>
                    <a:lnB>
                      <a:solidFill>
                        <a:srgbClr val="DDDDDD"/>
                      </a:solidFill>
                    </a:lnB>
                    <a:solidFill>
                      <a:srgbClr val="FFF6ED"/>
                    </a:solidFill>
                  </a:tcPr>
                </a:tc>
                <a:tc>
                  <a:txBody>
                    <a:bodyPr/>
                    <a:lstStyle/>
                    <a:p>
                      <a:pPr algn="l">
                        <a:defRPr sz="1800"/>
                      </a:pPr>
                      <a:r>
                        <a:rPr>
                          <a:solidFill>
                            <a:srgbClr val="4F4F4F"/>
                          </a:solidFill>
                        </a:rPr>
                        <a:t>12</a:t>
                      </a:r>
                    </a:p>
                  </a:txBody>
                  <a:tcPr marL="76200" marR="76200" marT="76200" marB="76200" anchor="ctr" anchorCtr="0" horzOverflow="overflow">
                    <a:lnL>
                      <a:solidFill>
                        <a:srgbClr val="DDDDDD"/>
                      </a:solidFill>
                    </a:lnL>
                    <a:lnR>
                      <a:solidFill>
                        <a:srgbClr val="DDDDDD"/>
                      </a:solidFill>
                    </a:lnR>
                    <a:lnT>
                      <a:solidFill>
                        <a:srgbClr val="DDDDDD"/>
                      </a:solidFill>
                    </a:lnT>
                    <a:lnB>
                      <a:solidFill>
                        <a:srgbClr val="DDDDDD"/>
                      </a:solidFill>
                    </a:lnB>
                    <a:solidFill>
                      <a:srgbClr val="FFF6ED"/>
                    </a:solidFill>
                  </a:tcPr>
                </a:tc>
              </a:tr>
              <a:tr h="555874">
                <a:tc>
                  <a:txBody>
                    <a:bodyPr/>
                    <a:lstStyle/>
                    <a:p>
                      <a:pPr algn="l">
                        <a:defRPr sz="1800"/>
                      </a:pPr>
                      <a:r>
                        <a:rPr>
                          <a:solidFill>
                            <a:srgbClr val="4F4F4F"/>
                          </a:solidFill>
                        </a:rPr>
                        <a:t>AES-256</a:t>
                      </a:r>
                    </a:p>
                  </a:txBody>
                  <a:tcPr marL="76200" marR="76200" marT="76200" marB="76200" anchor="ctr" anchorCtr="0" horzOverflow="overflow">
                    <a:lnL>
                      <a:solidFill>
                        <a:srgbClr val="DDDDDD"/>
                      </a:solidFill>
                    </a:lnL>
                    <a:lnR>
                      <a:solidFill>
                        <a:srgbClr val="DDDDDD"/>
                      </a:solidFill>
                    </a:lnR>
                    <a:lnT>
                      <a:solidFill>
                        <a:srgbClr val="DDDDDD"/>
                      </a:solidFill>
                    </a:lnT>
                    <a:lnB>
                      <a:solidFill>
                        <a:srgbClr val="DDDDDD"/>
                      </a:solidFill>
                    </a:lnB>
                    <a:solidFill>
                      <a:srgbClr val="FFFFFF"/>
                    </a:solidFill>
                  </a:tcPr>
                </a:tc>
                <a:tc>
                  <a:txBody>
                    <a:bodyPr/>
                    <a:lstStyle/>
                    <a:p>
                      <a:pPr algn="l">
                        <a:defRPr sz="1800">
                          <a:solidFill>
                            <a:srgbClr val="4F4F4F"/>
                          </a:solidFill>
                        </a:defRPr>
                      </a:pPr>
                    </a:p>
                  </a:txBody>
                  <a:tcPr marL="76200" marR="76200" marT="76200" marB="76200" anchor="ctr" anchorCtr="0" horzOverflow="overflow">
                    <a:lnL>
                      <a:solidFill>
                        <a:srgbClr val="DDDDDD"/>
                      </a:solidFill>
                    </a:lnL>
                    <a:lnR>
                      <a:solidFill>
                        <a:srgbClr val="DDDDDD"/>
                      </a:solidFill>
                    </a:lnR>
                    <a:lnT>
                      <a:solidFill>
                        <a:srgbClr val="DDDDDD"/>
                      </a:solidFill>
                    </a:lnT>
                    <a:lnB>
                      <a:solidFill>
                        <a:srgbClr val="DDDDDD"/>
                      </a:solidFill>
                    </a:lnB>
                    <a:solidFill>
                      <a:srgbClr val="FFFFFF"/>
                    </a:solidFill>
                  </a:tcPr>
                </a:tc>
                <a:tc>
                  <a:txBody>
                    <a:bodyPr/>
                    <a:lstStyle/>
                    <a:p>
                      <a:pPr algn="l">
                        <a:defRPr sz="1800">
                          <a:solidFill>
                            <a:srgbClr val="4F4F4F"/>
                          </a:solidFill>
                        </a:defRPr>
                      </a:pPr>
                    </a:p>
                  </a:txBody>
                  <a:tcPr marL="76200" marR="76200" marT="76200" marB="76200" anchor="ctr" anchorCtr="0" horzOverflow="overflow">
                    <a:lnL>
                      <a:solidFill>
                        <a:srgbClr val="DDDDDD"/>
                      </a:solidFill>
                    </a:lnL>
                    <a:lnR>
                      <a:solidFill>
                        <a:srgbClr val="DDDDDD"/>
                      </a:solidFill>
                    </a:lnR>
                    <a:lnT>
                      <a:solidFill>
                        <a:srgbClr val="DDDDDD"/>
                      </a:solidFill>
                    </a:lnT>
                    <a:lnB>
                      <a:solidFill>
                        <a:srgbClr val="DDDDDD"/>
                      </a:solidFill>
                    </a:lnB>
                    <a:solidFill>
                      <a:srgbClr val="FFFFFF"/>
                    </a:solidFill>
                  </a:tcPr>
                </a:tc>
                <a:tc>
                  <a:txBody>
                    <a:bodyPr/>
                    <a:lstStyle/>
                    <a:p>
                      <a:pPr algn="l">
                        <a:defRPr sz="1800"/>
                      </a:pPr>
                      <a:r>
                        <a:rPr>
                          <a:solidFill>
                            <a:srgbClr val="4F4F4F"/>
                          </a:solidFill>
                        </a:rPr>
                        <a:t>14</a:t>
                      </a:r>
                    </a:p>
                  </a:txBody>
                  <a:tcPr marL="76200" marR="76200" marT="76200" marB="76200" anchor="ctr" anchorCtr="0" horzOverflow="overflow">
                    <a:lnL>
                      <a:solidFill>
                        <a:srgbClr val="DDDDDD"/>
                      </a:solidFill>
                    </a:lnL>
                    <a:lnR>
                      <a:solidFill>
                        <a:srgbClr val="DDDDDD"/>
                      </a:solidFill>
                    </a:lnR>
                    <a:lnT>
                      <a:solidFill>
                        <a:srgbClr val="DDDDDD"/>
                      </a:solidFill>
                    </a:lnT>
                    <a:lnB>
                      <a:solidFill>
                        <a:srgbClr val="DDDDDD"/>
                      </a:solidFill>
                    </a:lnB>
                    <a:solidFill>
                      <a:srgbClr val="FFFFFF"/>
                    </a:solidFill>
                  </a:tcPr>
                </a:tc>
              </a:tr>
            </a:tbl>
          </a:graphicData>
        </a:graphic>
      </p:graphicFrame>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9"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10" name="内容占位符 2"/>
          <p:cNvSpPr txBox="1"/>
          <p:nvPr>
            <p:ph type="body" idx="1"/>
          </p:nvPr>
        </p:nvSpPr>
        <p:spPr>
          <a:xfrm>
            <a:off x="669452" y="1783438"/>
            <a:ext cx="10515601" cy="4351339"/>
          </a:xfrm>
          <a:prstGeom prst="rect">
            <a:avLst/>
          </a:prstGeom>
        </p:spPr>
        <p:txBody>
          <a:bodyPr/>
          <a:lstStyle>
            <a:lvl1pPr marL="0" indent="0">
              <a:buSzTx/>
              <a:buFontTx/>
              <a:buNone/>
              <a:defRPr sz="2400">
                <a:latin typeface="PingFang SC Regular"/>
                <a:ea typeface="PingFang SC Regular"/>
                <a:cs typeface="PingFang SC Regular"/>
                <a:sym typeface="PingFang SC Regular"/>
              </a:defRPr>
            </a:lvl1pPr>
          </a:lstStyle>
          <a:p>
            <a:pPr/>
            <a:r>
              <a:t>网络分层后，引入了哪些新问题？</a:t>
            </a:r>
          </a:p>
        </p:txBody>
      </p:sp>
      <p:pic>
        <p:nvPicPr>
          <p:cNvPr id="211"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21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1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课后思考题</a:t>
            </a:r>
          </a:p>
        </p:txBody>
      </p:sp>
    </p:spTree>
  </p:cSld>
  <p:clrMapOvr>
    <a:masterClrMapping/>
  </p:clrMapOvr>
  <p:transition xmlns:p14="http://schemas.microsoft.com/office/powerpoint/2010/main" spd="med" advClick="1"/>
</p:sld>
</file>

<file path=ppt/slides/slide1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80"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281" name="内容占位符 2"/>
          <p:cNvSpPr txBox="1"/>
          <p:nvPr/>
        </p:nvSpPr>
        <p:spPr>
          <a:xfrm>
            <a:off x="660400" y="928159"/>
            <a:ext cx="10515600" cy="43513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nSpc>
                <a:spcPct val="40000"/>
              </a:lnSpc>
              <a:spcBef>
                <a:spcPts val="1000"/>
              </a:spcBef>
              <a:defRPr sz="2800">
                <a:latin typeface="PingFang SC Regular"/>
                <a:ea typeface="PingFang SC Regular"/>
                <a:cs typeface="PingFang SC Regular"/>
                <a:sym typeface="PingFang SC Regular"/>
              </a:defRPr>
            </a:pPr>
            <a:r>
              <a:t>对称加密算法</a:t>
            </a:r>
          </a:p>
          <a:p>
            <a:pPr>
              <a:lnSpc>
                <a:spcPct val="40000"/>
              </a:lnSpc>
              <a:spcBef>
                <a:spcPts val="1000"/>
              </a:spcBef>
              <a:defRPr sz="2800"/>
            </a:pPr>
          </a:p>
          <a:p>
            <a:pPr>
              <a:lnSpc>
                <a:spcPct val="40000"/>
              </a:lnSpc>
              <a:spcBef>
                <a:spcPts val="1000"/>
              </a:spcBef>
              <a:defRPr sz="2800">
                <a:solidFill>
                  <a:srgbClr val="DC5936"/>
                </a:solidFill>
                <a:latin typeface="PingFang SC Semibold"/>
                <a:ea typeface="PingFang SC Semibold"/>
                <a:cs typeface="PingFang SC Semibold"/>
                <a:sym typeface="PingFang SC Semibold"/>
              </a:defRPr>
            </a:pPr>
            <a:r>
              <a:t>基于非对称加密算法的DH密钥协商协议</a:t>
            </a:r>
          </a:p>
        </p:txBody>
      </p:sp>
    </p:spTree>
  </p:cSld>
  <p:clrMapOvr>
    <a:masterClrMapping/>
  </p:clrMapOvr>
  <p:transition xmlns:p14="http://schemas.microsoft.com/office/powerpoint/2010/main" spd="med" advClick="1"/>
</p:sld>
</file>

<file path=ppt/slides/slide1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85"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28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28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非对称加密</a:t>
            </a:r>
          </a:p>
        </p:txBody>
      </p:sp>
      <p:sp>
        <p:nvSpPr>
          <p:cNvPr id="1288" name="副标题 2"/>
          <p:cNvSpPr txBox="1"/>
          <p:nvPr>
            <p:ph type="subTitle" idx="1"/>
          </p:nvPr>
        </p:nvSpPr>
        <p:spPr>
          <a:xfrm>
            <a:off x="622300" y="1253331"/>
            <a:ext cx="10515600" cy="4351338"/>
          </a:xfrm>
          <a:prstGeom prst="rect">
            <a:avLst/>
          </a:prstGeom>
        </p:spPr>
        <p:txBody>
          <a:bodyPr/>
          <a:lstStyle/>
          <a:p>
            <a:pPr marL="228600" indent="-228600" algn="l">
              <a:lnSpc>
                <a:spcPct val="100000"/>
              </a:lnSpc>
              <a:buSzPct val="100000"/>
              <a:buFont typeface="Arial"/>
              <a:buChar char="•"/>
            </a:pPr>
            <a:r>
              <a:t>每个参与方都有一对密钥</a:t>
            </a:r>
          </a:p>
          <a:p>
            <a:pPr lvl="1" marL="685800" indent="-228600" algn="l">
              <a:lnSpc>
                <a:spcPct val="100000"/>
              </a:lnSpc>
              <a:spcBef>
                <a:spcPts val="800"/>
              </a:spcBef>
              <a:buSzPct val="100000"/>
              <a:buFont typeface="Arial"/>
              <a:buChar char="•"/>
              <a:defRPr sz="2000">
                <a:solidFill>
                  <a:srgbClr val="535353"/>
                </a:solidFill>
              </a:defRPr>
            </a:pPr>
            <a:r>
              <a:t>公钥</a:t>
            </a:r>
          </a:p>
          <a:p>
            <a:pPr lvl="2" marL="1143000" indent="-228600" algn="l">
              <a:lnSpc>
                <a:spcPct val="100000"/>
              </a:lnSpc>
              <a:spcBef>
                <a:spcPts val="800"/>
              </a:spcBef>
              <a:buSzPct val="100000"/>
              <a:buFont typeface="Arial"/>
              <a:buChar char="•"/>
              <a:defRPr sz="1600">
                <a:solidFill>
                  <a:srgbClr val="535353"/>
                </a:solidFill>
              </a:defRPr>
            </a:pPr>
            <a:r>
              <a:t>向对方公开</a:t>
            </a:r>
            <a:endParaRPr sz="2000"/>
          </a:p>
          <a:p>
            <a:pPr lvl="1" marL="685800" indent="-228600" algn="l">
              <a:lnSpc>
                <a:spcPct val="100000"/>
              </a:lnSpc>
              <a:spcBef>
                <a:spcPts val="800"/>
              </a:spcBef>
              <a:buSzPct val="100000"/>
              <a:buFont typeface="Arial"/>
              <a:buChar char="•"/>
              <a:defRPr sz="2000">
                <a:solidFill>
                  <a:srgbClr val="535353"/>
                </a:solidFill>
              </a:defRPr>
            </a:pPr>
            <a:r>
              <a:t>私钥</a:t>
            </a:r>
          </a:p>
          <a:p>
            <a:pPr lvl="2" marL="1143000" indent="-228600" algn="l">
              <a:lnSpc>
                <a:spcPct val="100000"/>
              </a:lnSpc>
              <a:spcBef>
                <a:spcPts val="800"/>
              </a:spcBef>
              <a:buSzPct val="100000"/>
              <a:buFont typeface="Arial"/>
              <a:buChar char="•"/>
              <a:defRPr sz="1600">
                <a:solidFill>
                  <a:srgbClr val="535353"/>
                </a:solidFill>
              </a:defRPr>
            </a:pPr>
            <a:r>
              <a:t>仅自己使用</a:t>
            </a:r>
          </a:p>
        </p:txBody>
      </p:sp>
      <p:pic>
        <p:nvPicPr>
          <p:cNvPr id="1289" name="图像" descr="图像"/>
          <p:cNvPicPr>
            <a:picLocks noChangeAspect="1"/>
          </p:cNvPicPr>
          <p:nvPr/>
        </p:nvPicPr>
        <p:blipFill>
          <a:blip r:embed="rId3">
            <a:extLst/>
          </a:blip>
          <a:stretch>
            <a:fillRect/>
          </a:stretch>
        </p:blipFill>
        <p:spPr>
          <a:xfrm>
            <a:off x="6923758" y="1270264"/>
            <a:ext cx="4574519" cy="4812673"/>
          </a:xfrm>
          <a:prstGeom prst="rect">
            <a:avLst/>
          </a:prstGeom>
          <a:ln w="12700">
            <a:miter lim="400000"/>
          </a:ln>
        </p:spPr>
      </p:pic>
    </p:spTree>
  </p:cSld>
  <p:clrMapOvr>
    <a:masterClrMapping/>
  </p:clrMapOvr>
  <p:transition xmlns:p14="http://schemas.microsoft.com/office/powerpoint/2010/main" spd="med" advClick="1"/>
</p:sld>
</file>

<file path=ppt/slides/slide1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91"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29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29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非对称加解密的过程</a:t>
            </a:r>
          </a:p>
        </p:txBody>
      </p:sp>
      <p:sp>
        <p:nvSpPr>
          <p:cNvPr id="1294" name="内容占位符 2"/>
          <p:cNvSpPr txBox="1"/>
          <p:nvPr/>
        </p:nvSpPr>
        <p:spPr>
          <a:xfrm>
            <a:off x="618064" y="1253332"/>
            <a:ext cx="4792614" cy="435133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spcBef>
                <a:spcPts val="1000"/>
              </a:spcBef>
              <a:buSzPct val="100000"/>
              <a:buFont typeface="Arial"/>
              <a:buChar char="•"/>
              <a:defRPr sz="2400"/>
            </a:pPr>
            <a:r>
              <a:t>加密</a:t>
            </a:r>
          </a:p>
          <a:p>
            <a:pPr lvl="1" marL="685800" indent="-228600">
              <a:spcBef>
                <a:spcPts val="800"/>
              </a:spcBef>
              <a:buSzPct val="100000"/>
              <a:buFont typeface="Arial"/>
              <a:buChar char="•"/>
              <a:defRPr sz="2400">
                <a:solidFill>
                  <a:srgbClr val="535353"/>
                </a:solidFill>
              </a:defRPr>
            </a:pPr>
            <a:r>
              <a:t>使用对方的公钥加密消息</a:t>
            </a:r>
          </a:p>
          <a:p>
            <a:pPr marL="228600" indent="-228600">
              <a:spcBef>
                <a:spcPts val="1000"/>
              </a:spcBef>
              <a:buSzPct val="100000"/>
              <a:buFont typeface="Arial"/>
              <a:buChar char="•"/>
              <a:defRPr sz="2400"/>
            </a:pPr>
            <a:r>
              <a:t>解密</a:t>
            </a:r>
          </a:p>
          <a:p>
            <a:pPr lvl="1" marL="685800" indent="-228600">
              <a:spcBef>
                <a:spcPts val="800"/>
              </a:spcBef>
              <a:buSzPct val="100000"/>
              <a:buFont typeface="Arial"/>
              <a:buChar char="•"/>
              <a:defRPr sz="2400">
                <a:solidFill>
                  <a:srgbClr val="535353"/>
                </a:solidFill>
              </a:defRPr>
            </a:pPr>
            <a:r>
              <a:t>使用自己的私钥解密消息</a:t>
            </a:r>
          </a:p>
          <a:p>
            <a:pPr marL="228600" indent="-228600">
              <a:spcBef>
                <a:spcPts val="1000"/>
              </a:spcBef>
              <a:buSzPct val="100000"/>
              <a:buFont typeface="Arial"/>
              <a:buChar char="•"/>
              <a:defRPr sz="2400"/>
            </a:pPr>
            <a:r>
              <a:t>问题</a:t>
            </a:r>
          </a:p>
          <a:p>
            <a:pPr lvl="1" marL="685800" indent="-228600">
              <a:spcBef>
                <a:spcPts val="800"/>
              </a:spcBef>
              <a:buSzPct val="100000"/>
              <a:buFont typeface="Arial"/>
              <a:buChar char="•"/>
              <a:defRPr sz="2400">
                <a:solidFill>
                  <a:srgbClr val="535353"/>
                </a:solidFill>
              </a:defRPr>
            </a:pPr>
            <a:r>
              <a:t>计算速度慢于对称加密算法</a:t>
            </a:r>
          </a:p>
          <a:p>
            <a:pPr lvl="1" marL="685800" indent="-228600">
              <a:spcBef>
                <a:spcPts val="800"/>
              </a:spcBef>
              <a:buSzPct val="100000"/>
              <a:buFont typeface="Arial"/>
              <a:buChar char="•"/>
              <a:defRPr sz="2400">
                <a:solidFill>
                  <a:srgbClr val="535353"/>
                </a:solidFill>
              </a:defRPr>
            </a:pPr>
            <a:r>
              <a:t>难于应对</a:t>
            </a:r>
            <a:r>
              <a:rPr b="1"/>
              <a:t>选择明文</a:t>
            </a:r>
            <a:r>
              <a:t>攻击</a:t>
            </a:r>
          </a:p>
        </p:txBody>
      </p:sp>
      <p:pic>
        <p:nvPicPr>
          <p:cNvPr id="1295" name="图像" descr="图像"/>
          <p:cNvPicPr>
            <a:picLocks noChangeAspect="1"/>
          </p:cNvPicPr>
          <p:nvPr/>
        </p:nvPicPr>
        <p:blipFill>
          <a:blip r:embed="rId3">
            <a:extLst/>
          </a:blip>
          <a:stretch>
            <a:fillRect/>
          </a:stretch>
        </p:blipFill>
        <p:spPr>
          <a:xfrm>
            <a:off x="6425962" y="1471971"/>
            <a:ext cx="4792611" cy="4184992"/>
          </a:xfrm>
          <a:prstGeom prst="rect">
            <a:avLst/>
          </a:prstGeom>
          <a:ln w="12700">
            <a:miter lim="400000"/>
          </a:ln>
        </p:spPr>
      </p:pic>
    </p:spTree>
  </p:cSld>
  <p:clrMapOvr>
    <a:masterClrMapping/>
  </p:clrMapOvr>
  <p:transition xmlns:p14="http://schemas.microsoft.com/office/powerpoint/2010/main" spd="med" advClick="1"/>
</p:sld>
</file>

<file path=ppt/slides/slide1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97"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298"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299"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DH 密钥交换协议</a:t>
            </a:r>
          </a:p>
        </p:txBody>
      </p:sp>
      <p:sp>
        <p:nvSpPr>
          <p:cNvPr id="1300" name="副标题 2"/>
          <p:cNvSpPr txBox="1"/>
          <p:nvPr>
            <p:ph type="subTitle" idx="1"/>
          </p:nvPr>
        </p:nvSpPr>
        <p:spPr>
          <a:xfrm>
            <a:off x="653775" y="1253331"/>
            <a:ext cx="10515601" cy="4351338"/>
          </a:xfrm>
          <a:prstGeom prst="rect">
            <a:avLst/>
          </a:prstGeom>
        </p:spPr>
        <p:txBody>
          <a:bodyPr/>
          <a:lstStyle/>
          <a:p>
            <a:pPr marL="228600" indent="-228600" algn="l">
              <a:lnSpc>
                <a:spcPct val="100000"/>
              </a:lnSpc>
              <a:buSzPct val="100000"/>
              <a:buFont typeface="Arial"/>
              <a:buChar char="•"/>
            </a:pPr>
            <a:r>
              <a:t>g、p、A、B 公开</a:t>
            </a:r>
          </a:p>
          <a:p>
            <a:pPr marL="228600" indent="-228600" algn="l">
              <a:lnSpc>
                <a:spcPct val="100000"/>
              </a:lnSpc>
              <a:buSzPct val="100000"/>
              <a:buFont typeface="Arial"/>
              <a:buChar char="•"/>
            </a:pPr>
            <a:r>
              <a:t>a,b 保密</a:t>
            </a:r>
          </a:p>
          <a:p>
            <a:pPr marL="228600" indent="-228600" algn="l">
              <a:lnSpc>
                <a:spcPct val="100000"/>
              </a:lnSpc>
              <a:buSzPct val="100000"/>
              <a:buFont typeface="Arial"/>
              <a:buChar char="•"/>
            </a:pPr>
            <a:r>
              <a:t>生成共同密钥 K</a:t>
            </a:r>
          </a:p>
        </p:txBody>
      </p:sp>
      <p:pic>
        <p:nvPicPr>
          <p:cNvPr id="1301" name="组 5.png" descr="组 5.png"/>
          <p:cNvPicPr>
            <a:picLocks noChangeAspect="1"/>
          </p:cNvPicPr>
          <p:nvPr/>
        </p:nvPicPr>
        <p:blipFill>
          <a:blip r:embed="rId3">
            <a:extLst/>
          </a:blip>
          <a:stretch>
            <a:fillRect/>
          </a:stretch>
        </p:blipFill>
        <p:spPr>
          <a:xfrm>
            <a:off x="5035505" y="2467759"/>
            <a:ext cx="6237562" cy="3414372"/>
          </a:xfrm>
          <a:prstGeom prst="rect">
            <a:avLst/>
          </a:prstGeom>
          <a:ln w="12700">
            <a:miter lim="400000"/>
          </a:ln>
        </p:spPr>
      </p:pic>
    </p:spTree>
  </p:cSld>
  <p:clrMapOvr>
    <a:masterClrMapping/>
  </p:clrMapOvr>
  <p:transition xmlns:p14="http://schemas.microsoft.com/office/powerpoint/2010/main" spd="med" advClick="1"/>
</p:sld>
</file>

<file path=ppt/slides/slide1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3" name="内容占位符 2"/>
          <p:cNvSpPr txBox="1"/>
          <p:nvPr>
            <p:ph type="body" idx="1"/>
          </p:nvPr>
        </p:nvSpPr>
        <p:spPr>
          <a:xfrm>
            <a:off x="697577" y="1405162"/>
            <a:ext cx="10515601" cy="4351339"/>
          </a:xfrm>
          <a:prstGeom prst="rect">
            <a:avLst/>
          </a:prstGeom>
        </p:spPr>
        <p:txBody>
          <a:bodyPr/>
          <a:lstStyle/>
          <a:p>
            <a:pPr>
              <a:lnSpc>
                <a:spcPct val="100000"/>
              </a:lnSpc>
              <a:defRPr sz="2000"/>
            </a:pPr>
            <a:r>
              <a:t>协定使用  </a:t>
            </a:r>
            <a:r>
              <a:rPr i="1"/>
              <a:t>p</a:t>
            </a:r>
            <a:r>
              <a:t>=23 </a:t>
            </a:r>
            <a:r>
              <a:t>以及 </a:t>
            </a:r>
            <a:r>
              <a:t>base </a:t>
            </a:r>
            <a:r>
              <a:rPr i="1"/>
              <a:t>g</a:t>
            </a:r>
            <a:r>
              <a:t>=5.</a:t>
            </a:r>
          </a:p>
          <a:p>
            <a:pPr>
              <a:lnSpc>
                <a:spcPct val="100000"/>
              </a:lnSpc>
              <a:defRPr sz="2000"/>
            </a:pPr>
            <a:r>
              <a:t>爱丽丝选择一个秘密整数 </a:t>
            </a:r>
            <a:r>
              <a:rPr b="1" i="1">
                <a:solidFill>
                  <a:srgbClr val="FF0000"/>
                </a:solidFill>
              </a:rPr>
              <a:t>a</a:t>
            </a:r>
            <a:r>
              <a:rPr>
                <a:solidFill>
                  <a:srgbClr val="FF0000"/>
                </a:solidFill>
              </a:rPr>
              <a:t>=</a:t>
            </a:r>
            <a:r>
              <a:rPr b="1">
                <a:solidFill>
                  <a:srgbClr val="FF0000"/>
                </a:solidFill>
              </a:rPr>
              <a:t>6</a:t>
            </a:r>
            <a:r>
              <a:t>, </a:t>
            </a:r>
            <a:r>
              <a:t>计算</a:t>
            </a:r>
            <a:r>
              <a:rPr>
                <a:solidFill>
                  <a:srgbClr val="00B050"/>
                </a:solidFill>
              </a:rPr>
              <a:t>A</a:t>
            </a:r>
            <a:r>
              <a:t> = </a:t>
            </a:r>
            <a:r>
              <a:rPr i="1">
                <a:solidFill>
                  <a:srgbClr val="00B050"/>
                </a:solidFill>
              </a:rPr>
              <a:t>g</a:t>
            </a:r>
            <a:r>
              <a:rPr b="1" baseline="30000" i="1">
                <a:solidFill>
                  <a:srgbClr val="FF0000"/>
                </a:solidFill>
              </a:rPr>
              <a:t>a</a:t>
            </a:r>
            <a:r>
              <a:t> mod </a:t>
            </a:r>
            <a:r>
              <a:rPr i="1">
                <a:solidFill>
                  <a:srgbClr val="00B050"/>
                </a:solidFill>
              </a:rPr>
              <a:t>p </a:t>
            </a:r>
            <a:r>
              <a:t>并发送给鲍伯。</a:t>
            </a:r>
          </a:p>
          <a:p>
            <a:pPr lvl="1" marL="685800" indent="-228600">
              <a:lnSpc>
                <a:spcPct val="100000"/>
              </a:lnSpc>
              <a:spcBef>
                <a:spcPts val="500"/>
              </a:spcBef>
              <a:defRPr sz="2000">
                <a:solidFill>
                  <a:srgbClr val="00B050"/>
                </a:solidFill>
              </a:defRPr>
            </a:pPr>
            <a:r>
              <a:t>A</a:t>
            </a:r>
            <a:r>
              <a:rPr>
                <a:solidFill>
                  <a:srgbClr val="000000"/>
                </a:solidFill>
              </a:rPr>
              <a:t> = </a:t>
            </a:r>
            <a:r>
              <a:t>5</a:t>
            </a:r>
            <a:r>
              <a:rPr b="1" baseline="30000">
                <a:solidFill>
                  <a:srgbClr val="FF0000"/>
                </a:solidFill>
              </a:rPr>
              <a:t>6</a:t>
            </a:r>
            <a:r>
              <a:rPr>
                <a:solidFill>
                  <a:srgbClr val="000000"/>
                </a:solidFill>
              </a:rPr>
              <a:t> mod </a:t>
            </a:r>
            <a:r>
              <a:t>23</a:t>
            </a:r>
            <a:r>
              <a:rPr>
                <a:solidFill>
                  <a:srgbClr val="000000"/>
                </a:solidFill>
              </a:rPr>
              <a:t> = </a:t>
            </a:r>
            <a:r>
              <a:t>8</a:t>
            </a:r>
            <a:r>
              <a:rPr>
                <a:solidFill>
                  <a:srgbClr val="000000"/>
                </a:solidFill>
              </a:rPr>
              <a:t>.</a:t>
            </a:r>
          </a:p>
          <a:p>
            <a:pPr>
              <a:lnSpc>
                <a:spcPct val="100000"/>
              </a:lnSpc>
              <a:defRPr sz="2000"/>
            </a:pPr>
            <a:r>
              <a:t>鲍伯选择一个秘密整数 </a:t>
            </a:r>
            <a:r>
              <a:rPr b="1" i="1">
                <a:solidFill>
                  <a:srgbClr val="FF0000"/>
                </a:solidFill>
              </a:rPr>
              <a:t>b</a:t>
            </a:r>
            <a:r>
              <a:rPr>
                <a:solidFill>
                  <a:srgbClr val="FF0000"/>
                </a:solidFill>
              </a:rPr>
              <a:t>=</a:t>
            </a:r>
            <a:r>
              <a:rPr b="1">
                <a:solidFill>
                  <a:srgbClr val="FF0000"/>
                </a:solidFill>
              </a:rPr>
              <a:t>15</a:t>
            </a:r>
            <a:r>
              <a:t>, </a:t>
            </a:r>
            <a:r>
              <a:t>计算</a:t>
            </a:r>
            <a:r>
              <a:rPr>
                <a:solidFill>
                  <a:srgbClr val="00B050"/>
                </a:solidFill>
              </a:rPr>
              <a:t>B</a:t>
            </a:r>
            <a:r>
              <a:t> = </a:t>
            </a:r>
            <a:r>
              <a:rPr i="1">
                <a:solidFill>
                  <a:srgbClr val="00B050"/>
                </a:solidFill>
              </a:rPr>
              <a:t>g</a:t>
            </a:r>
            <a:r>
              <a:rPr b="1" baseline="30000" i="1">
                <a:solidFill>
                  <a:srgbClr val="FF0000"/>
                </a:solidFill>
              </a:rPr>
              <a:t>b</a:t>
            </a:r>
            <a:r>
              <a:t> mod </a:t>
            </a:r>
            <a:r>
              <a:rPr i="1">
                <a:solidFill>
                  <a:srgbClr val="00B050"/>
                </a:solidFill>
              </a:rPr>
              <a:t>p </a:t>
            </a:r>
            <a:r>
              <a:t>并发送给爱丽丝。</a:t>
            </a:r>
          </a:p>
          <a:p>
            <a:pPr lvl="1" marL="685800" indent="-228600">
              <a:lnSpc>
                <a:spcPct val="100000"/>
              </a:lnSpc>
              <a:spcBef>
                <a:spcPts val="500"/>
              </a:spcBef>
              <a:defRPr sz="2000">
                <a:solidFill>
                  <a:srgbClr val="00B050"/>
                </a:solidFill>
              </a:defRPr>
            </a:pPr>
            <a:r>
              <a:t>B</a:t>
            </a:r>
            <a:r>
              <a:rPr>
                <a:solidFill>
                  <a:srgbClr val="000000"/>
                </a:solidFill>
              </a:rPr>
              <a:t> = </a:t>
            </a:r>
            <a:r>
              <a:t>5</a:t>
            </a:r>
            <a:r>
              <a:rPr b="1" baseline="30000">
                <a:solidFill>
                  <a:srgbClr val="FF0000"/>
                </a:solidFill>
              </a:rPr>
              <a:t>15</a:t>
            </a:r>
            <a:r>
              <a:rPr>
                <a:solidFill>
                  <a:srgbClr val="000000"/>
                </a:solidFill>
              </a:rPr>
              <a:t> mod </a:t>
            </a:r>
            <a:r>
              <a:t>23</a:t>
            </a:r>
            <a:r>
              <a:rPr>
                <a:solidFill>
                  <a:srgbClr val="000000"/>
                </a:solidFill>
              </a:rPr>
              <a:t> = </a:t>
            </a:r>
            <a:r>
              <a:t>19</a:t>
            </a:r>
            <a:r>
              <a:rPr>
                <a:solidFill>
                  <a:srgbClr val="000000"/>
                </a:solidFill>
              </a:rPr>
              <a:t>.</a:t>
            </a:r>
          </a:p>
          <a:p>
            <a:pPr>
              <a:lnSpc>
                <a:spcPct val="100000"/>
              </a:lnSpc>
              <a:defRPr sz="2000"/>
            </a:pPr>
            <a:r>
              <a:t>爱丽丝计算 </a:t>
            </a:r>
            <a:r>
              <a:rPr b="1">
                <a:solidFill>
                  <a:srgbClr val="FF0000"/>
                </a:solidFill>
              </a:rPr>
              <a:t>s</a:t>
            </a:r>
            <a:r>
              <a:t> = </a:t>
            </a:r>
            <a:r>
              <a:rPr i="1">
                <a:solidFill>
                  <a:srgbClr val="00B050"/>
                </a:solidFill>
              </a:rPr>
              <a:t>B</a:t>
            </a:r>
            <a:r>
              <a:t> </a:t>
            </a:r>
            <a:r>
              <a:rPr b="1" baseline="30000" i="1">
                <a:solidFill>
                  <a:srgbClr val="FF0000"/>
                </a:solidFill>
              </a:rPr>
              <a:t>a</a:t>
            </a:r>
            <a:r>
              <a:t> mod </a:t>
            </a:r>
            <a:r>
              <a:rPr i="1">
                <a:solidFill>
                  <a:srgbClr val="00B050"/>
                </a:solidFill>
              </a:rPr>
              <a:t>p</a:t>
            </a:r>
            <a:endParaRPr>
              <a:solidFill>
                <a:srgbClr val="00B050"/>
              </a:solidFill>
            </a:endParaRPr>
          </a:p>
          <a:p>
            <a:pPr lvl="1" marL="685800" indent="-228600">
              <a:lnSpc>
                <a:spcPct val="100000"/>
              </a:lnSpc>
              <a:spcBef>
                <a:spcPts val="500"/>
              </a:spcBef>
              <a:defRPr sz="2000">
                <a:solidFill>
                  <a:srgbClr val="00B050"/>
                </a:solidFill>
              </a:defRPr>
            </a:pPr>
            <a:r>
              <a:t>19</a:t>
            </a:r>
            <a:r>
              <a:rPr b="1" baseline="30000">
                <a:solidFill>
                  <a:srgbClr val="FF0000"/>
                </a:solidFill>
              </a:rPr>
              <a:t>6</a:t>
            </a:r>
            <a:r>
              <a:rPr>
                <a:solidFill>
                  <a:srgbClr val="000000"/>
                </a:solidFill>
              </a:rPr>
              <a:t> mod </a:t>
            </a:r>
            <a:r>
              <a:t>23</a:t>
            </a:r>
            <a:r>
              <a:rPr>
                <a:solidFill>
                  <a:srgbClr val="000000"/>
                </a:solidFill>
              </a:rPr>
              <a:t> = </a:t>
            </a:r>
            <a:r>
              <a:rPr b="1">
                <a:solidFill>
                  <a:srgbClr val="FF0000"/>
                </a:solidFill>
              </a:rPr>
              <a:t>2</a:t>
            </a:r>
            <a:r>
              <a:rPr>
                <a:solidFill>
                  <a:srgbClr val="000000"/>
                </a:solidFill>
              </a:rPr>
              <a:t>.</a:t>
            </a:r>
          </a:p>
          <a:p>
            <a:pPr>
              <a:lnSpc>
                <a:spcPct val="100000"/>
              </a:lnSpc>
              <a:defRPr sz="2000"/>
            </a:pPr>
            <a:r>
              <a:t>鲍伯计算 </a:t>
            </a:r>
            <a:r>
              <a:rPr b="1">
                <a:solidFill>
                  <a:srgbClr val="FF0000"/>
                </a:solidFill>
              </a:rPr>
              <a:t>s</a:t>
            </a:r>
            <a:r>
              <a:t> = </a:t>
            </a:r>
            <a:r>
              <a:rPr i="1">
                <a:solidFill>
                  <a:srgbClr val="00B050"/>
                </a:solidFill>
              </a:rPr>
              <a:t>A</a:t>
            </a:r>
            <a:r>
              <a:t> </a:t>
            </a:r>
            <a:r>
              <a:rPr b="1" baseline="30000" i="1">
                <a:solidFill>
                  <a:srgbClr val="FF0000"/>
                </a:solidFill>
              </a:rPr>
              <a:t>b</a:t>
            </a:r>
            <a:r>
              <a:t> mod </a:t>
            </a:r>
            <a:r>
              <a:rPr i="1">
                <a:solidFill>
                  <a:srgbClr val="00B050"/>
                </a:solidFill>
              </a:rPr>
              <a:t>p</a:t>
            </a:r>
            <a:endParaRPr>
              <a:solidFill>
                <a:srgbClr val="00B050"/>
              </a:solidFill>
            </a:endParaRPr>
          </a:p>
          <a:p>
            <a:pPr lvl="1" marL="685800" indent="-228600">
              <a:lnSpc>
                <a:spcPct val="100000"/>
              </a:lnSpc>
              <a:spcBef>
                <a:spcPts val="500"/>
              </a:spcBef>
              <a:defRPr sz="2000">
                <a:solidFill>
                  <a:srgbClr val="00B050"/>
                </a:solidFill>
              </a:defRPr>
            </a:pPr>
            <a:r>
              <a:t>8</a:t>
            </a:r>
            <a:r>
              <a:rPr b="1" baseline="30000">
                <a:solidFill>
                  <a:srgbClr val="FF0000"/>
                </a:solidFill>
              </a:rPr>
              <a:t>15</a:t>
            </a:r>
            <a:r>
              <a:rPr>
                <a:solidFill>
                  <a:srgbClr val="000000"/>
                </a:solidFill>
              </a:rPr>
              <a:t> mod </a:t>
            </a:r>
            <a:r>
              <a:t>23</a:t>
            </a:r>
            <a:r>
              <a:rPr>
                <a:solidFill>
                  <a:srgbClr val="000000"/>
                </a:solidFill>
              </a:rPr>
              <a:t> = </a:t>
            </a:r>
            <a:r>
              <a:rPr b="1">
                <a:solidFill>
                  <a:srgbClr val="FF0000"/>
                </a:solidFill>
              </a:rPr>
              <a:t>2</a:t>
            </a:r>
            <a:r>
              <a:rPr>
                <a:solidFill>
                  <a:srgbClr val="000000"/>
                </a:solidFill>
              </a:rPr>
              <a:t>.</a:t>
            </a:r>
          </a:p>
        </p:txBody>
      </p:sp>
      <p:pic>
        <p:nvPicPr>
          <p:cNvPr id="1304" name="图片 3" descr="图片 3"/>
          <p:cNvPicPr>
            <a:picLocks noChangeAspect="1"/>
          </p:cNvPicPr>
          <p:nvPr/>
        </p:nvPicPr>
        <p:blipFill>
          <a:blip r:embed="rId2">
            <a:extLst/>
          </a:blip>
          <a:stretch>
            <a:fillRect/>
          </a:stretch>
        </p:blipFill>
        <p:spPr>
          <a:xfrm>
            <a:off x="4438274" y="3592944"/>
            <a:ext cx="7105651" cy="2533651"/>
          </a:xfrm>
          <a:prstGeom prst="rect">
            <a:avLst/>
          </a:prstGeom>
          <a:ln w="12700">
            <a:miter lim="400000"/>
          </a:ln>
        </p:spPr>
      </p:pic>
      <p:pic>
        <p:nvPicPr>
          <p:cNvPr id="1305"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30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30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DH密钥交换协议举例</a:t>
            </a:r>
          </a:p>
        </p:txBody>
      </p:sp>
    </p:spTree>
  </p:cSld>
  <p:clrMapOvr>
    <a:masterClrMapping/>
  </p:clrMapOvr>
  <p:transition xmlns:p14="http://schemas.microsoft.com/office/powerpoint/2010/main" spd="med" advClick="1"/>
</p:sld>
</file>

<file path=ppt/slides/slide1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09"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31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31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DH 密钥交换</a:t>
            </a:r>
          </a:p>
        </p:txBody>
      </p:sp>
      <p:sp>
        <p:nvSpPr>
          <p:cNvPr id="1312" name="副标题 2"/>
          <p:cNvSpPr txBox="1"/>
          <p:nvPr>
            <p:ph type="subTitle" idx="1"/>
          </p:nvPr>
        </p:nvSpPr>
        <p:spPr>
          <a:xfrm>
            <a:off x="653775" y="1253331"/>
            <a:ext cx="10515601" cy="4351338"/>
          </a:xfrm>
          <a:prstGeom prst="rect">
            <a:avLst/>
          </a:prstGeom>
        </p:spPr>
        <p:txBody>
          <a:bodyPr/>
          <a:lstStyle/>
          <a:p>
            <a:pPr algn="l">
              <a:lnSpc>
                <a:spcPct val="100000"/>
              </a:lnSpc>
            </a:pPr>
            <a:r>
              <a:t>1976 年由 Bailey </a:t>
            </a:r>
            <a:r>
              <a:rPr>
                <a:solidFill>
                  <a:srgbClr val="DD5A35"/>
                </a:solidFill>
              </a:rPr>
              <a:t>Diffie </a:t>
            </a:r>
            <a:r>
              <a:t>和 </a:t>
            </a:r>
            <a:r>
              <a:rPr>
                <a:solidFill>
                  <a:srgbClr val="EE4E24"/>
                </a:solidFill>
              </a:rPr>
              <a:t>Martin</a:t>
            </a:r>
            <a:r>
              <a:t> </a:t>
            </a:r>
            <a:r>
              <a:rPr>
                <a:solidFill>
                  <a:srgbClr val="DD5A35"/>
                </a:solidFill>
              </a:rPr>
              <a:t>Hellman </a:t>
            </a:r>
            <a:r>
              <a:t>首次发表，故称为</a:t>
            </a:r>
            <a:r>
              <a:rPr>
                <a:solidFill>
                  <a:srgbClr val="DD5A36"/>
                </a:solidFill>
              </a:rPr>
              <a:t>Diffie–Hellman</a:t>
            </a:r>
            <a:r>
              <a:rPr>
                <a:solidFill>
                  <a:srgbClr val="FF0000"/>
                </a:solidFill>
              </a:rPr>
              <a:t> </a:t>
            </a:r>
            <a:r>
              <a:t>key exchange，简称 </a:t>
            </a:r>
            <a:r>
              <a:rPr>
                <a:solidFill>
                  <a:srgbClr val="DD5A37"/>
                </a:solidFill>
              </a:rPr>
              <a:t>DH</a:t>
            </a:r>
            <a:r>
              <a:t>。</a:t>
            </a:r>
          </a:p>
        </p:txBody>
      </p:sp>
      <p:pic>
        <p:nvPicPr>
          <p:cNvPr id="1313" name="图像" descr="图像"/>
          <p:cNvPicPr>
            <a:picLocks noChangeAspect="1"/>
          </p:cNvPicPr>
          <p:nvPr/>
        </p:nvPicPr>
        <p:blipFill>
          <a:blip r:embed="rId4">
            <a:extLst/>
          </a:blip>
          <a:stretch>
            <a:fillRect/>
          </a:stretch>
        </p:blipFill>
        <p:spPr>
          <a:xfrm>
            <a:off x="3226784" y="2748240"/>
            <a:ext cx="5738432" cy="3444320"/>
          </a:xfrm>
          <a:prstGeom prst="rect">
            <a:avLst/>
          </a:prstGeom>
          <a:ln w="12700">
            <a:miter lim="400000"/>
          </a:ln>
        </p:spPr>
      </p:pic>
    </p:spTree>
  </p:cSld>
  <p:clrMapOvr>
    <a:masterClrMapping/>
  </p:clrMapOvr>
  <p:transition xmlns:p14="http://schemas.microsoft.com/office/powerpoint/2010/main" spd="med" advClick="1"/>
</p:sld>
</file>

<file path=ppt/slides/slide1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17"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318"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319"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P256(secp256r1, prime256v1)</a:t>
            </a:r>
          </a:p>
        </p:txBody>
      </p:sp>
      <p:sp>
        <p:nvSpPr>
          <p:cNvPr id="1320" name="文本框 8"/>
          <p:cNvSpPr txBox="1"/>
          <p:nvPr/>
        </p:nvSpPr>
        <p:spPr>
          <a:xfrm>
            <a:off x="642710" y="1292524"/>
            <a:ext cx="9880718" cy="942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spcBef>
                <a:spcPts val="1000"/>
              </a:spcBef>
              <a:buSzPct val="100000"/>
              <a:buFont typeface="Arial"/>
              <a:buChar char="•"/>
              <a:defRPr sz="2400">
                <a:solidFill>
                  <a:srgbClr val="DD5B36"/>
                </a:solidFill>
              </a:defRPr>
            </a:pPr>
            <a:r>
              <a:t>P384</a:t>
            </a:r>
            <a:r>
              <a:rPr>
                <a:solidFill>
                  <a:srgbClr val="000000"/>
                </a:solidFill>
              </a:rPr>
              <a:t>(secp384r1)</a:t>
            </a:r>
          </a:p>
          <a:p>
            <a:pPr lvl="1" marL="742950" indent="-285750">
              <a:spcBef>
                <a:spcPts val="1000"/>
              </a:spcBef>
              <a:buSzPct val="100000"/>
              <a:buFont typeface="Arial"/>
              <a:buChar char="•"/>
              <a:defRPr sz="2000">
                <a:solidFill>
                  <a:srgbClr val="535353"/>
                </a:solidFill>
              </a:defRPr>
            </a:pPr>
            <a:r>
              <a:t>b拥有384位（ 111...1100...0011...11 ，288个1，64个0，最后32个1）</a:t>
            </a:r>
          </a:p>
        </p:txBody>
      </p:sp>
      <p:pic>
        <p:nvPicPr>
          <p:cNvPr id="1321" name="图形 10" descr="图形 10"/>
          <p:cNvPicPr>
            <a:picLocks noChangeAspect="1"/>
          </p:cNvPicPr>
          <p:nvPr/>
        </p:nvPicPr>
        <p:blipFill>
          <a:blip r:embed="rId4">
            <a:extLst/>
          </a:blip>
          <a:stretch>
            <a:fillRect/>
          </a:stretch>
        </p:blipFill>
        <p:spPr>
          <a:xfrm>
            <a:off x="3626734" y="1327165"/>
            <a:ext cx="2324758" cy="414317"/>
          </a:xfrm>
          <a:prstGeom prst="rect">
            <a:avLst/>
          </a:prstGeom>
          <a:ln w="12700">
            <a:miter lim="400000"/>
          </a:ln>
        </p:spPr>
      </p:pic>
      <p:sp>
        <p:nvSpPr>
          <p:cNvPr id="1322" name="页脚占位符 4"/>
          <p:cNvSpPr txBox="1"/>
          <p:nvPr/>
        </p:nvSpPr>
        <p:spPr>
          <a:xfrm>
            <a:off x="4084320" y="6404293"/>
            <a:ext cx="4023360" cy="269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88888"/>
                </a:solidFill>
              </a:defRPr>
            </a:lvl1pPr>
          </a:lstStyle>
          <a:p>
            <a:pPr/>
            <a:r>
              <a:t>https://www.nginx.org.cn</a:t>
            </a:r>
          </a:p>
        </p:txBody>
      </p:sp>
      <p:sp>
        <p:nvSpPr>
          <p:cNvPr id="1323" name="日期占位符 3"/>
          <p:cNvSpPr txBox="1"/>
          <p:nvPr/>
        </p:nvSpPr>
        <p:spPr>
          <a:xfrm>
            <a:off x="883919" y="6404293"/>
            <a:ext cx="2651762" cy="269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200">
                <a:solidFill>
                  <a:srgbClr val="888888"/>
                </a:solidFill>
              </a:defRPr>
            </a:lvl1pPr>
          </a:lstStyle>
          <a:p>
            <a:pPr/>
            <a:r>
              <a:t>2021/2/7</a:t>
            </a:r>
          </a:p>
        </p:txBody>
      </p:sp>
      <p:pic>
        <p:nvPicPr>
          <p:cNvPr id="1324" name="内容占位符 6" descr="内容占位符 6"/>
          <p:cNvPicPr>
            <a:picLocks noChangeAspect="1"/>
          </p:cNvPicPr>
          <p:nvPr/>
        </p:nvPicPr>
        <p:blipFill>
          <a:blip r:embed="rId5">
            <a:extLst/>
          </a:blip>
          <a:stretch>
            <a:fillRect/>
          </a:stretch>
        </p:blipFill>
        <p:spPr>
          <a:xfrm>
            <a:off x="3369833" y="2694570"/>
            <a:ext cx="5750027" cy="3250016"/>
          </a:xfrm>
          <a:prstGeom prst="rect">
            <a:avLst/>
          </a:prstGeom>
          <a:ln w="12700">
            <a:miter lim="400000"/>
          </a:ln>
        </p:spPr>
      </p:pic>
    </p:spTree>
  </p:cSld>
  <p:clrMapOvr>
    <a:masterClrMapping/>
  </p:clrMapOvr>
  <p:transition xmlns:p14="http://schemas.microsoft.com/office/powerpoint/2010/main" spd="med" advClick="1"/>
</p:sld>
</file>

<file path=ppt/slides/slide1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28" name="图片 6" descr="图片 6"/>
          <p:cNvPicPr>
            <a:picLocks noChangeAspect="0"/>
          </p:cNvPicPr>
          <p:nvPr/>
        </p:nvPicPr>
        <p:blipFill>
          <a:blip r:embed="rId3">
            <a:extLst/>
          </a:blip>
          <a:stretch>
            <a:fillRect/>
          </a:stretch>
        </p:blipFill>
        <p:spPr>
          <a:xfrm>
            <a:off x="1360154" y="1770061"/>
            <a:ext cx="4114801" cy="4114801"/>
          </a:xfrm>
          <a:prstGeom prst="rect">
            <a:avLst/>
          </a:prstGeom>
          <a:ln w="12700">
            <a:miter lim="400000"/>
          </a:ln>
        </p:spPr>
      </p:pic>
      <p:pic>
        <p:nvPicPr>
          <p:cNvPr id="1329" name="图片 8" descr="图片 8"/>
          <p:cNvPicPr>
            <a:picLocks noChangeAspect="1"/>
          </p:cNvPicPr>
          <p:nvPr/>
        </p:nvPicPr>
        <p:blipFill>
          <a:blip r:embed="rId4">
            <a:extLst/>
          </a:blip>
          <a:stretch>
            <a:fillRect/>
          </a:stretch>
        </p:blipFill>
        <p:spPr>
          <a:xfrm>
            <a:off x="6387434" y="1708815"/>
            <a:ext cx="4224337" cy="4237295"/>
          </a:xfrm>
          <a:prstGeom prst="rect">
            <a:avLst/>
          </a:prstGeom>
          <a:ln w="12700">
            <a:miter lim="400000"/>
          </a:ln>
        </p:spPr>
      </p:pic>
      <p:pic>
        <p:nvPicPr>
          <p:cNvPr id="1330" name="极客时间_画板 1.png" descr="极客时间_画板 1.png"/>
          <p:cNvPicPr>
            <a:picLocks noChangeAspect="1"/>
          </p:cNvPicPr>
          <p:nvPr/>
        </p:nvPicPr>
        <p:blipFill>
          <a:blip r:embed="rId5">
            <a:extLst/>
          </a:blip>
          <a:stretch>
            <a:fillRect/>
          </a:stretch>
        </p:blipFill>
        <p:spPr>
          <a:xfrm>
            <a:off x="9965121" y="354545"/>
            <a:ext cx="1547642" cy="414316"/>
          </a:xfrm>
          <a:prstGeom prst="rect">
            <a:avLst/>
          </a:prstGeom>
          <a:ln w="12700">
            <a:miter lim="400000"/>
          </a:ln>
        </p:spPr>
      </p:pic>
      <p:sp>
        <p:nvSpPr>
          <p:cNvPr id="133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33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ECC椭圆曲线与非对称加密算法</a:t>
            </a:r>
          </a:p>
        </p:txBody>
      </p:sp>
    </p:spTree>
  </p:cSld>
  <p:clrMapOvr>
    <a:masterClrMapping/>
  </p:clrMapOvr>
  <p:transition xmlns:p14="http://schemas.microsoft.com/office/powerpoint/2010/main" spd="med" advClick="1"/>
</p:sld>
</file>

<file path=ppt/slides/slide1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36"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33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33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常用curve椭圆曲线</a:t>
            </a:r>
          </a:p>
        </p:txBody>
      </p:sp>
      <p:sp>
        <p:nvSpPr>
          <p:cNvPr id="1339" name="副标题 2"/>
          <p:cNvSpPr txBox="1"/>
          <p:nvPr>
            <p:ph type="subTitle" idx="1"/>
          </p:nvPr>
        </p:nvSpPr>
        <p:spPr>
          <a:xfrm>
            <a:off x="635000" y="1304131"/>
            <a:ext cx="10515601" cy="4351338"/>
          </a:xfrm>
          <a:prstGeom prst="rect">
            <a:avLst/>
          </a:prstGeom>
        </p:spPr>
        <p:txBody>
          <a:bodyPr/>
          <a:lstStyle/>
          <a:p>
            <a:pPr marL="228600" indent="-228600" algn="l">
              <a:lnSpc>
                <a:spcPct val="100000"/>
              </a:lnSpc>
              <a:buSzPct val="100000"/>
              <a:buFont typeface="Arial"/>
              <a:buChar char="•"/>
            </a:pPr>
            <a:r>
              <a:t>openssl ecparam -list_curves</a:t>
            </a:r>
          </a:p>
          <a:p>
            <a:pPr lvl="1" marL="685800" indent="-228600" algn="l">
              <a:lnSpc>
                <a:spcPct val="100000"/>
              </a:lnSpc>
              <a:spcBef>
                <a:spcPts val="800"/>
              </a:spcBef>
              <a:buSzPct val="100000"/>
              <a:buFont typeface="Arial"/>
              <a:buChar char="•"/>
              <a:defRPr sz="2000">
                <a:solidFill>
                  <a:srgbClr val="535353"/>
                </a:solidFill>
              </a:defRPr>
            </a:pPr>
            <a:r>
              <a:t>secp256k1 (比特币使用的曲线)</a:t>
            </a:r>
          </a:p>
          <a:p>
            <a:pPr lvl="1" marL="685800" indent="-228600" algn="l">
              <a:lnSpc>
                <a:spcPct val="100000"/>
              </a:lnSpc>
              <a:spcBef>
                <a:spcPts val="800"/>
              </a:spcBef>
              <a:buSzPct val="100000"/>
              <a:buFont typeface="Arial"/>
              <a:buChar char="•"/>
              <a:defRPr sz="2000">
                <a:solidFill>
                  <a:srgbClr val="535353"/>
                </a:solidFill>
              </a:defRPr>
            </a:pPr>
            <a:r>
              <a:t>secp384r1(P384曲线)</a:t>
            </a:r>
          </a:p>
          <a:p>
            <a:pPr lvl="1" marL="685800" indent="-228600" algn="l">
              <a:lnSpc>
                <a:spcPct val="100000"/>
              </a:lnSpc>
              <a:spcBef>
                <a:spcPts val="800"/>
              </a:spcBef>
              <a:buSzPct val="100000"/>
              <a:buFont typeface="Arial"/>
              <a:buChar char="•"/>
              <a:defRPr sz="2000">
                <a:solidFill>
                  <a:srgbClr val="535353"/>
                </a:solidFill>
              </a:defRPr>
            </a:pPr>
            <a:r>
              <a:t>secp521r1(P521曲线)</a:t>
            </a:r>
          </a:p>
          <a:p>
            <a:pPr lvl="1" marL="685800" indent="-228600" algn="l">
              <a:lnSpc>
                <a:spcPct val="100000"/>
              </a:lnSpc>
              <a:spcBef>
                <a:spcPts val="800"/>
              </a:spcBef>
              <a:buSzPct val="100000"/>
              <a:buFont typeface="Arial"/>
              <a:buChar char="•"/>
              <a:defRPr sz="2000">
                <a:solidFill>
                  <a:srgbClr val="535353"/>
                </a:solidFill>
              </a:defRPr>
            </a:pPr>
            <a:r>
              <a:t>prime256v1(P256曲线)</a:t>
            </a:r>
          </a:p>
          <a:p>
            <a:pPr lvl="1" marL="685800" indent="-228600" algn="l">
              <a:lnSpc>
                <a:spcPct val="100000"/>
              </a:lnSpc>
              <a:spcBef>
                <a:spcPts val="800"/>
              </a:spcBef>
              <a:buSzPct val="100000"/>
              <a:buFont typeface="Arial"/>
              <a:buChar char="•"/>
              <a:defRPr sz="2000">
                <a:solidFill>
                  <a:srgbClr val="DD5A36"/>
                </a:solidFill>
              </a:defRPr>
            </a:pPr>
            <a:r>
              <a:t>RFC7748</a:t>
            </a:r>
          </a:p>
          <a:p>
            <a:pPr lvl="2" marL="1143000" indent="-228600" algn="l">
              <a:lnSpc>
                <a:spcPct val="100000"/>
              </a:lnSpc>
              <a:spcBef>
                <a:spcPts val="800"/>
              </a:spcBef>
              <a:buSzPct val="100000"/>
              <a:buFont typeface="Arial"/>
              <a:buChar char="•"/>
              <a:defRPr sz="1600">
                <a:solidFill>
                  <a:srgbClr val="535353"/>
                </a:solidFill>
              </a:defRPr>
            </a:pPr>
            <a:r>
              <a:t>X25519</a:t>
            </a:r>
          </a:p>
          <a:p>
            <a:pPr lvl="2" marL="1143000" indent="-228600" algn="l">
              <a:lnSpc>
                <a:spcPct val="100000"/>
              </a:lnSpc>
              <a:spcBef>
                <a:spcPts val="800"/>
              </a:spcBef>
              <a:buSzPct val="100000"/>
              <a:buFont typeface="Arial"/>
              <a:buChar char="•"/>
              <a:defRPr sz="1600">
                <a:solidFill>
                  <a:srgbClr val="535353"/>
                </a:solidFill>
              </a:defRPr>
            </a:pPr>
            <a:r>
              <a:t>X448</a:t>
            </a:r>
          </a:p>
        </p:txBody>
      </p:sp>
      <p:pic>
        <p:nvPicPr>
          <p:cNvPr id="1340" name="图像" descr="图像"/>
          <p:cNvPicPr>
            <a:picLocks noChangeAspect="1"/>
          </p:cNvPicPr>
          <p:nvPr/>
        </p:nvPicPr>
        <p:blipFill>
          <a:blip r:embed="rId4">
            <a:extLst/>
          </a:blip>
          <a:stretch>
            <a:fillRect/>
          </a:stretch>
        </p:blipFill>
        <p:spPr>
          <a:xfrm>
            <a:off x="6597152" y="1474400"/>
            <a:ext cx="4516193" cy="4509659"/>
          </a:xfrm>
          <a:prstGeom prst="rect">
            <a:avLst/>
          </a:prstGeom>
          <a:ln w="12700">
            <a:miter lim="400000"/>
          </a:ln>
        </p:spPr>
      </p:pic>
    </p:spTree>
  </p:cSld>
  <p:clrMapOvr>
    <a:masterClrMapping/>
  </p:clrMapOvr>
  <p:transition xmlns:p14="http://schemas.microsoft.com/office/powerpoint/2010/main" spd="med" advClick="1"/>
</p:sld>
</file>

<file path=ppt/slides/slide1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44"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345"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346"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TLS 安全密码套件解读</a:t>
            </a:r>
          </a:p>
        </p:txBody>
      </p:sp>
      <p:pic>
        <p:nvPicPr>
          <p:cNvPr id="1347" name="图片 3" descr="图片 3"/>
          <p:cNvPicPr>
            <a:picLocks noChangeAspect="1"/>
          </p:cNvPicPr>
          <p:nvPr/>
        </p:nvPicPr>
        <p:blipFill>
          <a:blip r:embed="rId4">
            <a:extLst/>
          </a:blip>
          <a:stretch>
            <a:fillRect/>
          </a:stretch>
        </p:blipFill>
        <p:spPr>
          <a:xfrm>
            <a:off x="2718530" y="1633677"/>
            <a:ext cx="6678740" cy="1442223"/>
          </a:xfrm>
          <a:prstGeom prst="rect">
            <a:avLst/>
          </a:prstGeom>
          <a:ln w="12700">
            <a:miter lim="400000"/>
          </a:ln>
          <a:effectLst>
            <a:outerShdw sx="100000" sy="100000" kx="0" ky="0" algn="b" rotWithShape="0" blurRad="330200" dist="0" dir="0">
              <a:srgbClr val="000000">
                <a:alpha val="13586"/>
              </a:srgbClr>
            </a:outerShdw>
          </a:effectLst>
        </p:spPr>
      </p:pic>
      <p:grpSp>
        <p:nvGrpSpPr>
          <p:cNvPr id="1350" name="组合 6"/>
          <p:cNvGrpSpPr/>
          <p:nvPr/>
        </p:nvGrpSpPr>
        <p:grpSpPr>
          <a:xfrm>
            <a:off x="2758468" y="3340213"/>
            <a:ext cx="6577049" cy="622924"/>
            <a:chOff x="0" y="0"/>
            <a:chExt cx="6577048" cy="622923"/>
          </a:xfrm>
        </p:grpSpPr>
        <p:sp>
          <p:nvSpPr>
            <p:cNvPr id="1348" name="Rounded Rectangle 58"/>
            <p:cNvSpPr/>
            <p:nvPr/>
          </p:nvSpPr>
          <p:spPr>
            <a:xfrm>
              <a:off x="0" y="-1"/>
              <a:ext cx="6577049" cy="564802"/>
            </a:xfrm>
            <a:prstGeom prst="roundRect">
              <a:avLst>
                <a:gd name="adj" fmla="val 12194"/>
              </a:avLst>
            </a:prstGeom>
            <a:solidFill>
              <a:schemeClr val="accent4">
                <a:alpha val="0"/>
              </a:schemeClr>
            </a:solidFill>
            <a:ln w="19050" cap="flat">
              <a:solidFill>
                <a:schemeClr val="accent4"/>
              </a:solidFill>
              <a:prstDash val="sysDash"/>
              <a:miter lim="800000"/>
            </a:ln>
            <a:effectLst/>
          </p:spPr>
          <p:txBody>
            <a:bodyPr wrap="square" lIns="0" tIns="0" rIns="0" bIns="0" numCol="1" anchor="ctr">
              <a:noAutofit/>
            </a:bodyPr>
            <a:lstStyle/>
            <a:p>
              <a:pPr algn="ctr">
                <a:defRPr>
                  <a:solidFill>
                    <a:srgbClr val="002060"/>
                  </a:solidFill>
                </a:defRPr>
              </a:pPr>
            </a:p>
          </p:txBody>
        </p:sp>
        <p:sp>
          <p:nvSpPr>
            <p:cNvPr id="1349" name="矩形 8"/>
            <p:cNvSpPr txBox="1"/>
            <p:nvPr/>
          </p:nvSpPr>
          <p:spPr>
            <a:xfrm>
              <a:off x="44737" y="23487"/>
              <a:ext cx="6485610" cy="599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sz="2800">
                  <a:solidFill>
                    <a:srgbClr val="DD5936"/>
                  </a:solidFill>
                </a:defRPr>
              </a:lvl1pPr>
            </a:lstStyle>
            <a:p>
              <a:pPr/>
              <a:r>
                <a:t>密钥交换算法</a:t>
              </a:r>
            </a:p>
          </p:txBody>
        </p:sp>
      </p:grpSp>
      <p:grpSp>
        <p:nvGrpSpPr>
          <p:cNvPr id="1353" name="组合 9"/>
          <p:cNvGrpSpPr/>
          <p:nvPr/>
        </p:nvGrpSpPr>
        <p:grpSpPr>
          <a:xfrm>
            <a:off x="2758469" y="4053235"/>
            <a:ext cx="6597848" cy="635339"/>
            <a:chOff x="0" y="0"/>
            <a:chExt cx="6597847" cy="635338"/>
          </a:xfrm>
        </p:grpSpPr>
        <p:sp>
          <p:nvSpPr>
            <p:cNvPr id="1351" name="Rounded Rectangle 58"/>
            <p:cNvSpPr/>
            <p:nvPr/>
          </p:nvSpPr>
          <p:spPr>
            <a:xfrm>
              <a:off x="0" y="-1"/>
              <a:ext cx="6597848" cy="564803"/>
            </a:xfrm>
            <a:prstGeom prst="roundRect">
              <a:avLst>
                <a:gd name="adj" fmla="val 12194"/>
              </a:avLst>
            </a:prstGeom>
            <a:solidFill>
              <a:schemeClr val="accent4">
                <a:alpha val="0"/>
              </a:schemeClr>
            </a:solidFill>
            <a:ln w="19050" cap="flat">
              <a:solidFill>
                <a:schemeClr val="accent4"/>
              </a:solidFill>
              <a:prstDash val="sysDash"/>
              <a:miter lim="800000"/>
            </a:ln>
            <a:effectLst/>
          </p:spPr>
          <p:txBody>
            <a:bodyPr wrap="square" lIns="0" tIns="0" rIns="0" bIns="0" numCol="1" anchor="ctr">
              <a:noAutofit/>
            </a:bodyPr>
            <a:lstStyle/>
            <a:p>
              <a:pPr algn="ctr">
                <a:defRPr>
                  <a:solidFill>
                    <a:srgbClr val="002060"/>
                  </a:solidFill>
                </a:defRPr>
              </a:pPr>
            </a:p>
          </p:txBody>
        </p:sp>
        <p:sp>
          <p:nvSpPr>
            <p:cNvPr id="1352" name="矩形 11"/>
            <p:cNvSpPr txBox="1"/>
            <p:nvPr/>
          </p:nvSpPr>
          <p:spPr>
            <a:xfrm>
              <a:off x="44737" y="35902"/>
              <a:ext cx="6485607" cy="599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sz="2800">
                  <a:solidFill>
                    <a:srgbClr val="DD5A35"/>
                  </a:solidFill>
                </a:defRPr>
              </a:lvl1pPr>
            </a:lstStyle>
            <a:p>
              <a:pPr/>
              <a:r>
                <a:t>身份验证算法</a:t>
              </a:r>
            </a:p>
          </p:txBody>
        </p:sp>
      </p:grpSp>
      <p:grpSp>
        <p:nvGrpSpPr>
          <p:cNvPr id="1356" name="组合 12"/>
          <p:cNvGrpSpPr/>
          <p:nvPr/>
        </p:nvGrpSpPr>
        <p:grpSpPr>
          <a:xfrm>
            <a:off x="2757484" y="4786257"/>
            <a:ext cx="6600833" cy="624817"/>
            <a:chOff x="-1" y="0"/>
            <a:chExt cx="6600831" cy="624816"/>
          </a:xfrm>
        </p:grpSpPr>
        <p:sp>
          <p:nvSpPr>
            <p:cNvPr id="1354" name="Rounded Rectangle 58"/>
            <p:cNvSpPr/>
            <p:nvPr/>
          </p:nvSpPr>
          <p:spPr>
            <a:xfrm>
              <a:off x="-2" y="-1"/>
              <a:ext cx="6600833" cy="564800"/>
            </a:xfrm>
            <a:prstGeom prst="roundRect">
              <a:avLst>
                <a:gd name="adj" fmla="val 12194"/>
              </a:avLst>
            </a:prstGeom>
            <a:solidFill>
              <a:schemeClr val="accent4">
                <a:alpha val="0"/>
              </a:schemeClr>
            </a:solidFill>
            <a:ln w="19050" cap="flat">
              <a:solidFill>
                <a:schemeClr val="accent4"/>
              </a:solidFill>
              <a:prstDash val="sysDash"/>
              <a:miter lim="800000"/>
            </a:ln>
            <a:effectLst/>
          </p:spPr>
          <p:txBody>
            <a:bodyPr wrap="square" lIns="0" tIns="0" rIns="0" bIns="0" numCol="1" anchor="ctr">
              <a:noAutofit/>
            </a:bodyPr>
            <a:lstStyle/>
            <a:p>
              <a:pPr algn="ctr">
                <a:defRPr>
                  <a:solidFill>
                    <a:srgbClr val="002060"/>
                  </a:solidFill>
                </a:defRPr>
              </a:pPr>
            </a:p>
          </p:txBody>
        </p:sp>
        <p:sp>
          <p:nvSpPr>
            <p:cNvPr id="1355" name="矩形 14"/>
            <p:cNvSpPr txBox="1"/>
            <p:nvPr/>
          </p:nvSpPr>
          <p:spPr>
            <a:xfrm>
              <a:off x="45718" y="25380"/>
              <a:ext cx="6485609" cy="599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sz="2800">
                  <a:solidFill>
                    <a:srgbClr val="DC5A35"/>
                  </a:solidFill>
                </a:defRPr>
              </a:lvl1pPr>
            </a:lstStyle>
            <a:p>
              <a:pPr/>
              <a:r>
                <a:t>对称加密算法、强度、工作模式</a:t>
              </a:r>
            </a:p>
          </p:txBody>
        </p:sp>
      </p:grpSp>
      <p:grpSp>
        <p:nvGrpSpPr>
          <p:cNvPr id="1359" name="组合 15"/>
          <p:cNvGrpSpPr/>
          <p:nvPr/>
        </p:nvGrpSpPr>
        <p:grpSpPr>
          <a:xfrm>
            <a:off x="2757484" y="5571665"/>
            <a:ext cx="6600833" cy="635798"/>
            <a:chOff x="-1" y="-1"/>
            <a:chExt cx="6600831" cy="635797"/>
          </a:xfrm>
        </p:grpSpPr>
        <p:sp>
          <p:nvSpPr>
            <p:cNvPr id="1357" name="Rounded Rectangle 58"/>
            <p:cNvSpPr/>
            <p:nvPr/>
          </p:nvSpPr>
          <p:spPr>
            <a:xfrm>
              <a:off x="-2" y="-2"/>
              <a:ext cx="6600833" cy="564802"/>
            </a:xfrm>
            <a:prstGeom prst="roundRect">
              <a:avLst>
                <a:gd name="adj" fmla="val 12194"/>
              </a:avLst>
            </a:prstGeom>
            <a:solidFill>
              <a:schemeClr val="accent4">
                <a:alpha val="0"/>
              </a:schemeClr>
            </a:solidFill>
            <a:ln w="19050" cap="flat">
              <a:solidFill>
                <a:schemeClr val="accent4"/>
              </a:solidFill>
              <a:prstDash val="sysDash"/>
              <a:miter lim="800000"/>
            </a:ln>
            <a:effectLst/>
          </p:spPr>
          <p:txBody>
            <a:bodyPr wrap="square" lIns="0" tIns="0" rIns="0" bIns="0" numCol="1" anchor="ctr">
              <a:noAutofit/>
            </a:bodyPr>
            <a:lstStyle/>
            <a:p>
              <a:pPr algn="ctr">
                <a:defRPr>
                  <a:solidFill>
                    <a:srgbClr val="002060"/>
                  </a:solidFill>
                </a:defRPr>
              </a:pPr>
            </a:p>
          </p:txBody>
        </p:sp>
        <p:sp>
          <p:nvSpPr>
            <p:cNvPr id="1358" name="矩形 17"/>
            <p:cNvSpPr txBox="1"/>
            <p:nvPr/>
          </p:nvSpPr>
          <p:spPr>
            <a:xfrm>
              <a:off x="45718" y="36360"/>
              <a:ext cx="6509392" cy="599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sz="2800">
                  <a:solidFill>
                    <a:srgbClr val="DC5937"/>
                  </a:solidFill>
                </a:defRPr>
              </a:lvl1pPr>
            </a:lstStyle>
            <a:p>
              <a:pPr/>
              <a:r>
                <a:t>MAC中的hash算法</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347"/>
                                        </p:tgtEl>
                                        <p:attrNameLst>
                                          <p:attrName>style.visibility</p:attrName>
                                        </p:attrNameLst>
                                      </p:cBhvr>
                                      <p:to>
                                        <p:strVal val="visible"/>
                                      </p:to>
                                    </p:set>
                                    <p:anim calcmode="lin" valueType="num">
                                      <p:cBhvr>
                                        <p:cTn id="7" dur="300" fill="hold"/>
                                        <p:tgtEl>
                                          <p:spTgt spid="1347"/>
                                        </p:tgtEl>
                                        <p:attrNameLst>
                                          <p:attrName>ppt_x</p:attrName>
                                        </p:attrNameLst>
                                      </p:cBhvr>
                                      <p:tavLst>
                                        <p:tav tm="0">
                                          <p:val>
                                            <p:strVal val="#ppt_x"/>
                                          </p:val>
                                        </p:tav>
                                        <p:tav tm="100000">
                                          <p:val>
                                            <p:strVal val="#ppt_x"/>
                                          </p:val>
                                        </p:tav>
                                      </p:tavLst>
                                    </p:anim>
                                    <p:anim calcmode="lin" valueType="num">
                                      <p:cBhvr>
                                        <p:cTn id="8" dur="300" fill="hold"/>
                                        <p:tgtEl>
                                          <p:spTgt spid="1347"/>
                                        </p:tgtEl>
                                        <p:attrNameLst>
                                          <p:attrName>ppt_y</p:attrName>
                                        </p:attrNameLst>
                                      </p:cBhvr>
                                      <p:tavLst>
                                        <p:tav tm="0">
                                          <p:val>
                                            <p:strVal val="0-#ppt_h/2"/>
                                          </p:val>
                                        </p:tav>
                                        <p:tav tm="100000">
                                          <p:val>
                                            <p:strVal val="#ppt_y"/>
                                          </p:val>
                                        </p:tav>
                                      </p:tavLst>
                                    </p:anim>
                                  </p:childTnLst>
                                </p:cTn>
                              </p:par>
                            </p:childTnLst>
                          </p:cTn>
                        </p:par>
                        <p:par>
                          <p:cTn id="9" fill="hold">
                            <p:stCondLst>
                              <p:cond delay="300"/>
                            </p:stCondLst>
                            <p:childTnLst>
                              <p:par>
                                <p:cTn id="10" presetClass="entr" nodeType="afterEffect" presetSubtype="8" presetID="22" grpId="2" fill="hold">
                                  <p:stCondLst>
                                    <p:cond delay="0"/>
                                  </p:stCondLst>
                                  <p:iterate type="el" backwards="0">
                                    <p:tmAbs val="0"/>
                                  </p:iterate>
                                  <p:childTnLst>
                                    <p:set>
                                      <p:cBhvr>
                                        <p:cTn id="11" fill="hold"/>
                                        <p:tgtEl>
                                          <p:spTgt spid="1350"/>
                                        </p:tgtEl>
                                        <p:attrNameLst>
                                          <p:attrName>style.visibility</p:attrName>
                                        </p:attrNameLst>
                                      </p:cBhvr>
                                      <p:to>
                                        <p:strVal val="visible"/>
                                      </p:to>
                                    </p:set>
                                    <p:animEffect filter="wipe(left)" transition="in">
                                      <p:cBhvr>
                                        <p:cTn id="12" dur="300"/>
                                        <p:tgtEl>
                                          <p:spTgt spid="1350"/>
                                        </p:tgtEl>
                                      </p:cBhvr>
                                    </p:animEffect>
                                  </p:childTnLst>
                                </p:cTn>
                              </p:par>
                            </p:childTnLst>
                          </p:cTn>
                        </p:par>
                        <p:par>
                          <p:cTn id="13" fill="hold">
                            <p:stCondLst>
                              <p:cond delay="600"/>
                            </p:stCondLst>
                            <p:childTnLst>
                              <p:par>
                                <p:cTn id="14" presetClass="entr" nodeType="afterEffect" presetSubtype="8" presetID="22" grpId="3" fill="hold">
                                  <p:stCondLst>
                                    <p:cond delay="0"/>
                                  </p:stCondLst>
                                  <p:iterate type="el" backwards="0">
                                    <p:tmAbs val="0"/>
                                  </p:iterate>
                                  <p:childTnLst>
                                    <p:set>
                                      <p:cBhvr>
                                        <p:cTn id="15" fill="hold"/>
                                        <p:tgtEl>
                                          <p:spTgt spid="1353"/>
                                        </p:tgtEl>
                                        <p:attrNameLst>
                                          <p:attrName>style.visibility</p:attrName>
                                        </p:attrNameLst>
                                      </p:cBhvr>
                                      <p:to>
                                        <p:strVal val="visible"/>
                                      </p:to>
                                    </p:set>
                                    <p:animEffect filter="wipe(left)" transition="in">
                                      <p:cBhvr>
                                        <p:cTn id="16" dur="300"/>
                                        <p:tgtEl>
                                          <p:spTgt spid="1353"/>
                                        </p:tgtEl>
                                      </p:cBhvr>
                                    </p:animEffect>
                                  </p:childTnLst>
                                </p:cTn>
                              </p:par>
                            </p:childTnLst>
                          </p:cTn>
                        </p:par>
                        <p:par>
                          <p:cTn id="17" fill="hold">
                            <p:stCondLst>
                              <p:cond delay="900"/>
                            </p:stCondLst>
                            <p:childTnLst>
                              <p:par>
                                <p:cTn id="18" presetClass="entr" nodeType="afterEffect" presetSubtype="8" presetID="22" grpId="4" fill="hold">
                                  <p:stCondLst>
                                    <p:cond delay="0"/>
                                  </p:stCondLst>
                                  <p:iterate type="el" backwards="0">
                                    <p:tmAbs val="0"/>
                                  </p:iterate>
                                  <p:childTnLst>
                                    <p:set>
                                      <p:cBhvr>
                                        <p:cTn id="19" fill="hold"/>
                                        <p:tgtEl>
                                          <p:spTgt spid="1356"/>
                                        </p:tgtEl>
                                        <p:attrNameLst>
                                          <p:attrName>style.visibility</p:attrName>
                                        </p:attrNameLst>
                                      </p:cBhvr>
                                      <p:to>
                                        <p:strVal val="visible"/>
                                      </p:to>
                                    </p:set>
                                    <p:animEffect filter="wipe(left)" transition="in">
                                      <p:cBhvr>
                                        <p:cTn id="20" dur="300"/>
                                        <p:tgtEl>
                                          <p:spTgt spid="1356"/>
                                        </p:tgtEl>
                                      </p:cBhvr>
                                    </p:animEffect>
                                  </p:childTnLst>
                                </p:cTn>
                              </p:par>
                            </p:childTnLst>
                          </p:cTn>
                        </p:par>
                        <p:par>
                          <p:cTn id="21" fill="hold">
                            <p:stCondLst>
                              <p:cond delay="1200"/>
                            </p:stCondLst>
                            <p:childTnLst>
                              <p:par>
                                <p:cTn id="22" presetClass="entr" nodeType="afterEffect" presetSubtype="8" presetID="22" grpId="5" fill="hold">
                                  <p:stCondLst>
                                    <p:cond delay="0"/>
                                  </p:stCondLst>
                                  <p:iterate type="el" backwards="0">
                                    <p:tmAbs val="0"/>
                                  </p:iterate>
                                  <p:childTnLst>
                                    <p:set>
                                      <p:cBhvr>
                                        <p:cTn id="23" fill="hold"/>
                                        <p:tgtEl>
                                          <p:spTgt spid="1359"/>
                                        </p:tgtEl>
                                        <p:attrNameLst>
                                          <p:attrName>style.visibility</p:attrName>
                                        </p:attrNameLst>
                                      </p:cBhvr>
                                      <p:to>
                                        <p:strVal val="visible"/>
                                      </p:to>
                                    </p:set>
                                    <p:animEffect filter="wipe(left)" transition="in">
                                      <p:cBhvr>
                                        <p:cTn id="24" dur="300"/>
                                        <p:tgtEl>
                                          <p:spTgt spid="1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50" grpId="2"/>
      <p:bldP build="whole" bldLvl="1" animBg="1" rev="0" advAuto="0" spid="1353" grpId="3"/>
      <p:bldP build="whole" bldLvl="1" animBg="1" rev="0" advAuto="0" spid="1356" grpId="4"/>
      <p:bldP build="whole" bldLvl="1" animBg="1" rev="0" advAuto="0" spid="1359" grpId="5"/>
      <p:bldP build="whole" bldLvl="1" animBg="1" rev="0" advAuto="0" spid="1347"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5" name="ppt封面-5.jpg" descr="ppt封面-5.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216" name="副标题 2"/>
          <p:cNvSpPr txBox="1"/>
          <p:nvPr/>
        </p:nvSpPr>
        <p:spPr>
          <a:xfrm>
            <a:off x="685800" y="2162716"/>
            <a:ext cx="10820400" cy="330726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317500" indent="-317500" defTabSz="904875">
              <a:lnSpc>
                <a:spcPct val="130000"/>
              </a:lnSpc>
              <a:buSzPct val="100000"/>
              <a:buAutoNum type="arabicPeriod" startAt="1"/>
              <a:defRPr sz="2700">
                <a:latin typeface="PingFang SC Regular"/>
                <a:ea typeface="PingFang SC Regular"/>
                <a:cs typeface="PingFang SC Regular"/>
                <a:sym typeface="PingFang SC Regular"/>
              </a:defRPr>
            </a:pPr>
            <a:r>
              <a:t>HTTP/1.1协议的语法格式</a:t>
            </a:r>
          </a:p>
          <a:p>
            <a:pPr marL="317500" indent="-317500" defTabSz="904875">
              <a:lnSpc>
                <a:spcPct val="130000"/>
              </a:lnSpc>
              <a:spcBef>
                <a:spcPts val="700"/>
              </a:spcBef>
              <a:buSzPct val="100000"/>
              <a:buAutoNum type="arabicPeriod" startAt="1"/>
              <a:defRPr sz="2700">
                <a:latin typeface="PingFang SC Regular"/>
                <a:ea typeface="PingFang SC Regular"/>
                <a:cs typeface="PingFang SC Regular"/>
                <a:sym typeface="PingFang SC Regular"/>
              </a:defRPr>
            </a:pPr>
            <a:r>
              <a:t>抓包、分析HTTP/1.1协议消息</a:t>
            </a:r>
          </a:p>
          <a:p>
            <a:pPr lvl="1" marL="728980" indent="-226059" defTabSz="904875">
              <a:lnSpc>
                <a:spcPct val="130000"/>
              </a:lnSpc>
              <a:spcBef>
                <a:spcPts val="700"/>
              </a:spcBef>
              <a:buSzPct val="100000"/>
              <a:buChar char="•"/>
              <a:defRPr sz="2300">
                <a:solidFill>
                  <a:srgbClr val="535353"/>
                </a:solidFill>
                <a:latin typeface="PingFang SC Regular"/>
                <a:ea typeface="PingFang SC Regular"/>
                <a:cs typeface="PingFang SC Regular"/>
                <a:sym typeface="PingFang SC Regular"/>
              </a:defRPr>
            </a:pPr>
            <a:r>
              <a:t>基于Chrome/Firefox浏览器的Network面板抓包</a:t>
            </a:r>
          </a:p>
          <a:p>
            <a:pPr lvl="1" marL="728980" indent="-226059" defTabSz="904875">
              <a:lnSpc>
                <a:spcPct val="130000"/>
              </a:lnSpc>
              <a:spcBef>
                <a:spcPts val="700"/>
              </a:spcBef>
              <a:buSzPct val="100000"/>
              <a:buChar char="•"/>
              <a:defRPr sz="2300">
                <a:solidFill>
                  <a:srgbClr val="535353"/>
                </a:solidFill>
                <a:latin typeface="PingFang SC Regular"/>
                <a:ea typeface="PingFang SC Regular"/>
                <a:cs typeface="PingFang SC Regular"/>
                <a:sym typeface="PingFang SC Regular"/>
              </a:defRPr>
            </a:pPr>
            <a:r>
              <a:t>在Linux上用tcpdump抓包</a:t>
            </a:r>
          </a:p>
          <a:p>
            <a:pPr lvl="1" marL="728980" indent="-226059" defTabSz="904875">
              <a:lnSpc>
                <a:spcPct val="130000"/>
              </a:lnSpc>
              <a:spcBef>
                <a:spcPts val="700"/>
              </a:spcBef>
              <a:buSzPct val="100000"/>
              <a:buChar char="•"/>
              <a:defRPr sz="2300">
                <a:solidFill>
                  <a:srgbClr val="535353"/>
                </a:solidFill>
                <a:latin typeface="PingFang SC Regular"/>
                <a:ea typeface="PingFang SC Regular"/>
                <a:cs typeface="PingFang SC Regular"/>
                <a:sym typeface="PingFang SC Regular"/>
              </a:defRPr>
            </a:pPr>
            <a:r>
              <a:t>在Windows/Mac上用Wireshark抓包</a:t>
            </a:r>
          </a:p>
        </p:txBody>
      </p:sp>
      <p:pic>
        <p:nvPicPr>
          <p:cNvPr id="217"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218"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19"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课时2: 如何抓包分析网络报文？</a:t>
            </a:r>
          </a:p>
        </p:txBody>
      </p:sp>
      <p:sp>
        <p:nvSpPr>
          <p:cNvPr id="220" name="内容占位符 2"/>
          <p:cNvSpPr txBox="1"/>
          <p:nvPr/>
        </p:nvSpPr>
        <p:spPr>
          <a:xfrm>
            <a:off x="685800" y="1388015"/>
            <a:ext cx="6242240" cy="7471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nSpc>
                <a:spcPct val="90000"/>
              </a:lnSpc>
              <a:spcBef>
                <a:spcPts val="1000"/>
              </a:spcBef>
              <a:defRPr sz="2800">
                <a:solidFill>
                  <a:srgbClr val="EE4E25"/>
                </a:solidFill>
              </a:defRPr>
            </a:lvl1pPr>
          </a:lstStyle>
          <a:p>
            <a:pPr/>
            <a:r>
              <a:t>你将掌握：</a:t>
            </a:r>
          </a:p>
        </p:txBody>
      </p:sp>
    </p:spTree>
  </p:cSld>
  <p:clrMapOvr>
    <a:masterClrMapping/>
  </p:clrMapOvr>
  <p:transition xmlns:p14="http://schemas.microsoft.com/office/powerpoint/2010/main" spd="med" advClick="1"/>
</p:sld>
</file>

<file path=ppt/slides/slide1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63"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364"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365"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366"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本节课程总结</a:t>
            </a:r>
          </a:p>
        </p:txBody>
      </p:sp>
      <p:sp>
        <p:nvSpPr>
          <p:cNvPr id="1367" name="副标题 2"/>
          <p:cNvSpPr txBox="1"/>
          <p:nvPr>
            <p:ph type="subTitle" idx="1"/>
          </p:nvPr>
        </p:nvSpPr>
        <p:spPr>
          <a:xfrm>
            <a:off x="609600" y="1295400"/>
            <a:ext cx="10515600" cy="4351338"/>
          </a:xfrm>
          <a:prstGeom prst="rect">
            <a:avLst/>
          </a:prstGeom>
        </p:spPr>
        <p:txBody>
          <a:bodyPr/>
          <a:lstStyle/>
          <a:p>
            <a:pPr marL="240665" indent="-240665" algn="l" defTabSz="831850">
              <a:lnSpc>
                <a:spcPct val="120000"/>
              </a:lnSpc>
              <a:spcBef>
                <a:spcPts val="800"/>
              </a:spcBef>
              <a:buSzPct val="100000"/>
              <a:buAutoNum type="arabicPeriod" startAt="1"/>
              <a:defRPr sz="1800">
                <a:latin typeface="PingFang SC Regular"/>
                <a:ea typeface="PingFang SC Regular"/>
                <a:cs typeface="PingFang SC Regular"/>
                <a:sym typeface="PingFang SC Regular"/>
              </a:defRPr>
            </a:pPr>
            <a:r>
              <a:t>绝对安全的OTP算法所需的3个条件几乎无法实现。</a:t>
            </a:r>
          </a:p>
          <a:p>
            <a:pPr marL="240665" indent="-240665" algn="l" defTabSz="831850">
              <a:lnSpc>
                <a:spcPct val="120000"/>
              </a:lnSpc>
              <a:spcBef>
                <a:spcPts val="800"/>
              </a:spcBef>
              <a:buSzPct val="100000"/>
              <a:buAutoNum type="arabicPeriod" startAt="1"/>
              <a:defRPr sz="1800">
                <a:latin typeface="PingFang SC Regular"/>
                <a:ea typeface="PingFang SC Regular"/>
                <a:cs typeface="PingFang SC Regular"/>
                <a:sym typeface="PingFang SC Regular"/>
              </a:defRPr>
            </a:pPr>
            <a:r>
              <a:t>生成随机数的信息熵越大，对算法做频率分析的难度也越大。</a:t>
            </a:r>
          </a:p>
          <a:p>
            <a:pPr marL="240665" indent="-240665" algn="l" defTabSz="831850">
              <a:lnSpc>
                <a:spcPct val="120000"/>
              </a:lnSpc>
              <a:spcBef>
                <a:spcPts val="800"/>
              </a:spcBef>
              <a:buSzPct val="100000"/>
              <a:buAutoNum type="arabicPeriod" startAt="1"/>
              <a:defRPr sz="1800">
                <a:latin typeface="PingFang SC Regular"/>
                <a:ea typeface="PingFang SC Regular"/>
                <a:cs typeface="PingFang SC Regular"/>
                <a:sym typeface="PingFang SC Regular"/>
              </a:defRPr>
            </a:pPr>
            <a:r>
              <a:t>截止目前，正确实现的AES算法其安全性仅取决于密钥空间。</a:t>
            </a:r>
          </a:p>
          <a:p>
            <a:pPr marL="240665" indent="-240665" algn="l" defTabSz="831850">
              <a:lnSpc>
                <a:spcPct val="120000"/>
              </a:lnSpc>
              <a:spcBef>
                <a:spcPts val="800"/>
              </a:spcBef>
              <a:buSzPct val="100000"/>
              <a:buAutoNum type="arabicPeriod" startAt="1"/>
              <a:defRPr sz="1800">
                <a:latin typeface="PingFang SC Regular"/>
                <a:ea typeface="PingFang SC Regular"/>
                <a:cs typeface="PingFang SC Regular"/>
                <a:sym typeface="PingFang SC Regular"/>
              </a:defRPr>
            </a:pPr>
            <a:r>
              <a:t>分组模式会影响块加密算法的性能与安全性。</a:t>
            </a:r>
          </a:p>
          <a:p>
            <a:pPr marL="240665" indent="-240665" algn="l" defTabSz="831850">
              <a:lnSpc>
                <a:spcPct val="120000"/>
              </a:lnSpc>
              <a:spcBef>
                <a:spcPts val="800"/>
              </a:spcBef>
              <a:buSzPct val="100000"/>
              <a:buAutoNum type="arabicPeriod" startAt="1"/>
              <a:defRPr sz="1800">
                <a:latin typeface="PingFang SC Regular"/>
                <a:ea typeface="PingFang SC Regular"/>
                <a:cs typeface="PingFang SC Regular"/>
                <a:sym typeface="PingFang SC Regular"/>
              </a:defRPr>
            </a:pPr>
            <a:r>
              <a:t>DH密钥协商协议基于非对称加密算法，可以在公开信道上生成安全的密钥。</a:t>
            </a:r>
          </a:p>
          <a:p>
            <a:pPr marL="240665" indent="-240665" algn="l" defTabSz="831850">
              <a:lnSpc>
                <a:spcPct val="120000"/>
              </a:lnSpc>
              <a:spcBef>
                <a:spcPts val="800"/>
              </a:spcBef>
              <a:buSzPct val="100000"/>
              <a:buAutoNum type="arabicPeriod" startAt="1"/>
              <a:defRPr sz="1800">
                <a:latin typeface="PingFang SC Regular"/>
                <a:ea typeface="PingFang SC Regular"/>
                <a:cs typeface="PingFang SC Regular"/>
                <a:sym typeface="PingFang SC Regular"/>
              </a:defRPr>
            </a:pPr>
            <a:r>
              <a:t>ECC椭圆曲线应用在DH协议上后，ECDH协议的性能、安全性都获取了提升。</a:t>
            </a:r>
          </a:p>
          <a:p>
            <a:pPr marL="240665" indent="-240665" algn="l" defTabSz="831850">
              <a:lnSpc>
                <a:spcPct val="120000"/>
              </a:lnSpc>
              <a:spcBef>
                <a:spcPts val="800"/>
              </a:spcBef>
              <a:buSzPct val="100000"/>
              <a:buAutoNum type="arabicPeriod" startAt="1"/>
              <a:defRPr sz="1800">
                <a:latin typeface="PingFang SC Regular"/>
                <a:ea typeface="PingFang SC Regular"/>
                <a:cs typeface="PingFang SC Regular"/>
                <a:sym typeface="PingFang SC Regular"/>
              </a:defRPr>
            </a:pPr>
            <a:r>
              <a:t>基于openssl和wireshark，可以解密分析TLS报文。</a:t>
            </a:r>
          </a:p>
        </p:txBody>
      </p:sp>
    </p:spTree>
  </p:cSld>
  <p:clrMapOvr>
    <a:masterClrMapping/>
  </p:clrMapOvr>
  <p:transition xmlns:p14="http://schemas.microsoft.com/office/powerpoint/2010/main" spd="med" advClick="1"/>
</p:sld>
</file>

<file path=ppt/slides/slide1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69"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370"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37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37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课后思考题</a:t>
            </a:r>
          </a:p>
        </p:txBody>
      </p:sp>
      <p:sp>
        <p:nvSpPr>
          <p:cNvPr id="1373" name="内容占位符 2"/>
          <p:cNvSpPr txBox="1"/>
          <p:nvPr/>
        </p:nvSpPr>
        <p:spPr>
          <a:xfrm>
            <a:off x="673100" y="1699064"/>
            <a:ext cx="10515600" cy="435133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1000"/>
              </a:spcBef>
              <a:defRPr sz="2400">
                <a:latin typeface="PingFang SC Regular"/>
                <a:ea typeface="PingFang SC Regular"/>
                <a:cs typeface="PingFang SC Regular"/>
                <a:sym typeface="PingFang SC Regular"/>
              </a:defRPr>
            </a:lvl1pPr>
          </a:lstStyle>
          <a:p>
            <a:pPr/>
            <a:r>
              <a:t>为什么算法保密不如密钥保密？</a:t>
            </a:r>
          </a:p>
        </p:txBody>
      </p:sp>
    </p:spTree>
  </p:cSld>
  <p:clrMapOvr>
    <a:masterClrMapping/>
  </p:clrMapOvr>
  <p:transition xmlns:p14="http://schemas.microsoft.com/office/powerpoint/2010/main" spd="med" advClick="1"/>
</p:sld>
</file>

<file path=ppt/slides/slide1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5" name="ppt封面-5.jpg" descr="ppt封面-5.jpg"/>
          <p:cNvPicPr>
            <a:picLocks noChangeAspect="1"/>
          </p:cNvPicPr>
          <p:nvPr/>
        </p:nvPicPr>
        <p:blipFill>
          <a:blip r:embed="rId3">
            <a:extLst/>
          </a:blip>
          <a:stretch>
            <a:fillRect/>
          </a:stretch>
        </p:blipFill>
        <p:spPr>
          <a:xfrm>
            <a:off x="0" y="0"/>
            <a:ext cx="12192000" cy="6858000"/>
          </a:xfrm>
          <a:prstGeom prst="rect">
            <a:avLst/>
          </a:prstGeom>
          <a:ln w="12700">
            <a:miter lim="400000"/>
          </a:ln>
        </p:spPr>
      </p:pic>
      <p:pic>
        <p:nvPicPr>
          <p:cNvPr id="1376"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137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37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课时10:如何优化TLS/SSL协议的性能、安全性？</a:t>
            </a:r>
          </a:p>
        </p:txBody>
      </p:sp>
      <p:sp>
        <p:nvSpPr>
          <p:cNvPr id="1379" name="副标题 2"/>
          <p:cNvSpPr txBox="1"/>
          <p:nvPr>
            <p:ph type="subTitle" idx="1"/>
          </p:nvPr>
        </p:nvSpPr>
        <p:spPr>
          <a:xfrm>
            <a:off x="635000" y="1881500"/>
            <a:ext cx="10515600" cy="4351340"/>
          </a:xfrm>
          <a:prstGeom prst="rect">
            <a:avLst/>
          </a:prstGeom>
        </p:spPr>
        <p:txBody>
          <a:bodyPr/>
          <a:lstStyle/>
          <a:p>
            <a:pPr marL="320675" indent="-320675" algn="l">
              <a:lnSpc>
                <a:spcPct val="100000"/>
              </a:lnSpc>
              <a:buSzPct val="100000"/>
              <a:buAutoNum type="arabicPeriod" startAt="1"/>
            </a:pPr>
            <a:r>
              <a:t>PKI公钥体系与证书的鉴别</a:t>
            </a:r>
          </a:p>
          <a:p>
            <a:pPr marL="320675" indent="-320675" algn="l">
              <a:lnSpc>
                <a:spcPct val="100000"/>
              </a:lnSpc>
              <a:buSzPct val="100000"/>
              <a:buAutoNum type="arabicPeriod" startAt="1"/>
            </a:pPr>
            <a:r>
              <a:t>TLS协议的优化</a:t>
            </a:r>
          </a:p>
          <a:p>
            <a:pPr marL="320675" indent="-320675" algn="l">
              <a:lnSpc>
                <a:spcPct val="100000"/>
              </a:lnSpc>
              <a:buSzPct val="100000"/>
              <a:buAutoNum type="arabicPeriod" startAt="1"/>
            </a:pPr>
            <a:r>
              <a:t>TLS 1.3协议的特点</a:t>
            </a:r>
          </a:p>
        </p:txBody>
      </p:sp>
      <p:sp>
        <p:nvSpPr>
          <p:cNvPr id="1380" name="内容占位符 2"/>
          <p:cNvSpPr txBox="1"/>
          <p:nvPr/>
        </p:nvSpPr>
        <p:spPr>
          <a:xfrm>
            <a:off x="688179" y="1238387"/>
            <a:ext cx="6242245" cy="7471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nSpc>
                <a:spcPct val="90000"/>
              </a:lnSpc>
              <a:spcBef>
                <a:spcPts val="1000"/>
              </a:spcBef>
              <a:defRPr sz="2800">
                <a:solidFill>
                  <a:srgbClr val="EE4E25"/>
                </a:solidFill>
              </a:defRPr>
            </a:lvl1pPr>
          </a:lstStyle>
          <a:p>
            <a:pPr/>
            <a:r>
              <a:t>你将掌握：</a:t>
            </a:r>
          </a:p>
        </p:txBody>
      </p:sp>
    </p:spTree>
  </p:cSld>
  <p:clrMapOvr>
    <a:masterClrMapping/>
  </p:clrMapOvr>
  <p:transition xmlns:p14="http://schemas.microsoft.com/office/powerpoint/2010/main" spd="med" advClick="1"/>
</p:sld>
</file>

<file path=ppt/slides/slide1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84"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385" name="副标题 2"/>
          <p:cNvSpPr txBox="1"/>
          <p:nvPr>
            <p:ph type="subTitle" idx="1"/>
          </p:nvPr>
        </p:nvSpPr>
        <p:spPr>
          <a:xfrm>
            <a:off x="609600" y="762000"/>
            <a:ext cx="10515600" cy="4351338"/>
          </a:xfrm>
          <a:prstGeom prst="rect">
            <a:avLst/>
          </a:prstGeom>
        </p:spPr>
        <p:txBody>
          <a:bodyPr/>
          <a:lstStyle/>
          <a:p>
            <a:pPr algn="l">
              <a:defRPr sz="3600">
                <a:solidFill>
                  <a:srgbClr val="DB5936"/>
                </a:solidFill>
                <a:latin typeface="PingFang SC Regular"/>
                <a:ea typeface="PingFang SC Regular"/>
                <a:cs typeface="PingFang SC Regular"/>
                <a:sym typeface="PingFang SC Regular"/>
              </a:defRPr>
            </a:pPr>
            <a:r>
              <a:t>PKI公钥基础设施体系</a:t>
            </a:r>
          </a:p>
          <a:p>
            <a:pPr algn="l">
              <a:lnSpc>
                <a:spcPct val="100000"/>
              </a:lnSpc>
              <a:defRPr sz="3000">
                <a:latin typeface="PingFang SC Regular"/>
                <a:ea typeface="PingFang SC Regular"/>
                <a:cs typeface="PingFang SC Regular"/>
                <a:sym typeface="PingFang SC Regular"/>
              </a:defRPr>
            </a:pPr>
            <a:r>
              <a:t>提前注销证书的解决方案</a:t>
            </a:r>
          </a:p>
          <a:p>
            <a:pPr algn="l">
              <a:defRPr sz="3000">
                <a:latin typeface="PingFang SC Regular"/>
                <a:ea typeface="PingFang SC Regular"/>
                <a:cs typeface="PingFang SC Regular"/>
                <a:sym typeface="PingFang SC Regular"/>
              </a:defRPr>
            </a:pPr>
            <a:r>
              <a:t>提升TLS的执行性能</a:t>
            </a:r>
          </a:p>
          <a:p>
            <a:pPr algn="l">
              <a:defRPr sz="3000">
                <a:latin typeface="PingFang SC Regular"/>
                <a:ea typeface="PingFang SC Regular"/>
                <a:cs typeface="PingFang SC Regular"/>
                <a:sym typeface="PingFang SC Regular"/>
              </a:defRPr>
            </a:pPr>
            <a:r>
              <a:t>TLS1.3的优点</a:t>
            </a:r>
          </a:p>
        </p:txBody>
      </p:sp>
    </p:spTree>
  </p:cSld>
  <p:clrMapOvr>
    <a:masterClrMapping/>
  </p:clrMapOvr>
  <p:transition xmlns:p14="http://schemas.microsoft.com/office/powerpoint/2010/main" spd="med" advClick="1"/>
</p:sld>
</file>

<file path=ppt/slides/slide1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89"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39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39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PKI 公钥基础设施</a:t>
            </a:r>
          </a:p>
        </p:txBody>
      </p:sp>
      <p:pic>
        <p:nvPicPr>
          <p:cNvPr id="1392" name="图层 6.png" descr="图层 6.png"/>
          <p:cNvPicPr>
            <a:picLocks noChangeAspect="1"/>
          </p:cNvPicPr>
          <p:nvPr/>
        </p:nvPicPr>
        <p:blipFill>
          <a:blip r:embed="rId3">
            <a:extLst/>
          </a:blip>
          <a:stretch>
            <a:fillRect/>
          </a:stretch>
        </p:blipFill>
        <p:spPr>
          <a:xfrm>
            <a:off x="2768299" y="1568755"/>
            <a:ext cx="6655404" cy="4009208"/>
          </a:xfrm>
          <a:prstGeom prst="rect">
            <a:avLst/>
          </a:prstGeom>
          <a:ln w="12700">
            <a:miter lim="400000"/>
          </a:ln>
        </p:spPr>
      </p:pic>
    </p:spTree>
  </p:cSld>
  <p:clrMapOvr>
    <a:masterClrMapping/>
  </p:clrMapOvr>
  <p:transition xmlns:p14="http://schemas.microsoft.com/office/powerpoint/2010/main" spd="med" advClick="1"/>
</p:sld>
</file>

<file path=ppt/slides/slide1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94" name="图片 3" descr="图片 3"/>
          <p:cNvPicPr>
            <a:picLocks noChangeAspect="1"/>
          </p:cNvPicPr>
          <p:nvPr/>
        </p:nvPicPr>
        <p:blipFill>
          <a:blip r:embed="rId2">
            <a:extLst/>
          </a:blip>
          <a:stretch>
            <a:fillRect/>
          </a:stretch>
        </p:blipFill>
        <p:spPr>
          <a:xfrm>
            <a:off x="2696066" y="1231126"/>
            <a:ext cx="6537292" cy="5051546"/>
          </a:xfrm>
          <a:prstGeom prst="rect">
            <a:avLst/>
          </a:prstGeom>
          <a:ln w="12700">
            <a:miter lim="400000"/>
          </a:ln>
        </p:spPr>
      </p:pic>
      <p:pic>
        <p:nvPicPr>
          <p:cNvPr id="1395"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39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39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签名与验签</a:t>
            </a:r>
          </a:p>
        </p:txBody>
      </p:sp>
    </p:spTree>
  </p:cSld>
  <p:clrMapOvr>
    <a:masterClrMapping/>
  </p:clrMapOvr>
  <p:transition xmlns:p14="http://schemas.microsoft.com/office/powerpoint/2010/main" spd="med" advClick="1"/>
</p:sld>
</file>

<file path=ppt/slides/slide1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99"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40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40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三级证书体系</a:t>
            </a:r>
          </a:p>
        </p:txBody>
      </p:sp>
      <p:pic>
        <p:nvPicPr>
          <p:cNvPr id="1402" name="内容占位符 4" descr="内容占位符 4"/>
          <p:cNvPicPr>
            <a:picLocks noChangeAspect="1"/>
          </p:cNvPicPr>
          <p:nvPr/>
        </p:nvPicPr>
        <p:blipFill>
          <a:blip r:embed="rId3">
            <a:extLst/>
          </a:blip>
          <a:stretch>
            <a:fillRect/>
          </a:stretch>
        </p:blipFill>
        <p:spPr>
          <a:xfrm>
            <a:off x="2045484" y="1009141"/>
            <a:ext cx="7816045" cy="5669520"/>
          </a:xfrm>
          <a:prstGeom prst="rect">
            <a:avLst/>
          </a:prstGeom>
          <a:ln w="12700">
            <a:miter lim="400000"/>
          </a:ln>
        </p:spPr>
      </p:pic>
    </p:spTree>
  </p:cSld>
  <p:clrMapOvr>
    <a:masterClrMapping/>
  </p:clrMapOvr>
  <p:transition xmlns:p14="http://schemas.microsoft.com/office/powerpoint/2010/main" spd="med" advClick="1"/>
</p:sld>
</file>

<file path=ppt/slides/slide1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04"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405"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406"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Lets Encrypt的工作方式</a:t>
            </a:r>
          </a:p>
        </p:txBody>
      </p:sp>
      <p:pic>
        <p:nvPicPr>
          <p:cNvPr id="1407" name="01图.jpg" descr="01图.jpg"/>
          <p:cNvPicPr>
            <a:picLocks noChangeAspect="1"/>
          </p:cNvPicPr>
          <p:nvPr/>
        </p:nvPicPr>
        <p:blipFill>
          <a:blip r:embed="rId4">
            <a:extLst/>
          </a:blip>
          <a:stretch>
            <a:fillRect/>
          </a:stretch>
        </p:blipFill>
        <p:spPr>
          <a:xfrm>
            <a:off x="1016012" y="973991"/>
            <a:ext cx="10083777" cy="5544457"/>
          </a:xfrm>
          <a:prstGeom prst="rect">
            <a:avLst/>
          </a:prstGeom>
          <a:ln w="12700">
            <a:miter lim="400000"/>
          </a:ln>
        </p:spPr>
      </p:pic>
    </p:spTree>
  </p:cSld>
  <p:clrMapOvr>
    <a:masterClrMapping/>
  </p:clrMapOvr>
  <p:transition xmlns:p14="http://schemas.microsoft.com/office/powerpoint/2010/main" spd="med" advClick="1"/>
</p:sld>
</file>

<file path=ppt/slides/slide1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1"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412" name="副标题 2"/>
          <p:cNvSpPr txBox="1"/>
          <p:nvPr>
            <p:ph type="subTitle" idx="1"/>
          </p:nvPr>
        </p:nvSpPr>
        <p:spPr>
          <a:xfrm>
            <a:off x="609600" y="749300"/>
            <a:ext cx="10515600" cy="4351338"/>
          </a:xfrm>
          <a:prstGeom prst="rect">
            <a:avLst/>
          </a:prstGeom>
        </p:spPr>
        <p:txBody>
          <a:bodyPr/>
          <a:lstStyle/>
          <a:p>
            <a:pPr algn="l">
              <a:defRPr sz="3000">
                <a:latin typeface="PingFang SC Regular"/>
                <a:ea typeface="PingFang SC Regular"/>
                <a:cs typeface="PingFang SC Regular"/>
                <a:sym typeface="PingFang SC Regular"/>
              </a:defRPr>
            </a:pPr>
            <a:r>
              <a:t>PKI公钥基础设施体系</a:t>
            </a:r>
          </a:p>
          <a:p>
            <a:pPr algn="l">
              <a:lnSpc>
                <a:spcPct val="100000"/>
              </a:lnSpc>
              <a:defRPr sz="3600">
                <a:solidFill>
                  <a:srgbClr val="DD5A36"/>
                </a:solidFill>
                <a:latin typeface="PingFang SC Regular"/>
                <a:ea typeface="PingFang SC Regular"/>
                <a:cs typeface="PingFang SC Regular"/>
                <a:sym typeface="PingFang SC Regular"/>
              </a:defRPr>
            </a:pPr>
            <a:r>
              <a:t>提前注销证书的解决方案</a:t>
            </a:r>
            <a:endParaRPr>
              <a:solidFill>
                <a:srgbClr val="FF0000"/>
              </a:solidFill>
            </a:endParaRPr>
          </a:p>
          <a:p>
            <a:pPr algn="l">
              <a:defRPr sz="3000">
                <a:latin typeface="PingFang SC Regular"/>
                <a:ea typeface="PingFang SC Regular"/>
                <a:cs typeface="PingFang SC Regular"/>
                <a:sym typeface="PingFang SC Regular"/>
              </a:defRPr>
            </a:pPr>
            <a:r>
              <a:t>提升TLS的执行性能</a:t>
            </a:r>
          </a:p>
          <a:p>
            <a:pPr algn="l">
              <a:defRPr sz="3000">
                <a:latin typeface="PingFang SC Regular"/>
                <a:ea typeface="PingFang SC Regular"/>
                <a:cs typeface="PingFang SC Regular"/>
                <a:sym typeface="PingFang SC Regular"/>
              </a:defRPr>
            </a:pPr>
            <a:r>
              <a:t>TLS1.3的优点</a:t>
            </a:r>
          </a:p>
        </p:txBody>
      </p:sp>
    </p:spTree>
  </p:cSld>
  <p:clrMapOvr>
    <a:masterClrMapping/>
  </p:clrMapOvr>
  <p:transition xmlns:p14="http://schemas.microsoft.com/office/powerpoint/2010/main" spd="med" advClick="1"/>
</p:sld>
</file>

<file path=ppt/slides/slide1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6"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41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41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注销证书的通知方式（1）：CRL</a:t>
            </a:r>
          </a:p>
        </p:txBody>
      </p:sp>
      <p:sp>
        <p:nvSpPr>
          <p:cNvPr id="1419" name="内容占位符 2"/>
          <p:cNvSpPr txBox="1"/>
          <p:nvPr/>
        </p:nvSpPr>
        <p:spPr>
          <a:xfrm>
            <a:off x="680611" y="1148841"/>
            <a:ext cx="10424161" cy="738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28600" indent="-228600">
              <a:lnSpc>
                <a:spcPct val="90000"/>
              </a:lnSpc>
              <a:spcBef>
                <a:spcPts val="1000"/>
              </a:spcBef>
              <a:buSzPct val="100000"/>
              <a:buFont typeface="Arial"/>
              <a:buChar char="•"/>
              <a:defRPr sz="2400">
                <a:latin typeface="PingFang SC Semibold"/>
                <a:ea typeface="PingFang SC Semibold"/>
                <a:cs typeface="PingFang SC Semibold"/>
                <a:sym typeface="PingFang SC Semibold"/>
              </a:defRPr>
            </a:lvl1pPr>
          </a:lstStyle>
          <a:p>
            <a:pPr/>
            <a:r>
              <a:t>Certificate Revocation Lists</a:t>
            </a:r>
          </a:p>
        </p:txBody>
      </p:sp>
      <p:pic>
        <p:nvPicPr>
          <p:cNvPr id="1420" name="内容占位符 6" descr="内容占位符 6"/>
          <p:cNvPicPr>
            <a:picLocks noChangeAspect="1"/>
          </p:cNvPicPr>
          <p:nvPr/>
        </p:nvPicPr>
        <p:blipFill>
          <a:blip r:embed="rId3">
            <a:extLst/>
          </a:blip>
          <a:stretch>
            <a:fillRect/>
          </a:stretch>
        </p:blipFill>
        <p:spPr>
          <a:xfrm>
            <a:off x="1740247" y="1584827"/>
            <a:ext cx="8635308" cy="496905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9" name="ppt封面-5.jpg" descr="ppt封面-5.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10" name="副标题 2"/>
          <p:cNvSpPr txBox="1"/>
          <p:nvPr>
            <p:ph type="subTitle" sz="half" idx="1"/>
          </p:nvPr>
        </p:nvSpPr>
        <p:spPr>
          <a:xfrm>
            <a:off x="259251" y="1393423"/>
            <a:ext cx="8635311" cy="3010175"/>
          </a:xfrm>
          <a:prstGeom prst="rect">
            <a:avLst/>
          </a:prstGeom>
        </p:spPr>
        <p:txBody>
          <a:bodyPr/>
          <a:lstStyle/>
          <a:p>
            <a:pPr marL="374015" indent="-374015" algn="l">
              <a:lnSpc>
                <a:spcPct val="130000"/>
              </a:lnSpc>
              <a:spcBef>
                <a:spcPts val="0"/>
              </a:spcBef>
              <a:buSzPct val="100000"/>
              <a:buAutoNum type="arabicPeriod" startAt="1"/>
              <a:defRPr sz="2800">
                <a:latin typeface="PingFang SC Regular"/>
                <a:ea typeface="PingFang SC Regular"/>
                <a:cs typeface="PingFang SC Regular"/>
                <a:sym typeface="PingFang SC Regular"/>
              </a:defRPr>
            </a:pPr>
          </a:p>
          <a:p>
            <a:pPr lvl="1" marL="882014" indent="-374015" algn="l">
              <a:lnSpc>
                <a:spcPct val="130000"/>
              </a:lnSpc>
              <a:spcBef>
                <a:spcPts val="0"/>
              </a:spcBef>
              <a:buSzPct val="100000"/>
              <a:buAutoNum type="arabicPeriod" startAt="1"/>
              <a:defRPr sz="2800">
                <a:solidFill>
                  <a:srgbClr val="535353"/>
                </a:solidFill>
                <a:latin typeface="PingFang SC Regular"/>
                <a:ea typeface="PingFang SC Regular"/>
                <a:cs typeface="PingFang SC Regular"/>
                <a:sym typeface="PingFang SC Regular"/>
              </a:defRPr>
            </a:pPr>
            <a:r>
              <a:t>OSI与TCP/IP协议分层体系</a:t>
            </a:r>
          </a:p>
          <a:p>
            <a:pPr lvl="1" marL="882014" indent="-374015" algn="l">
              <a:lnSpc>
                <a:spcPct val="130000"/>
              </a:lnSpc>
              <a:spcBef>
                <a:spcPts val="0"/>
              </a:spcBef>
              <a:buSzPct val="100000"/>
              <a:buAutoNum type="arabicPeriod" startAt="1"/>
              <a:defRPr sz="2800">
                <a:solidFill>
                  <a:srgbClr val="535353"/>
                </a:solidFill>
                <a:latin typeface="PingFang SC Regular"/>
                <a:ea typeface="PingFang SC Regular"/>
                <a:cs typeface="PingFang SC Regular"/>
                <a:sym typeface="PingFang SC Regular"/>
              </a:defRPr>
            </a:pPr>
            <a:r>
              <a:t>协议与软件实现层面的关系</a:t>
            </a:r>
          </a:p>
          <a:p>
            <a:pPr lvl="1" marL="882014" indent="-374015" algn="l">
              <a:lnSpc>
                <a:spcPct val="130000"/>
              </a:lnSpc>
              <a:spcBef>
                <a:spcPts val="0"/>
              </a:spcBef>
              <a:buSzPct val="100000"/>
              <a:buAutoNum type="arabicPeriod" startAt="1"/>
              <a:defRPr sz="2800">
                <a:solidFill>
                  <a:srgbClr val="535353"/>
                </a:solidFill>
                <a:latin typeface="PingFang SC Regular"/>
                <a:ea typeface="PingFang SC Regular"/>
                <a:cs typeface="PingFang SC Regular"/>
                <a:sym typeface="PingFang SC Regular"/>
              </a:defRPr>
            </a:pPr>
            <a:r>
              <a:t>常用Web网络协议的功能</a:t>
            </a:r>
          </a:p>
        </p:txBody>
      </p:sp>
      <p:pic>
        <p:nvPicPr>
          <p:cNvPr id="111"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11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13" name="标题 1"/>
          <p:cNvSpPr txBox="1"/>
          <p:nvPr/>
        </p:nvSpPr>
        <p:spPr>
          <a:xfrm>
            <a:off x="611980" y="265161"/>
            <a:ext cx="8635308" cy="6184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defTabSz="767715">
              <a:lnSpc>
                <a:spcPct val="90000"/>
              </a:lnSpc>
              <a:defRPr sz="2500">
                <a:solidFill>
                  <a:srgbClr val="DC5A36"/>
                </a:solidFill>
                <a:latin typeface="PingFang SC Semibold"/>
                <a:ea typeface="PingFang SC Semibold"/>
                <a:cs typeface="PingFang SC Semibold"/>
                <a:sym typeface="PingFang SC Semibold"/>
              </a:defRPr>
            </a:lvl1pPr>
          </a:lstStyle>
          <a:p>
            <a:pPr/>
            <a:r>
              <a:t>课时1：在浏览器上输入URL到主页显示，经历了哪些步骤？</a:t>
            </a:r>
          </a:p>
        </p:txBody>
      </p:sp>
      <p:sp>
        <p:nvSpPr>
          <p:cNvPr id="114" name="内容占位符 2"/>
          <p:cNvSpPr txBox="1"/>
          <p:nvPr/>
        </p:nvSpPr>
        <p:spPr>
          <a:xfrm>
            <a:off x="688179" y="1360617"/>
            <a:ext cx="6242245" cy="7471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nSpc>
                <a:spcPct val="90000"/>
              </a:lnSpc>
              <a:spcBef>
                <a:spcPts val="1000"/>
              </a:spcBef>
              <a:defRPr sz="2800">
                <a:solidFill>
                  <a:srgbClr val="EE4E25"/>
                </a:solidFill>
              </a:defRPr>
            </a:lvl1pPr>
          </a:lstStyle>
          <a:p>
            <a:pPr/>
            <a:r>
              <a:t>你将掌握：</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4" name="ppt封面-章节3.jpg" descr="ppt封面-章节3.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25" name="标题 1"/>
          <p:cNvSpPr txBox="1"/>
          <p:nvPr/>
        </p:nvSpPr>
        <p:spPr>
          <a:xfrm>
            <a:off x="611979" y="1006527"/>
            <a:ext cx="8383842" cy="29861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spcBef>
                <a:spcPts val="1000"/>
              </a:spcBef>
              <a:defRPr sz="3600">
                <a:solidFill>
                  <a:srgbClr val="DA5936"/>
                </a:solidFill>
                <a:latin typeface="PingFang SC Regular"/>
                <a:ea typeface="PingFang SC Regular"/>
                <a:cs typeface="PingFang SC Regular"/>
                <a:sym typeface="PingFang SC Regular"/>
              </a:defRPr>
            </a:pPr>
            <a:r>
              <a:t>HTTP/1协议的语法格式</a:t>
            </a:r>
          </a:p>
          <a:p>
            <a:pPr>
              <a:spcBef>
                <a:spcPts val="1000"/>
              </a:spcBef>
              <a:defRPr sz="3000">
                <a:latin typeface="PingFang SC Regular"/>
                <a:ea typeface="PingFang SC Regular"/>
                <a:cs typeface="PingFang SC Regular"/>
                <a:sym typeface="PingFang SC Regular"/>
              </a:defRPr>
            </a:pPr>
            <a:r>
              <a:t>浏览器的Network抓包面板</a:t>
            </a:r>
          </a:p>
          <a:p>
            <a:pPr>
              <a:spcBef>
                <a:spcPts val="1000"/>
              </a:spcBef>
              <a:defRPr sz="3000">
                <a:latin typeface="PingFang SC Regular"/>
                <a:ea typeface="PingFang SC Regular"/>
                <a:cs typeface="PingFang SC Regular"/>
                <a:sym typeface="PingFang SC Regular"/>
              </a:defRPr>
            </a:pPr>
            <a:r>
              <a:t>GUI中Wireshark抓包工具的用法</a:t>
            </a:r>
          </a:p>
          <a:p>
            <a:pPr>
              <a:spcBef>
                <a:spcPts val="1000"/>
              </a:spcBef>
              <a:defRPr sz="3000">
                <a:latin typeface="PingFang SC Regular"/>
                <a:ea typeface="PingFang SC Regular"/>
                <a:cs typeface="PingFang SC Regular"/>
                <a:sym typeface="PingFang SC Regular"/>
              </a:defRPr>
            </a:pPr>
            <a:r>
              <a:t>shell中的tcpdump抓包工具的用法</a:t>
            </a:r>
          </a:p>
        </p:txBody>
      </p:sp>
    </p:spTree>
  </p:cSld>
  <p:clrMapOvr>
    <a:masterClrMapping/>
  </p:clrMapOvr>
  <p:transition xmlns:p14="http://schemas.microsoft.com/office/powerpoint/2010/main" spd="med" advClick="1"/>
</p:sld>
</file>

<file path=ppt/slides/slide2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2"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42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pic>
        <p:nvPicPr>
          <p:cNvPr id="1424" name="内容占位符 6" descr="内容占位符 6"/>
          <p:cNvPicPr>
            <a:picLocks noChangeAspect="1"/>
          </p:cNvPicPr>
          <p:nvPr/>
        </p:nvPicPr>
        <p:blipFill>
          <a:blip r:embed="rId3">
            <a:extLst/>
          </a:blip>
          <a:stretch>
            <a:fillRect/>
          </a:stretch>
        </p:blipFill>
        <p:spPr>
          <a:xfrm>
            <a:off x="1758101" y="1699096"/>
            <a:ext cx="8817840" cy="5097084"/>
          </a:xfrm>
          <a:prstGeom prst="rect">
            <a:avLst/>
          </a:prstGeom>
          <a:ln w="12700">
            <a:miter lim="400000"/>
          </a:ln>
        </p:spPr>
      </p:pic>
      <p:sp>
        <p:nvSpPr>
          <p:cNvPr id="1425"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注销证书的通知方式（2）：OCSP</a:t>
            </a:r>
          </a:p>
        </p:txBody>
      </p:sp>
      <p:sp>
        <p:nvSpPr>
          <p:cNvPr id="1426" name="内容占位符 2"/>
          <p:cNvSpPr txBox="1"/>
          <p:nvPr/>
        </p:nvSpPr>
        <p:spPr>
          <a:xfrm>
            <a:off x="616063" y="1225041"/>
            <a:ext cx="10424161" cy="8291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28600" indent="-228600">
              <a:lnSpc>
                <a:spcPct val="90000"/>
              </a:lnSpc>
              <a:spcBef>
                <a:spcPts val="1000"/>
              </a:spcBef>
              <a:buSzPct val="100000"/>
              <a:buFont typeface="Arial"/>
              <a:buChar char="•"/>
              <a:defRPr sz="2400">
                <a:latin typeface="PingFang SC Semibold"/>
                <a:ea typeface="PingFang SC Semibold"/>
                <a:cs typeface="PingFang SC Semibold"/>
                <a:sym typeface="PingFang SC Semibold"/>
              </a:defRPr>
            </a:lvl1pPr>
          </a:lstStyle>
          <a:p>
            <a:pPr/>
            <a:r>
              <a:t>Online Certificate Status Protocol (RFC2560) </a:t>
            </a:r>
          </a:p>
        </p:txBody>
      </p:sp>
    </p:spTree>
  </p:cSld>
  <p:clrMapOvr>
    <a:masterClrMapping/>
  </p:clrMapOvr>
  <p:transition xmlns:p14="http://schemas.microsoft.com/office/powerpoint/2010/main" spd="med" advClick="1"/>
</p:sld>
</file>

<file path=ppt/slides/slide2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8"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429" name="副标题 2"/>
          <p:cNvSpPr txBox="1"/>
          <p:nvPr>
            <p:ph type="subTitle" idx="1"/>
          </p:nvPr>
        </p:nvSpPr>
        <p:spPr>
          <a:xfrm>
            <a:off x="609600" y="800100"/>
            <a:ext cx="10515600" cy="4351338"/>
          </a:xfrm>
          <a:prstGeom prst="rect">
            <a:avLst/>
          </a:prstGeom>
        </p:spPr>
        <p:txBody>
          <a:bodyPr/>
          <a:lstStyle/>
          <a:p>
            <a:pPr algn="l">
              <a:lnSpc>
                <a:spcPct val="100000"/>
              </a:lnSpc>
              <a:defRPr sz="3000">
                <a:latin typeface="PingFang SC Regular"/>
                <a:ea typeface="PingFang SC Regular"/>
                <a:cs typeface="PingFang SC Regular"/>
                <a:sym typeface="PingFang SC Regular"/>
              </a:defRPr>
            </a:pPr>
            <a:r>
              <a:t>PKI公钥基础设施体系</a:t>
            </a:r>
          </a:p>
          <a:p>
            <a:pPr algn="l">
              <a:lnSpc>
                <a:spcPct val="100000"/>
              </a:lnSpc>
              <a:defRPr sz="3000">
                <a:latin typeface="PingFang SC Regular"/>
                <a:ea typeface="PingFang SC Regular"/>
                <a:cs typeface="PingFang SC Regular"/>
                <a:sym typeface="PingFang SC Regular"/>
              </a:defRPr>
            </a:pPr>
            <a:r>
              <a:t>提前注销证书的解决方案</a:t>
            </a:r>
          </a:p>
          <a:p>
            <a:pPr algn="l">
              <a:lnSpc>
                <a:spcPct val="100000"/>
              </a:lnSpc>
              <a:defRPr sz="3600">
                <a:solidFill>
                  <a:srgbClr val="DD5A36"/>
                </a:solidFill>
                <a:latin typeface="PingFang SC Regular"/>
                <a:ea typeface="PingFang SC Regular"/>
                <a:cs typeface="PingFang SC Regular"/>
                <a:sym typeface="PingFang SC Regular"/>
              </a:defRPr>
            </a:pPr>
            <a:r>
              <a:t>提升TLS的执行性能</a:t>
            </a:r>
            <a:endParaRPr>
              <a:solidFill>
                <a:srgbClr val="FF0000"/>
              </a:solidFill>
            </a:endParaRPr>
          </a:p>
          <a:p>
            <a:pPr algn="l">
              <a:lnSpc>
                <a:spcPct val="100000"/>
              </a:lnSpc>
              <a:defRPr sz="3000">
                <a:latin typeface="PingFang SC Regular"/>
                <a:ea typeface="PingFang SC Regular"/>
                <a:cs typeface="PingFang SC Regular"/>
                <a:sym typeface="PingFang SC Regular"/>
              </a:defRPr>
            </a:pPr>
            <a:r>
              <a:t>TLS1.3的优点</a:t>
            </a:r>
          </a:p>
        </p:txBody>
      </p:sp>
    </p:spTree>
  </p:cSld>
  <p:clrMapOvr>
    <a:masterClrMapping/>
  </p:clrMapOvr>
  <p:transition xmlns:p14="http://schemas.microsoft.com/office/powerpoint/2010/main" spd="med" advClick="1"/>
</p:sld>
</file>

<file path=ppt/slides/slide2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33"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434"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435"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session 缓存</a:t>
            </a:r>
          </a:p>
        </p:txBody>
      </p:sp>
      <p:pic>
        <p:nvPicPr>
          <p:cNvPr id="1436" name="Picture 2" descr="Picture 2"/>
          <p:cNvPicPr>
            <a:picLocks noChangeAspect="1"/>
          </p:cNvPicPr>
          <p:nvPr/>
        </p:nvPicPr>
        <p:blipFill>
          <a:blip r:embed="rId4">
            <a:extLst/>
          </a:blip>
          <a:stretch>
            <a:fillRect/>
          </a:stretch>
        </p:blipFill>
        <p:spPr>
          <a:xfrm>
            <a:off x="526415" y="1259838"/>
            <a:ext cx="11139255" cy="4325393"/>
          </a:xfrm>
          <a:prstGeom prst="rect">
            <a:avLst/>
          </a:prstGeom>
          <a:ln w="12700">
            <a:miter lim="400000"/>
          </a:ln>
        </p:spPr>
      </p:pic>
    </p:spTree>
  </p:cSld>
  <p:clrMapOvr>
    <a:masterClrMapping/>
  </p:clrMapOvr>
  <p:transition xmlns:p14="http://schemas.microsoft.com/office/powerpoint/2010/main" spd="med" advClick="1"/>
</p:sld>
</file>

<file path=ppt/slides/slide2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40"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44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44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session ticket</a:t>
            </a:r>
          </a:p>
        </p:txBody>
      </p:sp>
      <p:pic>
        <p:nvPicPr>
          <p:cNvPr id="1443" name="Picture 2" descr="Picture 2"/>
          <p:cNvPicPr>
            <a:picLocks noChangeAspect="1"/>
          </p:cNvPicPr>
          <p:nvPr/>
        </p:nvPicPr>
        <p:blipFill>
          <a:blip r:embed="rId3">
            <a:extLst/>
          </a:blip>
          <a:stretch>
            <a:fillRect/>
          </a:stretch>
        </p:blipFill>
        <p:spPr>
          <a:xfrm>
            <a:off x="443829" y="1009141"/>
            <a:ext cx="11520670" cy="5373507"/>
          </a:xfrm>
          <a:prstGeom prst="rect">
            <a:avLst/>
          </a:prstGeom>
          <a:ln w="12700">
            <a:miter lim="400000"/>
          </a:ln>
        </p:spPr>
      </p:pic>
    </p:spTree>
  </p:cSld>
  <p:clrMapOvr>
    <a:masterClrMapping/>
  </p:clrMapOvr>
  <p:transition xmlns:p14="http://schemas.microsoft.com/office/powerpoint/2010/main" spd="med" advClick="1"/>
</p:sld>
</file>

<file path=ppt/slides/slide2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45"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44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44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块加密算法的分组模式与并行计算</a:t>
            </a:r>
          </a:p>
        </p:txBody>
      </p:sp>
      <p:pic>
        <p:nvPicPr>
          <p:cNvPr id="1448" name="Picture 4" descr="Picture 4"/>
          <p:cNvPicPr>
            <a:picLocks noChangeAspect="1"/>
          </p:cNvPicPr>
          <p:nvPr/>
        </p:nvPicPr>
        <p:blipFill>
          <a:blip r:embed="rId3">
            <a:extLst/>
          </a:blip>
          <a:stretch>
            <a:fillRect/>
          </a:stretch>
        </p:blipFill>
        <p:spPr>
          <a:xfrm>
            <a:off x="2800350" y="1047241"/>
            <a:ext cx="6515101" cy="2638619"/>
          </a:xfrm>
          <a:prstGeom prst="rect">
            <a:avLst/>
          </a:prstGeom>
          <a:ln w="12700">
            <a:miter lim="400000"/>
          </a:ln>
        </p:spPr>
      </p:pic>
      <p:pic>
        <p:nvPicPr>
          <p:cNvPr id="1449" name="Picture 2" descr="Picture 2"/>
          <p:cNvPicPr>
            <a:picLocks noChangeAspect="1"/>
          </p:cNvPicPr>
          <p:nvPr/>
        </p:nvPicPr>
        <p:blipFill>
          <a:blip r:embed="rId4">
            <a:extLst/>
          </a:blip>
          <a:stretch>
            <a:fillRect/>
          </a:stretch>
        </p:blipFill>
        <p:spPr>
          <a:xfrm>
            <a:off x="2493422" y="3773254"/>
            <a:ext cx="7128958" cy="2870564"/>
          </a:xfrm>
          <a:prstGeom prst="rect">
            <a:avLst/>
          </a:prstGeom>
          <a:ln w="12700">
            <a:miter lim="400000"/>
          </a:ln>
        </p:spPr>
      </p:pic>
    </p:spTree>
  </p:cSld>
  <p:clrMapOvr>
    <a:masterClrMapping/>
  </p:clrMapOvr>
  <p:transition xmlns:p14="http://schemas.microsoft.com/office/powerpoint/2010/main" spd="med" advClick="1"/>
</p:sld>
</file>

<file path=ppt/slides/slide2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1" name="ppt封面-章节3.jpg" descr="ppt封面-章节3.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452" name="副标题 2"/>
          <p:cNvSpPr txBox="1"/>
          <p:nvPr>
            <p:ph type="subTitle" idx="1"/>
          </p:nvPr>
        </p:nvSpPr>
        <p:spPr>
          <a:xfrm>
            <a:off x="613133" y="800100"/>
            <a:ext cx="10515601" cy="4351338"/>
          </a:xfrm>
          <a:prstGeom prst="rect">
            <a:avLst/>
          </a:prstGeom>
        </p:spPr>
        <p:txBody>
          <a:bodyPr/>
          <a:lstStyle/>
          <a:p>
            <a:pPr marL="228600" indent="-228600" algn="l">
              <a:lnSpc>
                <a:spcPct val="100000"/>
              </a:lnSpc>
              <a:buSzPct val="100000"/>
              <a:buFont typeface="Arial"/>
              <a:buChar char="•"/>
              <a:defRPr sz="3000">
                <a:latin typeface="PingFang SC Regular"/>
                <a:ea typeface="PingFang SC Regular"/>
                <a:cs typeface="PingFang SC Regular"/>
                <a:sym typeface="PingFang SC Regular"/>
              </a:defRPr>
            </a:pPr>
            <a:r>
              <a:t>PKI公钥基础设施体系</a:t>
            </a:r>
          </a:p>
          <a:p>
            <a:pPr marL="228600" indent="-228600" algn="l">
              <a:lnSpc>
                <a:spcPct val="100000"/>
              </a:lnSpc>
              <a:buSzPct val="100000"/>
              <a:buFont typeface="Arial"/>
              <a:buChar char="•"/>
              <a:defRPr sz="3000">
                <a:latin typeface="PingFang SC Regular"/>
                <a:ea typeface="PingFang SC Regular"/>
                <a:cs typeface="PingFang SC Regular"/>
                <a:sym typeface="PingFang SC Regular"/>
              </a:defRPr>
            </a:pPr>
            <a:r>
              <a:t>提前注销证书的解决方案</a:t>
            </a:r>
          </a:p>
          <a:p>
            <a:pPr marL="228600" indent="-228600" algn="l">
              <a:lnSpc>
                <a:spcPct val="100000"/>
              </a:lnSpc>
              <a:buSzPct val="100000"/>
              <a:buFont typeface="Arial"/>
              <a:buChar char="•"/>
              <a:defRPr sz="3000">
                <a:latin typeface="PingFang SC Regular"/>
                <a:ea typeface="PingFang SC Regular"/>
                <a:cs typeface="PingFang SC Regular"/>
                <a:sym typeface="PingFang SC Regular"/>
              </a:defRPr>
            </a:pPr>
            <a:r>
              <a:t>提升TLS的执行性能</a:t>
            </a:r>
          </a:p>
          <a:p>
            <a:pPr marL="228600" indent="-228600" algn="l">
              <a:lnSpc>
                <a:spcPct val="100000"/>
              </a:lnSpc>
              <a:buSzPct val="100000"/>
              <a:buFont typeface="Arial"/>
              <a:buChar char="•"/>
              <a:defRPr sz="3600">
                <a:solidFill>
                  <a:srgbClr val="DD5936"/>
                </a:solidFill>
                <a:latin typeface="PingFang SC Regular"/>
                <a:ea typeface="PingFang SC Regular"/>
                <a:cs typeface="PingFang SC Regular"/>
                <a:sym typeface="PingFang SC Regular"/>
              </a:defRPr>
            </a:pPr>
            <a:r>
              <a:t>TLS1.3的优点</a:t>
            </a:r>
          </a:p>
        </p:txBody>
      </p:sp>
    </p:spTree>
  </p:cSld>
  <p:clrMapOvr>
    <a:masterClrMapping/>
  </p:clrMapOvr>
  <p:transition xmlns:p14="http://schemas.microsoft.com/office/powerpoint/2010/main" spd="med" advClick="1"/>
</p:sld>
</file>

<file path=ppt/slides/slide2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4"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455"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456"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TLS/SSL 发展</a:t>
            </a:r>
          </a:p>
        </p:txBody>
      </p:sp>
      <p:grpSp>
        <p:nvGrpSpPr>
          <p:cNvPr id="1498" name="组合 7"/>
          <p:cNvGrpSpPr/>
          <p:nvPr/>
        </p:nvGrpSpPr>
        <p:grpSpPr>
          <a:xfrm>
            <a:off x="654349" y="1152148"/>
            <a:ext cx="3292501" cy="5056699"/>
            <a:chOff x="0" y="0"/>
            <a:chExt cx="3292500" cy="5056697"/>
          </a:xfrm>
        </p:grpSpPr>
        <p:sp>
          <p:nvSpPr>
            <p:cNvPr id="1457" name="矩形 12"/>
            <p:cNvSpPr/>
            <p:nvPr/>
          </p:nvSpPr>
          <p:spPr>
            <a:xfrm rot="16200000">
              <a:off x="-1814985" y="2588131"/>
              <a:ext cx="4692684" cy="58213"/>
            </a:xfrm>
            <a:prstGeom prst="rect">
              <a:avLst/>
            </a:prstGeom>
            <a:solidFill>
              <a:srgbClr val="223262"/>
            </a:solidFill>
            <a:ln w="12700" cap="flat">
              <a:noFill/>
              <a:miter lim="400000"/>
            </a:ln>
            <a:effectLst/>
          </p:spPr>
          <p:txBody>
            <a:bodyPr wrap="square" lIns="0" tIns="0" rIns="0" bIns="0" numCol="1" anchor="ctr">
              <a:noAutofit/>
            </a:bodyPr>
            <a:lstStyle/>
            <a:p>
              <a:pPr algn="ctr">
                <a:defRPr sz="1600">
                  <a:solidFill>
                    <a:srgbClr val="FFFFFF"/>
                  </a:solidFill>
                  <a:latin typeface="Times New Roman"/>
                  <a:ea typeface="Times New Roman"/>
                  <a:cs typeface="Times New Roman"/>
                  <a:sym typeface="Times New Roman"/>
                </a:defRPr>
              </a:pPr>
            </a:p>
          </p:txBody>
        </p:sp>
        <p:grpSp>
          <p:nvGrpSpPr>
            <p:cNvPr id="1464" name="组合 13"/>
            <p:cNvGrpSpPr/>
            <p:nvPr/>
          </p:nvGrpSpPr>
          <p:grpSpPr>
            <a:xfrm>
              <a:off x="29105" y="-1"/>
              <a:ext cx="1032642" cy="810921"/>
              <a:chOff x="-3" y="0"/>
              <a:chExt cx="1032640" cy="810919"/>
            </a:xfrm>
          </p:grpSpPr>
          <p:grpSp>
            <p:nvGrpSpPr>
              <p:cNvPr id="1462" name="组合 14"/>
              <p:cNvGrpSpPr/>
              <p:nvPr/>
            </p:nvGrpSpPr>
            <p:grpSpPr>
              <a:xfrm>
                <a:off x="-4" y="-1"/>
                <a:ext cx="1032642" cy="810921"/>
                <a:chOff x="-2" y="0"/>
                <a:chExt cx="1032640" cy="810919"/>
              </a:xfrm>
            </p:grpSpPr>
            <p:grpSp>
              <p:nvGrpSpPr>
                <p:cNvPr id="1460" name="组合 16"/>
                <p:cNvGrpSpPr/>
                <p:nvPr/>
              </p:nvGrpSpPr>
              <p:grpSpPr>
                <a:xfrm>
                  <a:off x="-3" y="-1"/>
                  <a:ext cx="1032642" cy="810921"/>
                  <a:chOff x="-1" y="0"/>
                  <a:chExt cx="1032640" cy="810919"/>
                </a:xfrm>
              </p:grpSpPr>
              <p:sp>
                <p:nvSpPr>
                  <p:cNvPr id="1458" name="同心圆 10"/>
                  <p:cNvSpPr/>
                  <p:nvPr/>
                </p:nvSpPr>
                <p:spPr>
                  <a:xfrm>
                    <a:off x="-2" y="-1"/>
                    <a:ext cx="1032642" cy="8109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54" y="10800"/>
                        </a:moveTo>
                        <a:cubicBezTo>
                          <a:pt x="1054" y="16183"/>
                          <a:pt x="5417" y="20546"/>
                          <a:pt x="10800" y="20546"/>
                        </a:cubicBezTo>
                        <a:cubicBezTo>
                          <a:pt x="16183" y="20546"/>
                          <a:pt x="20546" y="16183"/>
                          <a:pt x="20546" y="10800"/>
                        </a:cubicBezTo>
                        <a:cubicBezTo>
                          <a:pt x="20546" y="5417"/>
                          <a:pt x="16183" y="1054"/>
                          <a:pt x="10800" y="1054"/>
                        </a:cubicBezTo>
                        <a:cubicBezTo>
                          <a:pt x="5417" y="1054"/>
                          <a:pt x="1054" y="5417"/>
                          <a:pt x="1054" y="10800"/>
                        </a:cubicBezTo>
                        <a:close/>
                      </a:path>
                    </a:pathLst>
                  </a:custGeom>
                  <a:gradFill flip="none" rotWithShape="1">
                    <a:gsLst>
                      <a:gs pos="0">
                        <a:srgbClr val="F2F2F2"/>
                      </a:gs>
                      <a:gs pos="55000">
                        <a:srgbClr val="F2F2F2"/>
                      </a:gs>
                      <a:gs pos="100000">
                        <a:srgbClr val="D9D9D9"/>
                      </a:gs>
                    </a:gsLst>
                    <a:lin ang="8100000" scaled="0"/>
                  </a:gradFill>
                  <a:ln w="12700" cap="flat">
                    <a:noFill/>
                    <a:miter lim="400000"/>
                  </a:ln>
                  <a:effectLst/>
                </p:spPr>
                <p:txBody>
                  <a:bodyPr wrap="square" lIns="0" tIns="0" rIns="0" bIns="0" numCol="1" anchor="ctr">
                    <a:noAutofit/>
                  </a:bodyPr>
                  <a:lstStyle/>
                  <a:p>
                    <a:pPr algn="ctr">
                      <a:defRPr sz="1200">
                        <a:latin typeface="Times New Roman"/>
                        <a:ea typeface="Times New Roman"/>
                        <a:cs typeface="Times New Roman"/>
                        <a:sym typeface="Times New Roman"/>
                      </a:defRPr>
                    </a:pPr>
                  </a:p>
                </p:txBody>
              </p:sp>
              <p:sp>
                <p:nvSpPr>
                  <p:cNvPr id="1459" name="椭圆 19"/>
                  <p:cNvSpPr/>
                  <p:nvPr/>
                </p:nvSpPr>
                <p:spPr>
                  <a:xfrm>
                    <a:off x="13955" y="10957"/>
                    <a:ext cx="1004731" cy="789005"/>
                  </a:xfrm>
                  <a:prstGeom prst="ellipse">
                    <a:avLst/>
                  </a:prstGeom>
                  <a:gradFill flip="none" rotWithShape="1">
                    <a:gsLst>
                      <a:gs pos="0">
                        <a:srgbClr val="FFFFFF"/>
                      </a:gs>
                      <a:gs pos="51000">
                        <a:srgbClr val="F2F2F2"/>
                      </a:gs>
                      <a:gs pos="100000">
                        <a:srgbClr val="D9D9D9"/>
                      </a:gs>
                    </a:gsLst>
                    <a:lin ang="18900000" scaled="0"/>
                  </a:gradFill>
                  <a:ln w="12700" cap="flat">
                    <a:noFill/>
                    <a:miter lim="400000"/>
                  </a:ln>
                  <a:effectLst/>
                </p:spPr>
                <p:txBody>
                  <a:bodyPr wrap="square" lIns="0" tIns="0" rIns="0" bIns="0" numCol="1" anchor="ctr">
                    <a:noAutofit/>
                  </a:bodyPr>
                  <a:lstStyle/>
                  <a:p>
                    <a:pPr algn="ctr">
                      <a:defRPr sz="1200">
                        <a:solidFill>
                          <a:srgbClr val="FFFFFF"/>
                        </a:solidFill>
                        <a:latin typeface="Times New Roman"/>
                        <a:ea typeface="Times New Roman"/>
                        <a:cs typeface="Times New Roman"/>
                        <a:sym typeface="Times New Roman"/>
                      </a:defRPr>
                    </a:pPr>
                  </a:p>
                </p:txBody>
              </p:sp>
            </p:grpSp>
            <p:sp>
              <p:nvSpPr>
                <p:cNvPr id="1461" name="椭圆 17"/>
                <p:cNvSpPr/>
                <p:nvPr/>
              </p:nvSpPr>
              <p:spPr>
                <a:xfrm>
                  <a:off x="125547" y="98589"/>
                  <a:ext cx="781541" cy="613735"/>
                </a:xfrm>
                <a:prstGeom prst="ellipse">
                  <a:avLst/>
                </a:prstGeom>
                <a:solidFill>
                  <a:srgbClr val="044875"/>
                </a:solidFill>
                <a:ln w="12700" cap="flat">
                  <a:noFill/>
                  <a:miter lim="400000"/>
                </a:ln>
                <a:effectLst/>
              </p:spPr>
              <p:txBody>
                <a:bodyPr wrap="square" lIns="0" tIns="0" rIns="0" bIns="0" numCol="1" anchor="ctr">
                  <a:noAutofit/>
                </a:bodyPr>
                <a:lstStyle/>
                <a:p>
                  <a:pPr algn="ctr">
                    <a:defRPr sz="1200">
                      <a:solidFill>
                        <a:srgbClr val="FFFFFF"/>
                      </a:solidFill>
                      <a:latin typeface="Times New Roman"/>
                      <a:ea typeface="Times New Roman"/>
                      <a:cs typeface="Times New Roman"/>
                      <a:sym typeface="Times New Roman"/>
                    </a:defRPr>
                  </a:pPr>
                </a:p>
              </p:txBody>
            </p:sp>
          </p:grpSp>
          <p:sp>
            <p:nvSpPr>
              <p:cNvPr id="1463" name="TextBox 104"/>
              <p:cNvSpPr/>
              <p:nvPr/>
            </p:nvSpPr>
            <p:spPr>
              <a:xfrm>
                <a:off x="187623" y="212744"/>
                <a:ext cx="71541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69096" tIns="69096" rIns="69096" bIns="69096" numCol="1" anchor="t">
                <a:spAutoFit/>
              </a:bodyPr>
              <a:lstStyle>
                <a:lvl1pPr>
                  <a:defRPr b="1" sz="1600">
                    <a:solidFill>
                      <a:srgbClr val="FFFFFF"/>
                    </a:solidFill>
                    <a:latin typeface="Times New Roman"/>
                    <a:ea typeface="Times New Roman"/>
                    <a:cs typeface="Times New Roman"/>
                    <a:sym typeface="Times New Roman"/>
                  </a:defRPr>
                </a:lvl1pPr>
              </a:lstStyle>
              <a:p>
                <a:pPr/>
                <a:r>
                  <a:t>1995</a:t>
                </a:r>
              </a:p>
            </p:txBody>
          </p:sp>
        </p:grpSp>
        <p:grpSp>
          <p:nvGrpSpPr>
            <p:cNvPr id="1471" name="组合 20"/>
            <p:cNvGrpSpPr/>
            <p:nvPr/>
          </p:nvGrpSpPr>
          <p:grpSpPr>
            <a:xfrm>
              <a:off x="29105" y="1050676"/>
              <a:ext cx="1032642" cy="810925"/>
              <a:chOff x="-3" y="-3"/>
              <a:chExt cx="1032640" cy="810923"/>
            </a:xfrm>
          </p:grpSpPr>
          <p:grpSp>
            <p:nvGrpSpPr>
              <p:cNvPr id="1469" name="组合 21"/>
              <p:cNvGrpSpPr/>
              <p:nvPr/>
            </p:nvGrpSpPr>
            <p:grpSpPr>
              <a:xfrm>
                <a:off x="-4" y="-4"/>
                <a:ext cx="1032642" cy="810925"/>
                <a:chOff x="-2" y="-2"/>
                <a:chExt cx="1032640" cy="810923"/>
              </a:xfrm>
            </p:grpSpPr>
            <p:grpSp>
              <p:nvGrpSpPr>
                <p:cNvPr id="1467" name="组合 23"/>
                <p:cNvGrpSpPr/>
                <p:nvPr/>
              </p:nvGrpSpPr>
              <p:grpSpPr>
                <a:xfrm>
                  <a:off x="-3" y="-3"/>
                  <a:ext cx="1032642" cy="810925"/>
                  <a:chOff x="-1" y="-1"/>
                  <a:chExt cx="1032640" cy="810923"/>
                </a:xfrm>
              </p:grpSpPr>
              <p:sp>
                <p:nvSpPr>
                  <p:cNvPr id="1465" name="同心圆 17"/>
                  <p:cNvSpPr/>
                  <p:nvPr/>
                </p:nvSpPr>
                <p:spPr>
                  <a:xfrm>
                    <a:off x="-2" y="-2"/>
                    <a:ext cx="1032642" cy="8109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54" y="10800"/>
                        </a:moveTo>
                        <a:cubicBezTo>
                          <a:pt x="1054" y="16183"/>
                          <a:pt x="5417" y="20546"/>
                          <a:pt x="10800" y="20546"/>
                        </a:cubicBezTo>
                        <a:cubicBezTo>
                          <a:pt x="16183" y="20546"/>
                          <a:pt x="20546" y="16183"/>
                          <a:pt x="20546" y="10800"/>
                        </a:cubicBezTo>
                        <a:cubicBezTo>
                          <a:pt x="20546" y="5417"/>
                          <a:pt x="16183" y="1054"/>
                          <a:pt x="10800" y="1054"/>
                        </a:cubicBezTo>
                        <a:cubicBezTo>
                          <a:pt x="5417" y="1054"/>
                          <a:pt x="1054" y="5417"/>
                          <a:pt x="1054" y="10800"/>
                        </a:cubicBezTo>
                        <a:close/>
                      </a:path>
                    </a:pathLst>
                  </a:custGeom>
                  <a:gradFill flip="none" rotWithShape="1">
                    <a:gsLst>
                      <a:gs pos="0">
                        <a:srgbClr val="F2F2F2"/>
                      </a:gs>
                      <a:gs pos="55000">
                        <a:srgbClr val="F2F2F2"/>
                      </a:gs>
                      <a:gs pos="100000">
                        <a:srgbClr val="D9D9D9"/>
                      </a:gs>
                    </a:gsLst>
                    <a:lin ang="8100000" scaled="0"/>
                  </a:gradFill>
                  <a:ln w="12700" cap="flat">
                    <a:noFill/>
                    <a:miter lim="400000"/>
                  </a:ln>
                  <a:effectLst/>
                </p:spPr>
                <p:txBody>
                  <a:bodyPr wrap="square" lIns="0" tIns="0" rIns="0" bIns="0" numCol="1" anchor="ctr">
                    <a:noAutofit/>
                  </a:bodyPr>
                  <a:lstStyle/>
                  <a:p>
                    <a:pPr algn="ctr">
                      <a:defRPr sz="1200">
                        <a:latin typeface="Times New Roman"/>
                        <a:ea typeface="Times New Roman"/>
                        <a:cs typeface="Times New Roman"/>
                        <a:sym typeface="Times New Roman"/>
                      </a:defRPr>
                    </a:pPr>
                  </a:p>
                </p:txBody>
              </p:sp>
              <p:sp>
                <p:nvSpPr>
                  <p:cNvPr id="1466" name="椭圆 26"/>
                  <p:cNvSpPr/>
                  <p:nvPr/>
                </p:nvSpPr>
                <p:spPr>
                  <a:xfrm>
                    <a:off x="13955" y="10957"/>
                    <a:ext cx="1004731" cy="789009"/>
                  </a:xfrm>
                  <a:prstGeom prst="ellipse">
                    <a:avLst/>
                  </a:prstGeom>
                  <a:gradFill flip="none" rotWithShape="1">
                    <a:gsLst>
                      <a:gs pos="0">
                        <a:srgbClr val="FFFFFF"/>
                      </a:gs>
                      <a:gs pos="51000">
                        <a:srgbClr val="F2F2F2"/>
                      </a:gs>
                      <a:gs pos="100000">
                        <a:srgbClr val="D9D9D9"/>
                      </a:gs>
                    </a:gsLst>
                    <a:lin ang="18900000" scaled="0"/>
                  </a:gradFill>
                  <a:ln w="12700" cap="flat">
                    <a:noFill/>
                    <a:miter lim="400000"/>
                  </a:ln>
                  <a:effectLst/>
                </p:spPr>
                <p:txBody>
                  <a:bodyPr wrap="square" lIns="0" tIns="0" rIns="0" bIns="0" numCol="1" anchor="ctr">
                    <a:noAutofit/>
                  </a:bodyPr>
                  <a:lstStyle/>
                  <a:p>
                    <a:pPr algn="ctr">
                      <a:defRPr sz="1200">
                        <a:solidFill>
                          <a:srgbClr val="FFFFFF"/>
                        </a:solidFill>
                        <a:latin typeface="Times New Roman"/>
                        <a:ea typeface="Times New Roman"/>
                        <a:cs typeface="Times New Roman"/>
                        <a:sym typeface="Times New Roman"/>
                      </a:defRPr>
                    </a:pPr>
                  </a:p>
                </p:txBody>
              </p:sp>
            </p:grpSp>
            <p:sp>
              <p:nvSpPr>
                <p:cNvPr id="1468" name="椭圆 24"/>
                <p:cNvSpPr/>
                <p:nvPr/>
              </p:nvSpPr>
              <p:spPr>
                <a:xfrm>
                  <a:off x="125547" y="98589"/>
                  <a:ext cx="781541" cy="613739"/>
                </a:xfrm>
                <a:prstGeom prst="ellipse">
                  <a:avLst/>
                </a:prstGeom>
                <a:solidFill>
                  <a:srgbClr val="223262"/>
                </a:solidFill>
                <a:ln w="12700" cap="flat">
                  <a:noFill/>
                  <a:miter lim="400000"/>
                </a:ln>
                <a:effectLst/>
              </p:spPr>
              <p:txBody>
                <a:bodyPr wrap="square" lIns="0" tIns="0" rIns="0" bIns="0" numCol="1" anchor="ctr">
                  <a:noAutofit/>
                </a:bodyPr>
                <a:lstStyle/>
                <a:p>
                  <a:pPr algn="ctr">
                    <a:defRPr sz="1200">
                      <a:solidFill>
                        <a:srgbClr val="FFFFFF"/>
                      </a:solidFill>
                      <a:latin typeface="Times New Roman"/>
                      <a:ea typeface="Times New Roman"/>
                      <a:cs typeface="Times New Roman"/>
                      <a:sym typeface="Times New Roman"/>
                    </a:defRPr>
                  </a:pPr>
                </a:p>
              </p:txBody>
            </p:sp>
          </p:grpSp>
          <p:sp>
            <p:nvSpPr>
              <p:cNvPr id="1470" name="TextBox 104"/>
              <p:cNvSpPr/>
              <p:nvPr/>
            </p:nvSpPr>
            <p:spPr>
              <a:xfrm>
                <a:off x="178907" y="208194"/>
                <a:ext cx="71541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69096" tIns="69096" rIns="69096" bIns="69096" numCol="1" anchor="t">
                <a:spAutoFit/>
              </a:bodyPr>
              <a:lstStyle>
                <a:lvl1pPr>
                  <a:defRPr b="1" sz="1600">
                    <a:solidFill>
                      <a:srgbClr val="FFFFFF"/>
                    </a:solidFill>
                    <a:latin typeface="Times New Roman"/>
                    <a:ea typeface="Times New Roman"/>
                    <a:cs typeface="Times New Roman"/>
                    <a:sym typeface="Times New Roman"/>
                  </a:defRPr>
                </a:lvl1pPr>
              </a:lstStyle>
              <a:p>
                <a:pPr/>
                <a:r>
                  <a:t>1999</a:t>
                </a:r>
              </a:p>
            </p:txBody>
          </p:sp>
        </p:grpSp>
        <p:grpSp>
          <p:nvGrpSpPr>
            <p:cNvPr id="1478" name="组合 27"/>
            <p:cNvGrpSpPr/>
            <p:nvPr/>
          </p:nvGrpSpPr>
          <p:grpSpPr>
            <a:xfrm>
              <a:off x="0" y="2111583"/>
              <a:ext cx="1032641" cy="810925"/>
              <a:chOff x="-3" y="-3"/>
              <a:chExt cx="1032640" cy="810923"/>
            </a:xfrm>
          </p:grpSpPr>
          <p:grpSp>
            <p:nvGrpSpPr>
              <p:cNvPr id="1476" name="组合 28"/>
              <p:cNvGrpSpPr/>
              <p:nvPr/>
            </p:nvGrpSpPr>
            <p:grpSpPr>
              <a:xfrm>
                <a:off x="-4" y="-4"/>
                <a:ext cx="1032642" cy="810925"/>
                <a:chOff x="-2" y="-2"/>
                <a:chExt cx="1032640" cy="810923"/>
              </a:xfrm>
            </p:grpSpPr>
            <p:grpSp>
              <p:nvGrpSpPr>
                <p:cNvPr id="1474" name="组合 38"/>
                <p:cNvGrpSpPr/>
                <p:nvPr/>
              </p:nvGrpSpPr>
              <p:grpSpPr>
                <a:xfrm>
                  <a:off x="-3" y="-3"/>
                  <a:ext cx="1032642" cy="810925"/>
                  <a:chOff x="-1" y="-1"/>
                  <a:chExt cx="1032640" cy="810923"/>
                </a:xfrm>
              </p:grpSpPr>
              <p:sp>
                <p:nvSpPr>
                  <p:cNvPr id="1472" name="同心圆 24"/>
                  <p:cNvSpPr/>
                  <p:nvPr/>
                </p:nvSpPr>
                <p:spPr>
                  <a:xfrm>
                    <a:off x="-2" y="-2"/>
                    <a:ext cx="1032642" cy="8109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54" y="10800"/>
                        </a:moveTo>
                        <a:cubicBezTo>
                          <a:pt x="1054" y="16183"/>
                          <a:pt x="5417" y="20546"/>
                          <a:pt x="10800" y="20546"/>
                        </a:cubicBezTo>
                        <a:cubicBezTo>
                          <a:pt x="16183" y="20546"/>
                          <a:pt x="20546" y="16183"/>
                          <a:pt x="20546" y="10800"/>
                        </a:cubicBezTo>
                        <a:cubicBezTo>
                          <a:pt x="20546" y="5417"/>
                          <a:pt x="16183" y="1054"/>
                          <a:pt x="10800" y="1054"/>
                        </a:cubicBezTo>
                        <a:cubicBezTo>
                          <a:pt x="5417" y="1054"/>
                          <a:pt x="1054" y="5417"/>
                          <a:pt x="1054" y="10800"/>
                        </a:cubicBezTo>
                        <a:close/>
                      </a:path>
                    </a:pathLst>
                  </a:custGeom>
                  <a:gradFill flip="none" rotWithShape="1">
                    <a:gsLst>
                      <a:gs pos="0">
                        <a:srgbClr val="F2F2F2"/>
                      </a:gs>
                      <a:gs pos="55000">
                        <a:srgbClr val="F2F2F2"/>
                      </a:gs>
                      <a:gs pos="100000">
                        <a:srgbClr val="D9D9D9"/>
                      </a:gs>
                    </a:gsLst>
                    <a:lin ang="8100000" scaled="0"/>
                  </a:gradFill>
                  <a:ln w="12700" cap="flat">
                    <a:noFill/>
                    <a:miter lim="400000"/>
                  </a:ln>
                  <a:effectLst/>
                </p:spPr>
                <p:txBody>
                  <a:bodyPr wrap="square" lIns="0" tIns="0" rIns="0" bIns="0" numCol="1" anchor="ctr">
                    <a:noAutofit/>
                  </a:bodyPr>
                  <a:lstStyle/>
                  <a:p>
                    <a:pPr algn="ctr">
                      <a:defRPr sz="1200">
                        <a:latin typeface="Times New Roman"/>
                        <a:ea typeface="Times New Roman"/>
                        <a:cs typeface="Times New Roman"/>
                        <a:sym typeface="Times New Roman"/>
                      </a:defRPr>
                    </a:pPr>
                  </a:p>
                </p:txBody>
              </p:sp>
              <p:sp>
                <p:nvSpPr>
                  <p:cNvPr id="1473" name="椭圆 41"/>
                  <p:cNvSpPr/>
                  <p:nvPr/>
                </p:nvSpPr>
                <p:spPr>
                  <a:xfrm>
                    <a:off x="13955" y="10957"/>
                    <a:ext cx="1004731" cy="789009"/>
                  </a:xfrm>
                  <a:prstGeom prst="ellipse">
                    <a:avLst/>
                  </a:prstGeom>
                  <a:gradFill flip="none" rotWithShape="1">
                    <a:gsLst>
                      <a:gs pos="0">
                        <a:srgbClr val="FFFFFF"/>
                      </a:gs>
                      <a:gs pos="51000">
                        <a:srgbClr val="F2F2F2"/>
                      </a:gs>
                      <a:gs pos="100000">
                        <a:srgbClr val="D9D9D9"/>
                      </a:gs>
                    </a:gsLst>
                    <a:lin ang="18900000" scaled="0"/>
                  </a:gradFill>
                  <a:ln w="12700" cap="flat">
                    <a:noFill/>
                    <a:miter lim="400000"/>
                  </a:ln>
                  <a:effectLst/>
                </p:spPr>
                <p:txBody>
                  <a:bodyPr wrap="square" lIns="0" tIns="0" rIns="0" bIns="0" numCol="1" anchor="ctr">
                    <a:noAutofit/>
                  </a:bodyPr>
                  <a:lstStyle/>
                  <a:p>
                    <a:pPr algn="ctr">
                      <a:defRPr sz="1200">
                        <a:solidFill>
                          <a:srgbClr val="FFFFFF"/>
                        </a:solidFill>
                        <a:latin typeface="Times New Roman"/>
                        <a:ea typeface="Times New Roman"/>
                        <a:cs typeface="Times New Roman"/>
                        <a:sym typeface="Times New Roman"/>
                      </a:defRPr>
                    </a:pPr>
                  </a:p>
                </p:txBody>
              </p:sp>
            </p:grpSp>
            <p:sp>
              <p:nvSpPr>
                <p:cNvPr id="1475" name="椭圆 39"/>
                <p:cNvSpPr/>
                <p:nvPr/>
              </p:nvSpPr>
              <p:spPr>
                <a:xfrm>
                  <a:off x="125547" y="98589"/>
                  <a:ext cx="781541" cy="613739"/>
                </a:xfrm>
                <a:prstGeom prst="ellipse">
                  <a:avLst/>
                </a:prstGeom>
                <a:solidFill>
                  <a:srgbClr val="044875"/>
                </a:solidFill>
                <a:ln w="12700" cap="flat">
                  <a:noFill/>
                  <a:miter lim="400000"/>
                </a:ln>
                <a:effectLst/>
              </p:spPr>
              <p:txBody>
                <a:bodyPr wrap="square" lIns="0" tIns="0" rIns="0" bIns="0" numCol="1" anchor="ctr">
                  <a:noAutofit/>
                </a:bodyPr>
                <a:lstStyle/>
                <a:p>
                  <a:pPr algn="ctr">
                    <a:defRPr sz="1200">
                      <a:solidFill>
                        <a:srgbClr val="FFFFFF"/>
                      </a:solidFill>
                      <a:latin typeface="Times New Roman"/>
                      <a:ea typeface="Times New Roman"/>
                      <a:cs typeface="Times New Roman"/>
                      <a:sym typeface="Times New Roman"/>
                    </a:defRPr>
                  </a:pPr>
                </a:p>
              </p:txBody>
            </p:sp>
          </p:grpSp>
          <p:sp>
            <p:nvSpPr>
              <p:cNvPr id="1477" name="TextBox 104"/>
              <p:cNvSpPr/>
              <p:nvPr/>
            </p:nvSpPr>
            <p:spPr>
              <a:xfrm>
                <a:off x="175668" y="219181"/>
                <a:ext cx="71541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69096" tIns="69096" rIns="69096" bIns="69096" numCol="1" anchor="t">
                <a:spAutoFit/>
              </a:bodyPr>
              <a:lstStyle>
                <a:lvl1pPr>
                  <a:defRPr b="1" sz="1600">
                    <a:solidFill>
                      <a:srgbClr val="FFFFFF"/>
                    </a:solidFill>
                    <a:latin typeface="Times New Roman"/>
                    <a:ea typeface="Times New Roman"/>
                    <a:cs typeface="Times New Roman"/>
                    <a:sym typeface="Times New Roman"/>
                  </a:defRPr>
                </a:lvl1pPr>
              </a:lstStyle>
              <a:p>
                <a:pPr/>
                <a:r>
                  <a:t>2006</a:t>
                </a:r>
              </a:p>
            </p:txBody>
          </p:sp>
        </p:grpSp>
        <p:grpSp>
          <p:nvGrpSpPr>
            <p:cNvPr id="1485" name="组合 42"/>
            <p:cNvGrpSpPr/>
            <p:nvPr/>
          </p:nvGrpSpPr>
          <p:grpSpPr>
            <a:xfrm>
              <a:off x="29105" y="3145556"/>
              <a:ext cx="1032642" cy="810924"/>
              <a:chOff x="-3" y="-3"/>
              <a:chExt cx="1032640" cy="810923"/>
            </a:xfrm>
          </p:grpSpPr>
          <p:grpSp>
            <p:nvGrpSpPr>
              <p:cNvPr id="1483" name="组合 43"/>
              <p:cNvGrpSpPr/>
              <p:nvPr/>
            </p:nvGrpSpPr>
            <p:grpSpPr>
              <a:xfrm>
                <a:off x="-4" y="-4"/>
                <a:ext cx="1032642" cy="810925"/>
                <a:chOff x="-2" y="-2"/>
                <a:chExt cx="1032640" cy="810923"/>
              </a:xfrm>
            </p:grpSpPr>
            <p:grpSp>
              <p:nvGrpSpPr>
                <p:cNvPr id="1481" name="组合 45"/>
                <p:cNvGrpSpPr/>
                <p:nvPr/>
              </p:nvGrpSpPr>
              <p:grpSpPr>
                <a:xfrm>
                  <a:off x="-3" y="-3"/>
                  <a:ext cx="1032642" cy="810925"/>
                  <a:chOff x="-1" y="-1"/>
                  <a:chExt cx="1032640" cy="810923"/>
                </a:xfrm>
              </p:grpSpPr>
              <p:sp>
                <p:nvSpPr>
                  <p:cNvPr id="1479" name="同心圆 31"/>
                  <p:cNvSpPr/>
                  <p:nvPr/>
                </p:nvSpPr>
                <p:spPr>
                  <a:xfrm>
                    <a:off x="-2" y="-2"/>
                    <a:ext cx="1032642" cy="8109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54" y="10800"/>
                        </a:moveTo>
                        <a:cubicBezTo>
                          <a:pt x="1054" y="16183"/>
                          <a:pt x="5417" y="20546"/>
                          <a:pt x="10800" y="20546"/>
                        </a:cubicBezTo>
                        <a:cubicBezTo>
                          <a:pt x="16183" y="20546"/>
                          <a:pt x="20546" y="16183"/>
                          <a:pt x="20546" y="10800"/>
                        </a:cubicBezTo>
                        <a:cubicBezTo>
                          <a:pt x="20546" y="5417"/>
                          <a:pt x="16183" y="1054"/>
                          <a:pt x="10800" y="1054"/>
                        </a:cubicBezTo>
                        <a:cubicBezTo>
                          <a:pt x="5417" y="1054"/>
                          <a:pt x="1054" y="5417"/>
                          <a:pt x="1054" y="10800"/>
                        </a:cubicBezTo>
                        <a:close/>
                      </a:path>
                    </a:pathLst>
                  </a:custGeom>
                  <a:gradFill flip="none" rotWithShape="1">
                    <a:gsLst>
                      <a:gs pos="0">
                        <a:srgbClr val="F2F2F2"/>
                      </a:gs>
                      <a:gs pos="55000">
                        <a:srgbClr val="F2F2F2"/>
                      </a:gs>
                      <a:gs pos="100000">
                        <a:srgbClr val="D9D9D9"/>
                      </a:gs>
                    </a:gsLst>
                    <a:lin ang="8100000" scaled="0"/>
                  </a:gradFill>
                  <a:ln w="12700" cap="flat">
                    <a:noFill/>
                    <a:miter lim="400000"/>
                  </a:ln>
                  <a:effectLst/>
                </p:spPr>
                <p:txBody>
                  <a:bodyPr wrap="square" lIns="0" tIns="0" rIns="0" bIns="0" numCol="1" anchor="ctr">
                    <a:noAutofit/>
                  </a:bodyPr>
                  <a:lstStyle/>
                  <a:p>
                    <a:pPr algn="ctr">
                      <a:defRPr sz="1200">
                        <a:latin typeface="Times New Roman"/>
                        <a:ea typeface="Times New Roman"/>
                        <a:cs typeface="Times New Roman"/>
                        <a:sym typeface="Times New Roman"/>
                      </a:defRPr>
                    </a:pPr>
                  </a:p>
                </p:txBody>
              </p:sp>
              <p:sp>
                <p:nvSpPr>
                  <p:cNvPr id="1480" name="椭圆 48"/>
                  <p:cNvSpPr/>
                  <p:nvPr/>
                </p:nvSpPr>
                <p:spPr>
                  <a:xfrm>
                    <a:off x="13955" y="10957"/>
                    <a:ext cx="1004731" cy="789009"/>
                  </a:xfrm>
                  <a:prstGeom prst="ellipse">
                    <a:avLst/>
                  </a:prstGeom>
                  <a:gradFill flip="none" rotWithShape="1">
                    <a:gsLst>
                      <a:gs pos="0">
                        <a:srgbClr val="FFFFFF"/>
                      </a:gs>
                      <a:gs pos="51000">
                        <a:srgbClr val="F2F2F2"/>
                      </a:gs>
                      <a:gs pos="100000">
                        <a:srgbClr val="D9D9D9"/>
                      </a:gs>
                    </a:gsLst>
                    <a:lin ang="18900000" scaled="0"/>
                  </a:gradFill>
                  <a:ln w="12700" cap="flat">
                    <a:noFill/>
                    <a:miter lim="400000"/>
                  </a:ln>
                  <a:effectLst/>
                </p:spPr>
                <p:txBody>
                  <a:bodyPr wrap="square" lIns="0" tIns="0" rIns="0" bIns="0" numCol="1" anchor="ctr">
                    <a:noAutofit/>
                  </a:bodyPr>
                  <a:lstStyle/>
                  <a:p>
                    <a:pPr algn="ctr">
                      <a:defRPr sz="1200">
                        <a:solidFill>
                          <a:srgbClr val="FFFFFF"/>
                        </a:solidFill>
                        <a:latin typeface="Times New Roman"/>
                        <a:ea typeface="Times New Roman"/>
                        <a:cs typeface="Times New Roman"/>
                        <a:sym typeface="Times New Roman"/>
                      </a:defRPr>
                    </a:pPr>
                  </a:p>
                </p:txBody>
              </p:sp>
            </p:grpSp>
            <p:sp>
              <p:nvSpPr>
                <p:cNvPr id="1482" name="椭圆 46"/>
                <p:cNvSpPr/>
                <p:nvPr/>
              </p:nvSpPr>
              <p:spPr>
                <a:xfrm>
                  <a:off x="125547" y="98589"/>
                  <a:ext cx="781541" cy="613739"/>
                </a:xfrm>
                <a:prstGeom prst="ellipse">
                  <a:avLst/>
                </a:prstGeom>
                <a:solidFill>
                  <a:srgbClr val="223262"/>
                </a:solidFill>
                <a:ln w="12700" cap="flat">
                  <a:noFill/>
                  <a:miter lim="400000"/>
                </a:ln>
                <a:effectLst/>
              </p:spPr>
              <p:txBody>
                <a:bodyPr wrap="square" lIns="0" tIns="0" rIns="0" bIns="0" numCol="1" anchor="ctr">
                  <a:noAutofit/>
                </a:bodyPr>
                <a:lstStyle/>
                <a:p>
                  <a:pPr algn="ctr">
                    <a:defRPr sz="1200">
                      <a:solidFill>
                        <a:srgbClr val="FFFFFF"/>
                      </a:solidFill>
                      <a:latin typeface="Times New Roman"/>
                      <a:ea typeface="Times New Roman"/>
                      <a:cs typeface="Times New Roman"/>
                      <a:sym typeface="Times New Roman"/>
                    </a:defRPr>
                  </a:pPr>
                </a:p>
              </p:txBody>
            </p:sp>
          </p:grpSp>
          <p:sp>
            <p:nvSpPr>
              <p:cNvPr id="1484" name="TextBox 104"/>
              <p:cNvSpPr/>
              <p:nvPr/>
            </p:nvSpPr>
            <p:spPr>
              <a:xfrm>
                <a:off x="180841" y="197235"/>
                <a:ext cx="71541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69096" tIns="69096" rIns="69096" bIns="69096" numCol="1" anchor="t">
                <a:spAutoFit/>
              </a:bodyPr>
              <a:lstStyle>
                <a:lvl1pPr>
                  <a:defRPr b="1" sz="1600">
                    <a:solidFill>
                      <a:srgbClr val="FFFFFF"/>
                    </a:solidFill>
                    <a:latin typeface="Times New Roman"/>
                    <a:ea typeface="Times New Roman"/>
                    <a:cs typeface="Times New Roman"/>
                    <a:sym typeface="Times New Roman"/>
                  </a:defRPr>
                </a:lvl1pPr>
              </a:lstStyle>
              <a:p>
                <a:pPr/>
                <a:r>
                  <a:t>2008</a:t>
                </a:r>
              </a:p>
            </p:txBody>
          </p:sp>
        </p:grpSp>
        <p:grpSp>
          <p:nvGrpSpPr>
            <p:cNvPr id="1492" name="组合 49"/>
            <p:cNvGrpSpPr/>
            <p:nvPr/>
          </p:nvGrpSpPr>
          <p:grpSpPr>
            <a:xfrm>
              <a:off x="32060" y="4245773"/>
              <a:ext cx="1032642" cy="810925"/>
              <a:chOff x="-3" y="-2"/>
              <a:chExt cx="1032640" cy="810923"/>
            </a:xfrm>
          </p:grpSpPr>
          <p:grpSp>
            <p:nvGrpSpPr>
              <p:cNvPr id="1490" name="组合 50"/>
              <p:cNvGrpSpPr/>
              <p:nvPr/>
            </p:nvGrpSpPr>
            <p:grpSpPr>
              <a:xfrm>
                <a:off x="-4" y="-3"/>
                <a:ext cx="1032642" cy="810924"/>
                <a:chOff x="-2" y="-2"/>
                <a:chExt cx="1032640" cy="810923"/>
              </a:xfrm>
            </p:grpSpPr>
            <p:grpSp>
              <p:nvGrpSpPr>
                <p:cNvPr id="1488" name="组合 52"/>
                <p:cNvGrpSpPr/>
                <p:nvPr/>
              </p:nvGrpSpPr>
              <p:grpSpPr>
                <a:xfrm>
                  <a:off x="-3" y="-3"/>
                  <a:ext cx="1032642" cy="810925"/>
                  <a:chOff x="-1" y="-1"/>
                  <a:chExt cx="1032640" cy="810923"/>
                </a:xfrm>
              </p:grpSpPr>
              <p:sp>
                <p:nvSpPr>
                  <p:cNvPr id="1486" name="同心圆 38"/>
                  <p:cNvSpPr/>
                  <p:nvPr/>
                </p:nvSpPr>
                <p:spPr>
                  <a:xfrm>
                    <a:off x="-2" y="-2"/>
                    <a:ext cx="1032642" cy="8109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54" y="10800"/>
                        </a:moveTo>
                        <a:cubicBezTo>
                          <a:pt x="1054" y="16183"/>
                          <a:pt x="5417" y="20546"/>
                          <a:pt x="10800" y="20546"/>
                        </a:cubicBezTo>
                        <a:cubicBezTo>
                          <a:pt x="16183" y="20546"/>
                          <a:pt x="20546" y="16183"/>
                          <a:pt x="20546" y="10800"/>
                        </a:cubicBezTo>
                        <a:cubicBezTo>
                          <a:pt x="20546" y="5417"/>
                          <a:pt x="16183" y="1054"/>
                          <a:pt x="10800" y="1054"/>
                        </a:cubicBezTo>
                        <a:cubicBezTo>
                          <a:pt x="5417" y="1054"/>
                          <a:pt x="1054" y="5417"/>
                          <a:pt x="1054" y="10800"/>
                        </a:cubicBezTo>
                        <a:close/>
                      </a:path>
                    </a:pathLst>
                  </a:custGeom>
                  <a:gradFill flip="none" rotWithShape="1">
                    <a:gsLst>
                      <a:gs pos="0">
                        <a:srgbClr val="F2F2F2"/>
                      </a:gs>
                      <a:gs pos="55000">
                        <a:srgbClr val="F2F2F2"/>
                      </a:gs>
                      <a:gs pos="100000">
                        <a:srgbClr val="D9D9D9"/>
                      </a:gs>
                    </a:gsLst>
                    <a:lin ang="8100000" scaled="0"/>
                  </a:gradFill>
                  <a:ln w="12700" cap="flat">
                    <a:noFill/>
                    <a:miter lim="400000"/>
                  </a:ln>
                  <a:effectLst/>
                </p:spPr>
                <p:txBody>
                  <a:bodyPr wrap="square" lIns="0" tIns="0" rIns="0" bIns="0" numCol="1" anchor="ctr">
                    <a:noAutofit/>
                  </a:bodyPr>
                  <a:lstStyle/>
                  <a:p>
                    <a:pPr algn="ctr">
                      <a:defRPr sz="1200">
                        <a:latin typeface="Times New Roman"/>
                        <a:ea typeface="Times New Roman"/>
                        <a:cs typeface="Times New Roman"/>
                        <a:sym typeface="Times New Roman"/>
                      </a:defRPr>
                    </a:pPr>
                  </a:p>
                </p:txBody>
              </p:sp>
              <p:sp>
                <p:nvSpPr>
                  <p:cNvPr id="1487" name="椭圆 55"/>
                  <p:cNvSpPr/>
                  <p:nvPr/>
                </p:nvSpPr>
                <p:spPr>
                  <a:xfrm>
                    <a:off x="13955" y="10957"/>
                    <a:ext cx="1004731" cy="789009"/>
                  </a:xfrm>
                  <a:prstGeom prst="ellipse">
                    <a:avLst/>
                  </a:prstGeom>
                  <a:gradFill flip="none" rotWithShape="1">
                    <a:gsLst>
                      <a:gs pos="0">
                        <a:srgbClr val="FFFFFF"/>
                      </a:gs>
                      <a:gs pos="51000">
                        <a:srgbClr val="F2F2F2"/>
                      </a:gs>
                      <a:gs pos="100000">
                        <a:srgbClr val="D9D9D9"/>
                      </a:gs>
                    </a:gsLst>
                    <a:lin ang="18900000" scaled="0"/>
                  </a:gradFill>
                  <a:ln w="12700" cap="flat">
                    <a:noFill/>
                    <a:miter lim="400000"/>
                  </a:ln>
                  <a:effectLst/>
                </p:spPr>
                <p:txBody>
                  <a:bodyPr wrap="square" lIns="0" tIns="0" rIns="0" bIns="0" numCol="1" anchor="ctr">
                    <a:noAutofit/>
                  </a:bodyPr>
                  <a:lstStyle/>
                  <a:p>
                    <a:pPr algn="ctr">
                      <a:defRPr sz="1200">
                        <a:solidFill>
                          <a:srgbClr val="FFFFFF"/>
                        </a:solidFill>
                        <a:latin typeface="Times New Roman"/>
                        <a:ea typeface="Times New Roman"/>
                        <a:cs typeface="Times New Roman"/>
                        <a:sym typeface="Times New Roman"/>
                      </a:defRPr>
                    </a:pPr>
                  </a:p>
                </p:txBody>
              </p:sp>
            </p:grpSp>
            <p:sp>
              <p:nvSpPr>
                <p:cNvPr id="1489" name="椭圆 53"/>
                <p:cNvSpPr/>
                <p:nvPr/>
              </p:nvSpPr>
              <p:spPr>
                <a:xfrm>
                  <a:off x="125547" y="98589"/>
                  <a:ext cx="781541" cy="613739"/>
                </a:xfrm>
                <a:prstGeom prst="ellipse">
                  <a:avLst/>
                </a:prstGeom>
                <a:solidFill>
                  <a:srgbClr val="044875"/>
                </a:solidFill>
                <a:ln w="12700" cap="flat">
                  <a:noFill/>
                  <a:miter lim="400000"/>
                </a:ln>
                <a:effectLst/>
              </p:spPr>
              <p:txBody>
                <a:bodyPr wrap="square" lIns="0" tIns="0" rIns="0" bIns="0" numCol="1" anchor="ctr">
                  <a:noAutofit/>
                </a:bodyPr>
                <a:lstStyle/>
                <a:p>
                  <a:pPr algn="ctr">
                    <a:defRPr sz="1200">
                      <a:solidFill>
                        <a:srgbClr val="FFFFFF"/>
                      </a:solidFill>
                      <a:latin typeface="Times New Roman"/>
                      <a:ea typeface="Times New Roman"/>
                      <a:cs typeface="Times New Roman"/>
                      <a:sym typeface="Times New Roman"/>
                    </a:defRPr>
                  </a:pPr>
                </a:p>
              </p:txBody>
            </p:sp>
          </p:grpSp>
          <p:sp>
            <p:nvSpPr>
              <p:cNvPr id="1491" name="TextBox 104"/>
              <p:cNvSpPr/>
              <p:nvPr/>
            </p:nvSpPr>
            <p:spPr>
              <a:xfrm>
                <a:off x="172350" y="207423"/>
                <a:ext cx="71541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69096" tIns="69096" rIns="69096" bIns="69096" numCol="1" anchor="t">
                <a:spAutoFit/>
              </a:bodyPr>
              <a:lstStyle>
                <a:lvl1pPr>
                  <a:defRPr b="1" sz="1600">
                    <a:solidFill>
                      <a:srgbClr val="FFFFFF"/>
                    </a:solidFill>
                    <a:latin typeface="Times New Roman"/>
                    <a:ea typeface="Times New Roman"/>
                    <a:cs typeface="Times New Roman"/>
                    <a:sym typeface="Times New Roman"/>
                  </a:defRPr>
                </a:lvl1pPr>
              </a:lstStyle>
              <a:p>
                <a:pPr/>
                <a:r>
                  <a:t>2018</a:t>
                </a:r>
              </a:p>
            </p:txBody>
          </p:sp>
        </p:grpSp>
        <p:sp>
          <p:nvSpPr>
            <p:cNvPr id="1493" name="矩形 1"/>
            <p:cNvSpPr/>
            <p:nvPr/>
          </p:nvSpPr>
          <p:spPr>
            <a:xfrm>
              <a:off x="770597" y="202860"/>
              <a:ext cx="252190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lvl="1" indent="914400">
                <a:lnSpc>
                  <a:spcPts val="2800"/>
                </a:lnSpc>
                <a:defRPr sz="2400">
                  <a:latin typeface="微软雅黑 Light"/>
                  <a:ea typeface="微软雅黑 Light"/>
                  <a:cs typeface="微软雅黑 Light"/>
                  <a:sym typeface="微软雅黑 Light"/>
                </a:defRPr>
              </a:pPr>
              <a:r>
                <a:t>SSL3.0</a:t>
              </a:r>
            </a:p>
          </p:txBody>
        </p:sp>
        <p:sp>
          <p:nvSpPr>
            <p:cNvPr id="1494" name="矩形 2"/>
            <p:cNvSpPr/>
            <p:nvPr/>
          </p:nvSpPr>
          <p:spPr>
            <a:xfrm>
              <a:off x="753637" y="1233350"/>
              <a:ext cx="193719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lvl="1" indent="914400">
                <a:lnSpc>
                  <a:spcPts val="2800"/>
                </a:lnSpc>
                <a:defRPr sz="2400">
                  <a:latin typeface="微软雅黑 Light"/>
                  <a:ea typeface="微软雅黑 Light"/>
                  <a:cs typeface="微软雅黑 Light"/>
                  <a:sym typeface="微软雅黑 Light"/>
                </a:defRPr>
              </a:pPr>
              <a:r>
                <a:t>TLS1.0</a:t>
              </a:r>
            </a:p>
            <a:p>
              <a:pPr lvl="1" indent="914400">
                <a:lnSpc>
                  <a:spcPts val="2800"/>
                </a:lnSpc>
                <a:defRPr sz="1600">
                  <a:solidFill>
                    <a:srgbClr val="002060"/>
                  </a:solidFill>
                  <a:latin typeface="微软雅黑 Light"/>
                  <a:ea typeface="微软雅黑 Light"/>
                  <a:cs typeface="微软雅黑 Light"/>
                  <a:sym typeface="微软雅黑 Light"/>
                </a:defRPr>
              </a:pPr>
              <a:r>
                <a:t>RFC2246</a:t>
              </a:r>
            </a:p>
          </p:txBody>
        </p:sp>
        <p:sp>
          <p:nvSpPr>
            <p:cNvPr id="1495" name="矩形 4"/>
            <p:cNvSpPr/>
            <p:nvPr/>
          </p:nvSpPr>
          <p:spPr>
            <a:xfrm>
              <a:off x="765764" y="2309677"/>
              <a:ext cx="193719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lvl="1" indent="914400">
                <a:lnSpc>
                  <a:spcPts val="2800"/>
                </a:lnSpc>
                <a:defRPr sz="2400">
                  <a:latin typeface="微软雅黑 Light"/>
                  <a:ea typeface="微软雅黑 Light"/>
                  <a:cs typeface="微软雅黑 Light"/>
                  <a:sym typeface="微软雅黑 Light"/>
                </a:defRPr>
              </a:pPr>
              <a:r>
                <a:t>TLS1.1</a:t>
              </a:r>
            </a:p>
            <a:p>
              <a:pPr lvl="1" indent="914400">
                <a:lnSpc>
                  <a:spcPts val="2800"/>
                </a:lnSpc>
                <a:defRPr sz="1600">
                  <a:latin typeface="微软雅黑 Light"/>
                  <a:ea typeface="微软雅黑 Light"/>
                  <a:cs typeface="微软雅黑 Light"/>
                  <a:sym typeface="微软雅黑 Light"/>
                </a:defRPr>
              </a:pPr>
              <a:r>
                <a:t>RFC4346</a:t>
              </a:r>
            </a:p>
          </p:txBody>
        </p:sp>
        <p:sp>
          <p:nvSpPr>
            <p:cNvPr id="1496" name="矩形 5"/>
            <p:cNvSpPr/>
            <p:nvPr/>
          </p:nvSpPr>
          <p:spPr>
            <a:xfrm>
              <a:off x="765764" y="3366951"/>
              <a:ext cx="193719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lvl="1" indent="914400">
                <a:lnSpc>
                  <a:spcPts val="2800"/>
                </a:lnSpc>
                <a:defRPr sz="2400">
                  <a:latin typeface="微软雅黑 Light"/>
                  <a:ea typeface="微软雅黑 Light"/>
                  <a:cs typeface="微软雅黑 Light"/>
                  <a:sym typeface="微软雅黑 Light"/>
                </a:defRPr>
              </a:pPr>
              <a:r>
                <a:t>TLS1.2</a:t>
              </a:r>
            </a:p>
            <a:p>
              <a:pPr lvl="1" indent="914400">
                <a:lnSpc>
                  <a:spcPts val="2800"/>
                </a:lnSpc>
                <a:defRPr sz="1600">
                  <a:solidFill>
                    <a:srgbClr val="002060"/>
                  </a:solidFill>
                  <a:latin typeface="微软雅黑 Light"/>
                  <a:ea typeface="微软雅黑 Light"/>
                  <a:cs typeface="微软雅黑 Light"/>
                  <a:sym typeface="微软雅黑 Light"/>
                </a:defRPr>
              </a:pPr>
              <a:r>
                <a:t>RFC5246</a:t>
              </a:r>
            </a:p>
          </p:txBody>
        </p:sp>
        <p:sp>
          <p:nvSpPr>
            <p:cNvPr id="1497" name="矩形 6"/>
            <p:cNvSpPr/>
            <p:nvPr/>
          </p:nvSpPr>
          <p:spPr>
            <a:xfrm>
              <a:off x="765764" y="4452801"/>
              <a:ext cx="193719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lvl="1" indent="914400">
                <a:lnSpc>
                  <a:spcPts val="2800"/>
                </a:lnSpc>
                <a:defRPr sz="2400">
                  <a:latin typeface="微软雅黑 Light"/>
                  <a:ea typeface="微软雅黑 Light"/>
                  <a:cs typeface="微软雅黑 Light"/>
                  <a:sym typeface="微软雅黑 Light"/>
                </a:defRPr>
              </a:pPr>
              <a:r>
                <a:t>TLS1.3</a:t>
              </a:r>
            </a:p>
            <a:p>
              <a:pPr lvl="1" indent="914400">
                <a:lnSpc>
                  <a:spcPts val="2800"/>
                </a:lnSpc>
                <a:defRPr sz="1600">
                  <a:latin typeface="微软雅黑 Light"/>
                  <a:ea typeface="微软雅黑 Light"/>
                  <a:cs typeface="微软雅黑 Light"/>
                  <a:sym typeface="微软雅黑 Light"/>
                </a:defRPr>
              </a:pPr>
              <a:r>
                <a:t>RFC8446</a:t>
              </a:r>
            </a:p>
          </p:txBody>
        </p:sp>
      </p:grpSp>
      <p:pic>
        <p:nvPicPr>
          <p:cNvPr id="1499" name="02图.jpg" descr="02图.jpg"/>
          <p:cNvPicPr>
            <a:picLocks noChangeAspect="1"/>
          </p:cNvPicPr>
          <p:nvPr/>
        </p:nvPicPr>
        <p:blipFill>
          <a:blip r:embed="rId4">
            <a:extLst/>
          </a:blip>
          <a:stretch>
            <a:fillRect/>
          </a:stretch>
        </p:blipFill>
        <p:spPr>
          <a:xfrm>
            <a:off x="3800133" y="1274337"/>
            <a:ext cx="7733925" cy="499312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1498"/>
                                        </p:tgtEl>
                                        <p:attrNameLst>
                                          <p:attrName>style.visibility</p:attrName>
                                        </p:attrNameLst>
                                      </p:cBhvr>
                                      <p:to>
                                        <p:strVal val="visible"/>
                                      </p:to>
                                    </p:set>
                                    <p:animEffect filter="wipe(up)" transition="in">
                                      <p:cBhvr>
                                        <p:cTn id="7" dur="300"/>
                                        <p:tgtEl>
                                          <p:spTgt spid="1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98" grpId="1"/>
    </p:bldLst>
  </p:timing>
</p:sld>
</file>

<file path=ppt/slides/slide2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3"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504"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505"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AEAD算法</a:t>
            </a:r>
          </a:p>
        </p:txBody>
      </p:sp>
      <p:sp>
        <p:nvSpPr>
          <p:cNvPr id="1506" name="副标题 2"/>
          <p:cNvSpPr txBox="1"/>
          <p:nvPr>
            <p:ph type="subTitle" sz="half" idx="1"/>
          </p:nvPr>
        </p:nvSpPr>
        <p:spPr>
          <a:xfrm>
            <a:off x="584200" y="1190625"/>
            <a:ext cx="4752975" cy="4351338"/>
          </a:xfrm>
          <a:prstGeom prst="rect">
            <a:avLst/>
          </a:prstGeom>
        </p:spPr>
        <p:txBody>
          <a:bodyPr/>
          <a:lstStyle/>
          <a:p>
            <a:pPr marL="228600" indent="-228600" algn="l">
              <a:buSzPct val="100000"/>
              <a:buFont typeface="Arial"/>
              <a:buChar char="•"/>
              <a:defRPr u="sng">
                <a:solidFill>
                  <a:srgbClr val="0000FF"/>
                </a:solidFill>
                <a:uFill>
                  <a:solidFill>
                    <a:srgbClr val="0000FF"/>
                  </a:solidFill>
                </a:uFill>
                <a:latin typeface="PingFang SC Semibold"/>
                <a:ea typeface="PingFang SC Semibold"/>
                <a:cs typeface="PingFang SC Semibold"/>
                <a:sym typeface="PingFang SC Semibold"/>
              </a:defRPr>
            </a:pPr>
            <a:r>
              <a:rPr>
                <a:solidFill>
                  <a:srgbClr val="0563C1"/>
                </a:solidFill>
                <a:uFill>
                  <a:solidFill>
                    <a:srgbClr val="0563C1"/>
                  </a:solidFill>
                </a:uFill>
                <a:hlinkClick r:id="rId4" invalidUrl="" action="" tgtFrame="" tooltip="" history="1" highlightClick="0" endSnd="0"/>
              </a:rPr>
              <a:t>Authenticated Encryption with Associated Data</a:t>
            </a:r>
          </a:p>
          <a:p>
            <a:pPr lvl="1" marL="685800" indent="-228600" algn="l">
              <a:spcBef>
                <a:spcPts val="500"/>
              </a:spcBef>
              <a:buSzPct val="100000"/>
              <a:buFont typeface="Arial"/>
              <a:buChar char="•"/>
              <a:defRPr sz="2000">
                <a:latin typeface="PingFang SC Regular"/>
                <a:ea typeface="PingFang SC Regular"/>
                <a:cs typeface="PingFang SC Regular"/>
                <a:sym typeface="PingFang SC Regular"/>
              </a:defRPr>
            </a:pPr>
            <a:r>
              <a:t>完整性</a:t>
            </a:r>
          </a:p>
          <a:p>
            <a:pPr lvl="1" marL="685800" indent="-228600" algn="l">
              <a:spcBef>
                <a:spcPts val="500"/>
              </a:spcBef>
              <a:buSzPct val="100000"/>
              <a:buFont typeface="Arial"/>
              <a:buChar char="•"/>
              <a:defRPr sz="2000">
                <a:latin typeface="PingFang SC Regular"/>
                <a:ea typeface="PingFang SC Regular"/>
                <a:cs typeface="PingFang SC Regular"/>
                <a:sym typeface="PingFang SC Regular"/>
              </a:defRPr>
            </a:pPr>
            <a:r>
              <a:t>机密性</a:t>
            </a:r>
          </a:p>
          <a:p>
            <a:pPr lvl="1" marL="685800" indent="-228600" algn="l">
              <a:spcBef>
                <a:spcPts val="500"/>
              </a:spcBef>
              <a:buSzPct val="100000"/>
              <a:buFont typeface="Arial"/>
              <a:buChar char="•"/>
              <a:defRPr sz="2000">
                <a:latin typeface="PingFang SC Regular"/>
                <a:ea typeface="PingFang SC Regular"/>
                <a:cs typeface="PingFang SC Regular"/>
                <a:sym typeface="PingFang SC Regular"/>
              </a:defRPr>
            </a:pPr>
            <a:r>
              <a:t>不可篡改</a:t>
            </a:r>
          </a:p>
          <a:p>
            <a:pPr marL="228600" indent="-228600" algn="l">
              <a:buSzPct val="100000"/>
              <a:buFont typeface="Arial"/>
              <a:buChar char="•"/>
              <a:defRPr>
                <a:latin typeface="PingFang SC Semibold"/>
                <a:ea typeface="PingFang SC Semibold"/>
                <a:cs typeface="PingFang SC Semibold"/>
                <a:sym typeface="PingFang SC Semibold"/>
              </a:defRPr>
            </a:pPr>
            <a:r>
              <a:t>TLS1.3 块加密</a:t>
            </a:r>
          </a:p>
          <a:p>
            <a:pPr lvl="1" marL="685800" indent="-228600" algn="l">
              <a:spcBef>
                <a:spcPts val="500"/>
              </a:spcBef>
              <a:buSzPct val="100000"/>
              <a:buFont typeface="Arial"/>
              <a:buChar char="•"/>
              <a:defRPr sz="2000">
                <a:latin typeface="PingFang SC Regular"/>
                <a:ea typeface="PingFang SC Regular"/>
                <a:cs typeface="PingFang SC Regular"/>
                <a:sym typeface="PingFang SC Regular"/>
              </a:defRPr>
            </a:pPr>
            <a:r>
              <a:t>AES-GCM</a:t>
            </a:r>
          </a:p>
          <a:p>
            <a:pPr lvl="1" marL="685800" indent="-228600" algn="l">
              <a:spcBef>
                <a:spcPts val="500"/>
              </a:spcBef>
              <a:buSzPct val="100000"/>
              <a:buFont typeface="Arial"/>
              <a:buChar char="•"/>
              <a:defRPr sz="2000">
                <a:latin typeface="PingFang SC Regular"/>
                <a:ea typeface="PingFang SC Regular"/>
                <a:cs typeface="PingFang SC Regular"/>
                <a:sym typeface="PingFang SC Regular"/>
              </a:defRPr>
            </a:pPr>
            <a:r>
              <a:t>AES-CCM（CTR+CBC）</a:t>
            </a:r>
          </a:p>
          <a:p>
            <a:pPr marL="228600" indent="-228600" algn="l">
              <a:buSzPct val="100000"/>
              <a:buFont typeface="Arial"/>
              <a:buChar char="•"/>
              <a:defRPr>
                <a:latin typeface="PingFang SC Semibold"/>
                <a:ea typeface="PingFang SC Semibold"/>
                <a:cs typeface="PingFang SC Semibold"/>
                <a:sym typeface="PingFang SC Semibold"/>
              </a:defRPr>
            </a:pPr>
            <a:r>
              <a:t>TLS1.3 流加密</a:t>
            </a:r>
          </a:p>
          <a:p>
            <a:pPr lvl="1" marL="685800" indent="-228600" algn="l">
              <a:spcBef>
                <a:spcPts val="500"/>
              </a:spcBef>
              <a:buSzPct val="100000"/>
              <a:buFont typeface="Arial"/>
              <a:buChar char="•"/>
              <a:defRPr sz="2000">
                <a:latin typeface="PingFang SC Regular"/>
                <a:ea typeface="PingFang SC Regular"/>
                <a:cs typeface="PingFang SC Regular"/>
                <a:sym typeface="PingFang SC Regular"/>
              </a:defRPr>
            </a:pPr>
            <a:r>
              <a:t>ChaCha20-Poly1305</a:t>
            </a:r>
          </a:p>
        </p:txBody>
      </p:sp>
      <p:pic>
        <p:nvPicPr>
          <p:cNvPr id="1507" name="图像" descr="图像"/>
          <p:cNvPicPr>
            <a:picLocks noChangeAspect="1"/>
          </p:cNvPicPr>
          <p:nvPr/>
        </p:nvPicPr>
        <p:blipFill>
          <a:blip r:embed="rId5">
            <a:extLst/>
          </a:blip>
          <a:stretch>
            <a:fillRect/>
          </a:stretch>
        </p:blipFill>
        <p:spPr>
          <a:xfrm>
            <a:off x="4892742" y="1878032"/>
            <a:ext cx="6602853" cy="3705627"/>
          </a:xfrm>
          <a:prstGeom prst="rect">
            <a:avLst/>
          </a:prstGeom>
          <a:ln w="12700">
            <a:miter lim="400000"/>
          </a:ln>
        </p:spPr>
      </p:pic>
    </p:spTree>
  </p:cSld>
  <p:clrMapOvr>
    <a:masterClrMapping/>
  </p:clrMapOvr>
  <p:transition xmlns:p14="http://schemas.microsoft.com/office/powerpoint/2010/main" spd="med" advClick="1"/>
</p:sld>
</file>

<file path=ppt/slides/slide2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1"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51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51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CCM模式</a:t>
            </a:r>
          </a:p>
        </p:txBody>
      </p:sp>
      <p:sp>
        <p:nvSpPr>
          <p:cNvPr id="1514" name="文本框 7"/>
          <p:cNvSpPr txBox="1"/>
          <p:nvPr/>
        </p:nvSpPr>
        <p:spPr>
          <a:xfrm>
            <a:off x="688862" y="1555647"/>
            <a:ext cx="9759076" cy="802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buSzPct val="100000"/>
              <a:buAutoNum type="arabicPeriod" startAt="1"/>
              <a:defRPr sz="2000">
                <a:latin typeface="PingFang SC Regular"/>
                <a:ea typeface="PingFang SC Regular"/>
                <a:cs typeface="PingFang SC Regular"/>
                <a:sym typeface="PingFang SC Regular"/>
              </a:defRPr>
            </a:pPr>
            <a:r>
              <a:t>CBC：Auth Tag加密（authenticate-then-encrypt）</a:t>
            </a:r>
          </a:p>
          <a:p>
            <a:pPr marL="342900" indent="-342900">
              <a:buSzPct val="100000"/>
              <a:buAutoNum type="arabicPeriod" startAt="1"/>
              <a:defRPr sz="2000">
                <a:latin typeface="PingFang SC Regular"/>
                <a:ea typeface="PingFang SC Regular"/>
                <a:cs typeface="PingFang SC Regular"/>
                <a:sym typeface="PingFang SC Regular"/>
              </a:defRPr>
            </a:pPr>
            <a:r>
              <a:t>CTR：消息加密</a:t>
            </a:r>
          </a:p>
        </p:txBody>
      </p:sp>
      <p:sp>
        <p:nvSpPr>
          <p:cNvPr id="1515" name="标题 1"/>
          <p:cNvSpPr txBox="1"/>
          <p:nvPr>
            <p:ph type="ctrTitle"/>
          </p:nvPr>
        </p:nvSpPr>
        <p:spPr>
          <a:xfrm>
            <a:off x="643142" y="365125"/>
            <a:ext cx="10515601" cy="1325563"/>
          </a:xfrm>
          <a:prstGeom prst="rect">
            <a:avLst/>
          </a:prstGeom>
        </p:spPr>
        <p:txBody>
          <a:bodyPr anchor="ctr"/>
          <a:lstStyle/>
          <a:p>
            <a:pPr algn="l">
              <a:defRPr sz="3000"/>
            </a:pPr>
            <a:br/>
            <a:r>
              <a:rPr sz="2400" u="sng">
                <a:solidFill>
                  <a:srgbClr val="0563C1"/>
                </a:solidFill>
                <a:uFill>
                  <a:solidFill>
                    <a:srgbClr val="0563C1"/>
                  </a:solidFill>
                </a:uFill>
                <a:latin typeface="PingFang SC Semibold"/>
                <a:ea typeface="PingFang SC Semibold"/>
                <a:cs typeface="PingFang SC Semibold"/>
                <a:sym typeface="PingFang SC Semibold"/>
                <a:hlinkClick r:id="rId4" invalidUrl="" action="" tgtFrame="" tooltip="" history="1" highlightClick="0" endSnd="0"/>
              </a:rPr>
              <a:t>counter with cipher block chaining message authentication code</a:t>
            </a:r>
          </a:p>
        </p:txBody>
      </p:sp>
      <p:pic>
        <p:nvPicPr>
          <p:cNvPr id="1516" name="04图.png" descr="04图.png"/>
          <p:cNvPicPr>
            <a:picLocks noChangeAspect="1"/>
          </p:cNvPicPr>
          <p:nvPr/>
        </p:nvPicPr>
        <p:blipFill>
          <a:blip r:embed="rId5">
            <a:extLst/>
          </a:blip>
          <a:stretch>
            <a:fillRect/>
          </a:stretch>
        </p:blipFill>
        <p:spPr>
          <a:xfrm>
            <a:off x="1247344" y="1059941"/>
            <a:ext cx="10302422" cy="6169072"/>
          </a:xfrm>
          <a:prstGeom prst="rect">
            <a:avLst/>
          </a:prstGeom>
          <a:ln w="12700">
            <a:miter lim="400000"/>
          </a:ln>
        </p:spPr>
      </p:pic>
    </p:spTree>
  </p:cSld>
  <p:clrMapOvr>
    <a:masterClrMapping/>
  </p:clrMapOvr>
  <p:transition xmlns:p14="http://schemas.microsoft.com/office/powerpoint/2010/main" spd="med" advClick="1"/>
</p:sld>
</file>

<file path=ppt/slides/slide2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20" name="ppt封面-章节v.jpg" descr="ppt封面-章节v.jpg"/>
          <p:cNvPicPr>
            <a:picLocks noChangeAspect="1"/>
          </p:cNvPicPr>
          <p:nvPr/>
        </p:nvPicPr>
        <p:blipFill>
          <a:blip r:embed="rId3">
            <a:extLst/>
          </a:blip>
          <a:stretch>
            <a:fillRect/>
          </a:stretch>
        </p:blipFill>
        <p:spPr>
          <a:xfrm>
            <a:off x="0" y="0"/>
            <a:ext cx="12192000" cy="6858000"/>
          </a:xfrm>
          <a:prstGeom prst="rect">
            <a:avLst/>
          </a:prstGeom>
          <a:ln w="12700">
            <a:miter lim="400000"/>
          </a:ln>
        </p:spPr>
      </p:pic>
      <p:pic>
        <p:nvPicPr>
          <p:cNvPr id="1521"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152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52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本节课程总结</a:t>
            </a:r>
          </a:p>
        </p:txBody>
      </p:sp>
      <p:sp>
        <p:nvSpPr>
          <p:cNvPr id="1524" name="副标题 2"/>
          <p:cNvSpPr txBox="1"/>
          <p:nvPr>
            <p:ph type="subTitle" idx="1"/>
          </p:nvPr>
        </p:nvSpPr>
        <p:spPr>
          <a:xfrm>
            <a:off x="609600" y="1295400"/>
            <a:ext cx="10515600" cy="4351338"/>
          </a:xfrm>
          <a:prstGeom prst="rect">
            <a:avLst/>
          </a:prstGeom>
        </p:spPr>
        <p:txBody>
          <a:bodyPr/>
          <a:lstStyle/>
          <a:p>
            <a:pPr marL="228600" indent="-228600"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PKI体系是通讯双方身份鉴别的关键。</a:t>
            </a:r>
          </a:p>
          <a:p>
            <a:pPr marL="228600" indent="-228600"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为了平衡安全性和便利性，才会构建三级证书。</a:t>
            </a:r>
          </a:p>
          <a:p>
            <a:pPr marL="228600" indent="-228600"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优化TLS速度时，既从软件层面考虑，也要从硬件层面考虑。</a:t>
            </a:r>
          </a:p>
          <a:p>
            <a:pPr marL="228600" indent="-228600"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TLS1.3协议不再兼容不安全的密钥协商协议，同时也简化了握手流程。</a:t>
            </a:r>
          </a:p>
          <a:p>
            <a:pPr marL="228600" indent="-228600"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AEAD算法可以保障数据的完整性。</a:t>
            </a:r>
          </a:p>
          <a:p>
            <a:pPr marL="228600" indent="-228600"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从算法保密到密钥保密，是密码学的巨大进步。</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228"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29"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HTTP 协议格式</a:t>
            </a:r>
          </a:p>
        </p:txBody>
      </p:sp>
      <p:pic>
        <p:nvPicPr>
          <p:cNvPr id="230" name="1-60-20.jpg" descr="1-60-20.jpg"/>
          <p:cNvPicPr>
            <a:picLocks noChangeAspect="1"/>
          </p:cNvPicPr>
          <p:nvPr/>
        </p:nvPicPr>
        <p:blipFill>
          <a:blip r:embed="rId3">
            <a:extLst/>
          </a:blip>
          <a:srcRect l="0" t="14539" r="0" b="0"/>
          <a:stretch>
            <a:fillRect/>
          </a:stretch>
        </p:blipFill>
        <p:spPr>
          <a:xfrm>
            <a:off x="0" y="1009139"/>
            <a:ext cx="12192001" cy="5860886"/>
          </a:xfrm>
          <a:prstGeom prst="rect">
            <a:avLst/>
          </a:prstGeom>
          <a:ln w="12700">
            <a:miter lim="400000"/>
          </a:ln>
        </p:spPr>
      </p:pic>
      <p:sp>
        <p:nvSpPr>
          <p:cNvPr id="231" name="request-line"/>
          <p:cNvSpPr/>
          <p:nvPr/>
        </p:nvSpPr>
        <p:spPr>
          <a:xfrm>
            <a:off x="3351657" y="3267147"/>
            <a:ext cx="1740978" cy="323707"/>
          </a:xfrm>
          <a:prstGeom prst="rect">
            <a:avLst/>
          </a:prstGeom>
          <a:solidFill>
            <a:srgbClr val="DE4D29"/>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a:solidFill>
                  <a:srgbClr val="F5DDD3"/>
                </a:solidFill>
                <a:latin typeface="PingFang SC Light"/>
                <a:ea typeface="PingFang SC Light"/>
                <a:cs typeface="PingFang SC Light"/>
                <a:sym typeface="PingFang SC Light"/>
              </a:defRPr>
            </a:lvl1pPr>
          </a:lstStyle>
          <a:p>
            <a:pPr/>
            <a:r>
              <a:t>request-line</a:t>
            </a:r>
          </a:p>
        </p:txBody>
      </p:sp>
      <p:sp>
        <p:nvSpPr>
          <p:cNvPr id="232" name="start-line"/>
          <p:cNvSpPr/>
          <p:nvPr/>
        </p:nvSpPr>
        <p:spPr>
          <a:xfrm>
            <a:off x="3351657" y="3777812"/>
            <a:ext cx="1740978" cy="323707"/>
          </a:xfrm>
          <a:prstGeom prst="rect">
            <a:avLst/>
          </a:prstGeom>
          <a:solidFill>
            <a:srgbClr val="DE4D29"/>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a:solidFill>
                  <a:srgbClr val="F5DDD3"/>
                </a:solidFill>
                <a:latin typeface="PingFang SC Light"/>
                <a:ea typeface="PingFang SC Light"/>
                <a:cs typeface="PingFang SC Light"/>
                <a:sym typeface="PingFang SC Light"/>
              </a:defRPr>
            </a:lvl1pPr>
          </a:lstStyle>
          <a:p>
            <a:pPr/>
            <a:r>
              <a:t>start-line</a:t>
            </a:r>
          </a:p>
        </p:txBody>
      </p:sp>
    </p:spTree>
  </p:cSld>
  <p:clrMapOvr>
    <a:masterClrMapping/>
  </p:clrMapOvr>
  <p:transition xmlns:p14="http://schemas.microsoft.com/office/powerpoint/2010/main" spd="med" advClick="1"/>
</p:sld>
</file>

<file path=ppt/slides/slide2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28" name="ppt封面-章节v.jpg" descr="ppt封面-章节v.jpg"/>
          <p:cNvPicPr>
            <a:picLocks noChangeAspect="1"/>
          </p:cNvPicPr>
          <p:nvPr/>
        </p:nvPicPr>
        <p:blipFill>
          <a:blip r:embed="rId3">
            <a:extLst/>
          </a:blip>
          <a:stretch>
            <a:fillRect/>
          </a:stretch>
        </p:blipFill>
        <p:spPr>
          <a:xfrm>
            <a:off x="0" y="0"/>
            <a:ext cx="12192000" cy="6858000"/>
          </a:xfrm>
          <a:prstGeom prst="rect">
            <a:avLst/>
          </a:prstGeom>
          <a:ln w="12700">
            <a:miter lim="400000"/>
          </a:ln>
        </p:spPr>
      </p:pic>
      <p:pic>
        <p:nvPicPr>
          <p:cNvPr id="1529"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153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53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课后思考题</a:t>
            </a:r>
          </a:p>
        </p:txBody>
      </p:sp>
      <p:sp>
        <p:nvSpPr>
          <p:cNvPr id="1532" name="内容占位符 2"/>
          <p:cNvSpPr txBox="1"/>
          <p:nvPr/>
        </p:nvSpPr>
        <p:spPr>
          <a:xfrm>
            <a:off x="673100" y="1938123"/>
            <a:ext cx="7423161" cy="435133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nSpc>
                <a:spcPct val="130000"/>
              </a:lnSpc>
              <a:spcBef>
                <a:spcPts val="1000"/>
              </a:spcBef>
              <a:defRPr sz="2400"/>
            </a:pPr>
            <a:r>
              <a:t>基于</a:t>
            </a:r>
            <a:r>
              <a:t>TCP</a:t>
            </a:r>
            <a:r>
              <a:t>的</a:t>
            </a:r>
            <a:r>
              <a:t>TLS1.3</a:t>
            </a:r>
            <a:r>
              <a:t>协议，与</a:t>
            </a:r>
            <a:r>
              <a:t>HTTP3</a:t>
            </a:r>
            <a:r>
              <a:t>中基于</a:t>
            </a:r>
            <a:r>
              <a:t>UDP</a:t>
            </a:r>
            <a:r>
              <a:t>的</a:t>
            </a:r>
            <a:r>
              <a:t>TLS1.3</a:t>
            </a:r>
            <a:r>
              <a:t>协议有哪何差别？</a:t>
            </a:r>
          </a:p>
        </p:txBody>
      </p:sp>
    </p:spTree>
  </p:cSld>
  <p:clrMapOvr>
    <a:masterClrMapping/>
  </p:clrMapOvr>
  <p:transition xmlns:p14="http://schemas.microsoft.com/office/powerpoint/2010/main" spd="med" advClick="1"/>
</p:sld>
</file>

<file path=ppt/slides/slide2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36" name="ppt封面-5.jpg" descr="ppt封面-5.jpg"/>
          <p:cNvPicPr>
            <a:picLocks noChangeAspect="1"/>
          </p:cNvPicPr>
          <p:nvPr/>
        </p:nvPicPr>
        <p:blipFill>
          <a:blip r:embed="rId3">
            <a:extLst/>
          </a:blip>
          <a:stretch>
            <a:fillRect/>
          </a:stretch>
        </p:blipFill>
        <p:spPr>
          <a:xfrm>
            <a:off x="0" y="0"/>
            <a:ext cx="12192000" cy="6858000"/>
          </a:xfrm>
          <a:prstGeom prst="rect">
            <a:avLst/>
          </a:prstGeom>
          <a:ln w="12700">
            <a:miter lim="400000"/>
          </a:ln>
        </p:spPr>
      </p:pic>
      <p:pic>
        <p:nvPicPr>
          <p:cNvPr id="1537"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1538"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539"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a:lnSpc>
                <a:spcPct val="90000"/>
              </a:lnSpc>
              <a:defRPr sz="3000">
                <a:solidFill>
                  <a:srgbClr val="DC5A36"/>
                </a:solidFill>
                <a:latin typeface="PingFang SC Semibold"/>
                <a:ea typeface="PingFang SC Semibold"/>
                <a:cs typeface="PingFang SC Semibold"/>
                <a:sym typeface="PingFang SC Semibold"/>
              </a:defRPr>
            </a:pPr>
            <a:r>
              <a:t>课时11：为何</a:t>
            </a:r>
            <a:r>
              <a:rPr>
                <a:solidFill>
                  <a:srgbClr val="DD5A35"/>
                </a:solidFill>
              </a:rPr>
              <a:t>TCP连接要经由三次握手才能建立？</a:t>
            </a:r>
          </a:p>
        </p:txBody>
      </p:sp>
      <p:sp>
        <p:nvSpPr>
          <p:cNvPr id="1540" name="副标题 2"/>
          <p:cNvSpPr txBox="1"/>
          <p:nvPr>
            <p:ph type="subTitle" idx="1"/>
          </p:nvPr>
        </p:nvSpPr>
        <p:spPr>
          <a:xfrm>
            <a:off x="641818" y="1998033"/>
            <a:ext cx="10515601" cy="4351338"/>
          </a:xfrm>
          <a:prstGeom prst="rect">
            <a:avLst/>
          </a:prstGeom>
        </p:spPr>
        <p:txBody>
          <a:bodyPr/>
          <a:lstStyle/>
          <a:p>
            <a:pPr marL="320675" indent="-320675" algn="l">
              <a:lnSpc>
                <a:spcPct val="100000"/>
              </a:lnSpc>
              <a:buSzPct val="100000"/>
              <a:buAutoNum type="arabicPeriod" startAt="1"/>
              <a:defRPr sz="3000">
                <a:latin typeface="PingFang SC Regular"/>
                <a:ea typeface="PingFang SC Regular"/>
                <a:cs typeface="PingFang SC Regular"/>
                <a:sym typeface="PingFang SC Regular"/>
              </a:defRPr>
            </a:pPr>
            <a:r>
              <a:t>TCP三次握手的流程及优化</a:t>
            </a:r>
          </a:p>
          <a:p>
            <a:pPr marL="320675" indent="-320675" algn="l">
              <a:lnSpc>
                <a:spcPct val="100000"/>
              </a:lnSpc>
              <a:buSzPct val="100000"/>
              <a:buAutoNum type="arabicPeriod" startAt="1"/>
              <a:defRPr sz="3000">
                <a:latin typeface="PingFang SC Regular"/>
                <a:ea typeface="PingFang SC Regular"/>
                <a:cs typeface="PingFang SC Regular"/>
                <a:sym typeface="PingFang SC Regular"/>
              </a:defRPr>
            </a:pPr>
            <a:r>
              <a:t>TCP四次挥手的流程及优化</a:t>
            </a:r>
          </a:p>
        </p:txBody>
      </p:sp>
      <p:sp>
        <p:nvSpPr>
          <p:cNvPr id="1541" name="内容占位符 2"/>
          <p:cNvSpPr txBox="1"/>
          <p:nvPr/>
        </p:nvSpPr>
        <p:spPr>
          <a:xfrm>
            <a:off x="688179" y="1352687"/>
            <a:ext cx="6242245" cy="7471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nSpc>
                <a:spcPct val="90000"/>
              </a:lnSpc>
              <a:spcBef>
                <a:spcPts val="1000"/>
              </a:spcBef>
              <a:defRPr sz="2800">
                <a:solidFill>
                  <a:srgbClr val="EE4E25"/>
                </a:solidFill>
              </a:defRPr>
            </a:lvl1pPr>
          </a:lstStyle>
          <a:p>
            <a:pPr/>
            <a:r>
              <a:t>你将掌握：</a:t>
            </a:r>
          </a:p>
        </p:txBody>
      </p:sp>
    </p:spTree>
  </p:cSld>
  <p:clrMapOvr>
    <a:masterClrMapping/>
  </p:clrMapOvr>
  <p:transition xmlns:p14="http://schemas.microsoft.com/office/powerpoint/2010/main" spd="med" advClick="1"/>
</p:sld>
</file>

<file path=ppt/slides/slide2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45" name="ppt封面-章节3.jpg" descr="ppt封面-章节3.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46" name="副标题 2"/>
          <p:cNvSpPr txBox="1"/>
          <p:nvPr>
            <p:ph type="subTitle" idx="1"/>
          </p:nvPr>
        </p:nvSpPr>
        <p:spPr>
          <a:xfrm>
            <a:off x="609600" y="736600"/>
            <a:ext cx="10515600" cy="4351338"/>
          </a:xfrm>
          <a:prstGeom prst="rect">
            <a:avLst/>
          </a:prstGeom>
        </p:spPr>
        <p:txBody>
          <a:bodyPr/>
          <a:lstStyle/>
          <a:p>
            <a:pPr algn="l">
              <a:lnSpc>
                <a:spcPct val="100000"/>
              </a:lnSpc>
              <a:defRPr sz="3600">
                <a:solidFill>
                  <a:srgbClr val="DC5A35"/>
                </a:solidFill>
                <a:latin typeface="PingFang SC Regular"/>
                <a:ea typeface="PingFang SC Regular"/>
                <a:cs typeface="PingFang SC Regular"/>
                <a:sym typeface="PingFang SC Regular"/>
              </a:defRPr>
            </a:pPr>
            <a:r>
              <a:t>TCP协议的发展历史</a:t>
            </a:r>
            <a:endParaRPr>
              <a:solidFill>
                <a:srgbClr val="FF0000"/>
              </a:solidFill>
            </a:endParaRPr>
          </a:p>
          <a:p>
            <a:pPr algn="l">
              <a:lnSpc>
                <a:spcPct val="100000"/>
              </a:lnSpc>
              <a:defRPr sz="3000">
                <a:latin typeface="PingFang SC Regular"/>
                <a:ea typeface="PingFang SC Regular"/>
                <a:cs typeface="PingFang SC Regular"/>
                <a:sym typeface="PingFang SC Regular"/>
              </a:defRPr>
            </a:pPr>
            <a:r>
              <a:t>TCP连接的同步要素</a:t>
            </a:r>
          </a:p>
          <a:p>
            <a:pPr algn="l">
              <a:lnSpc>
                <a:spcPct val="100000"/>
              </a:lnSpc>
              <a:defRPr sz="3000">
                <a:latin typeface="PingFang SC Regular"/>
                <a:ea typeface="PingFang SC Regular"/>
                <a:cs typeface="PingFang SC Regular"/>
                <a:sym typeface="PingFang SC Regular"/>
              </a:defRPr>
            </a:pPr>
            <a:r>
              <a:t>TCP状态机的变迁流程</a:t>
            </a:r>
          </a:p>
        </p:txBody>
      </p:sp>
    </p:spTree>
  </p:cSld>
  <p:clrMapOvr>
    <a:masterClrMapping/>
  </p:clrMapOvr>
  <p:transition xmlns:p14="http://schemas.microsoft.com/office/powerpoint/2010/main" spd="med" advClick="1"/>
</p:sld>
</file>

<file path=ppt/slides/slide2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48"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54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55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TCP 编程示例</a:t>
            </a:r>
          </a:p>
        </p:txBody>
      </p:sp>
      <p:pic>
        <p:nvPicPr>
          <p:cNvPr id="1551" name="图片 5" descr="图片 5"/>
          <p:cNvPicPr>
            <a:picLocks noChangeAspect="1"/>
          </p:cNvPicPr>
          <p:nvPr/>
        </p:nvPicPr>
        <p:blipFill>
          <a:blip r:embed="rId3">
            <a:extLst/>
          </a:blip>
          <a:stretch>
            <a:fillRect/>
          </a:stretch>
        </p:blipFill>
        <p:spPr>
          <a:xfrm>
            <a:off x="2488919" y="1230131"/>
            <a:ext cx="7572378" cy="5067302"/>
          </a:xfrm>
          <a:prstGeom prst="rect">
            <a:avLst/>
          </a:prstGeom>
          <a:ln w="12700">
            <a:miter lim="400000"/>
          </a:ln>
        </p:spPr>
      </p:pic>
    </p:spTree>
  </p:cSld>
  <p:clrMapOvr>
    <a:masterClrMapping/>
  </p:clrMapOvr>
  <p:transition xmlns:p14="http://schemas.microsoft.com/office/powerpoint/2010/main" spd="med" advClick="1"/>
</p:sld>
</file>

<file path=ppt/slides/slide2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3"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554"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555"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TCP/IP 协议发展</a:t>
            </a:r>
          </a:p>
        </p:txBody>
      </p:sp>
      <p:pic>
        <p:nvPicPr>
          <p:cNvPr id="1556" name="Picture 4" descr="Picture 4"/>
          <p:cNvPicPr>
            <a:picLocks noChangeAspect="1"/>
          </p:cNvPicPr>
          <p:nvPr/>
        </p:nvPicPr>
        <p:blipFill>
          <a:blip r:embed="rId4">
            <a:extLst/>
          </a:blip>
          <a:stretch>
            <a:fillRect/>
          </a:stretch>
        </p:blipFill>
        <p:spPr>
          <a:xfrm>
            <a:off x="-3" y="1544587"/>
            <a:ext cx="12192004" cy="4119565"/>
          </a:xfrm>
          <a:prstGeom prst="rect">
            <a:avLst/>
          </a:prstGeom>
          <a:ln w="12700">
            <a:miter lim="400000"/>
          </a:ln>
        </p:spPr>
      </p:pic>
    </p:spTree>
  </p:cSld>
  <p:clrMapOvr>
    <a:masterClrMapping/>
  </p:clrMapOvr>
  <p:transition xmlns:p14="http://schemas.microsoft.com/office/powerpoint/2010/main" spd="med" advClick="1"/>
</p:sld>
</file>

<file path=ppt/slides/slide2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0"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56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56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TCP/IP协议</a:t>
            </a:r>
          </a:p>
        </p:txBody>
      </p:sp>
      <p:pic>
        <p:nvPicPr>
          <p:cNvPr id="1563" name="Picture 2" descr="Picture 2"/>
          <p:cNvPicPr>
            <a:picLocks noChangeAspect="1"/>
          </p:cNvPicPr>
          <p:nvPr/>
        </p:nvPicPr>
        <p:blipFill>
          <a:blip r:embed="rId4">
            <a:extLst/>
          </a:blip>
          <a:stretch>
            <a:fillRect/>
          </a:stretch>
        </p:blipFill>
        <p:spPr>
          <a:xfrm>
            <a:off x="3536553" y="1009141"/>
            <a:ext cx="5118821" cy="6060100"/>
          </a:xfrm>
          <a:prstGeom prst="rect">
            <a:avLst/>
          </a:prstGeom>
          <a:ln w="12700">
            <a:miter lim="400000"/>
          </a:ln>
        </p:spPr>
      </p:pic>
    </p:spTree>
  </p:cSld>
  <p:clrMapOvr>
    <a:masterClrMapping/>
  </p:clrMapOvr>
  <p:transition xmlns:p14="http://schemas.microsoft.com/office/powerpoint/2010/main" spd="med" advClick="1"/>
</p:sld>
</file>

<file path=ppt/slides/slide2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7"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568" name="副标题 2"/>
          <p:cNvSpPr txBox="1"/>
          <p:nvPr>
            <p:ph type="subTitle" idx="1"/>
          </p:nvPr>
        </p:nvSpPr>
        <p:spPr>
          <a:xfrm>
            <a:off x="609600" y="749300"/>
            <a:ext cx="10515600" cy="4351338"/>
          </a:xfrm>
          <a:prstGeom prst="rect">
            <a:avLst/>
          </a:prstGeom>
        </p:spPr>
        <p:txBody>
          <a:bodyPr/>
          <a:lstStyle/>
          <a:p>
            <a:pPr algn="l">
              <a:defRPr sz="3000">
                <a:latin typeface="PingFang SC Regular"/>
                <a:ea typeface="PingFang SC Regular"/>
                <a:cs typeface="PingFang SC Regular"/>
                <a:sym typeface="PingFang SC Regular"/>
              </a:defRPr>
            </a:pPr>
            <a:r>
              <a:t>TCP协议的发展历史</a:t>
            </a:r>
          </a:p>
          <a:p>
            <a:pPr algn="l">
              <a:lnSpc>
                <a:spcPct val="100000"/>
              </a:lnSpc>
              <a:defRPr sz="3600">
                <a:solidFill>
                  <a:srgbClr val="DD5A36"/>
                </a:solidFill>
                <a:latin typeface="PingFang SC Regular"/>
                <a:ea typeface="PingFang SC Regular"/>
                <a:cs typeface="PingFang SC Regular"/>
                <a:sym typeface="PingFang SC Regular"/>
              </a:defRPr>
            </a:pPr>
            <a:r>
              <a:t>TCP连接的同步要素</a:t>
            </a:r>
            <a:endParaRPr>
              <a:solidFill>
                <a:srgbClr val="FF0000"/>
              </a:solidFill>
            </a:endParaRPr>
          </a:p>
          <a:p>
            <a:pPr algn="l">
              <a:defRPr sz="3000">
                <a:latin typeface="PingFang SC Regular"/>
                <a:ea typeface="PingFang SC Regular"/>
                <a:cs typeface="PingFang SC Regular"/>
                <a:sym typeface="PingFang SC Regular"/>
              </a:defRPr>
            </a:pPr>
            <a:r>
              <a:t>TCP状态机的变迁流程</a:t>
            </a:r>
          </a:p>
        </p:txBody>
      </p:sp>
    </p:spTree>
  </p:cSld>
  <p:clrMapOvr>
    <a:masterClrMapping/>
  </p:clrMapOvr>
  <p:transition xmlns:p14="http://schemas.microsoft.com/office/powerpoint/2010/main" spd="med" advClick="1"/>
</p:sld>
</file>

<file path=ppt/slides/slide2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2"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57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57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TCP 协议特点</a:t>
            </a:r>
          </a:p>
        </p:txBody>
      </p:sp>
      <p:pic>
        <p:nvPicPr>
          <p:cNvPr id="1575" name="05图.png" descr="05图.png"/>
          <p:cNvPicPr>
            <a:picLocks noChangeAspect="1"/>
          </p:cNvPicPr>
          <p:nvPr/>
        </p:nvPicPr>
        <p:blipFill>
          <a:blip r:embed="rId4">
            <a:extLst/>
          </a:blip>
          <a:srcRect l="35838" t="37528" r="35837" b="38080"/>
          <a:stretch>
            <a:fillRect/>
          </a:stretch>
        </p:blipFill>
        <p:spPr>
          <a:xfrm>
            <a:off x="3630214" y="781439"/>
            <a:ext cx="4931378" cy="6006610"/>
          </a:xfrm>
          <a:prstGeom prst="rect">
            <a:avLst/>
          </a:prstGeom>
          <a:ln w="12700">
            <a:miter lim="400000"/>
          </a:ln>
        </p:spPr>
      </p:pic>
    </p:spTree>
  </p:cSld>
  <p:clrMapOvr>
    <a:masterClrMapping/>
  </p:clrMapOvr>
  <p:transition xmlns:p14="http://schemas.microsoft.com/office/powerpoint/2010/main" spd="med" advClick="1"/>
</p:sld>
</file>

<file path=ppt/slides/slide2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9"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58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58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连接的定义</a:t>
            </a:r>
          </a:p>
        </p:txBody>
      </p:sp>
      <p:sp>
        <p:nvSpPr>
          <p:cNvPr id="1582" name="副标题 2"/>
          <p:cNvSpPr txBox="1"/>
          <p:nvPr>
            <p:ph type="subTitle" idx="1"/>
          </p:nvPr>
        </p:nvSpPr>
        <p:spPr>
          <a:xfrm>
            <a:off x="685800" y="1253331"/>
            <a:ext cx="10515601" cy="4351338"/>
          </a:xfrm>
          <a:prstGeom prst="rect">
            <a:avLst/>
          </a:prstGeom>
        </p:spPr>
        <p:txBody>
          <a:bodyPr/>
          <a:lstStyle/>
          <a:p>
            <a:pPr marL="228600" indent="-228600" algn="l">
              <a:buSzPct val="100000"/>
              <a:buFont typeface="Arial"/>
              <a:buChar char="•"/>
              <a:defRPr>
                <a:latin typeface="PingFang SC Semibold"/>
                <a:ea typeface="PingFang SC Semibold"/>
                <a:cs typeface="PingFang SC Semibold"/>
                <a:sym typeface="PingFang SC Semibold"/>
              </a:defRPr>
            </a:pPr>
            <a:r>
              <a:t>TCP 连接（源地址，源端口，目的地址，目的端口）</a:t>
            </a:r>
          </a:p>
          <a:p>
            <a:pPr lvl="1" marL="685800" indent="-228600" algn="l">
              <a:spcBef>
                <a:spcPts val="500"/>
              </a:spcBef>
              <a:buSzPct val="100000"/>
              <a:buFont typeface="Arial"/>
              <a:buChar char="•"/>
              <a:defRPr sz="2000">
                <a:latin typeface="PingFang SC Regular"/>
                <a:ea typeface="PingFang SC Regular"/>
                <a:cs typeface="PingFang SC Regular"/>
                <a:sym typeface="PingFang SC Regular"/>
              </a:defRPr>
            </a:pPr>
            <a:r>
              <a:t>对于 IPv4 地址，单主机最大 TCP 连接数为 2</a:t>
            </a:r>
            <a:r>
              <a:rPr baseline="30000"/>
              <a:t>(32+16+32+16)</a:t>
            </a:r>
            <a:endParaRPr baseline="30000"/>
          </a:p>
          <a:p>
            <a:pPr marL="228600" indent="-228600" algn="l">
              <a:buSzPct val="100000"/>
              <a:buFont typeface="Arial"/>
              <a:buChar char="•"/>
              <a:defRPr>
                <a:latin typeface="PingFang SC Semibold"/>
                <a:ea typeface="PingFang SC Semibold"/>
                <a:cs typeface="PingFang SC Semibold"/>
                <a:sym typeface="PingFang SC Semibold"/>
              </a:defRPr>
            </a:pPr>
            <a:r>
              <a:t>QUIC连接：Connection ID</a:t>
            </a:r>
          </a:p>
        </p:txBody>
      </p:sp>
      <p:pic>
        <p:nvPicPr>
          <p:cNvPr id="1583" name="Picture 2" descr="Picture 2"/>
          <p:cNvPicPr>
            <a:picLocks noChangeAspect="1"/>
          </p:cNvPicPr>
          <p:nvPr/>
        </p:nvPicPr>
        <p:blipFill>
          <a:blip r:embed="rId3">
            <a:extLst/>
          </a:blip>
          <a:stretch>
            <a:fillRect/>
          </a:stretch>
        </p:blipFill>
        <p:spPr>
          <a:xfrm>
            <a:off x="1541193" y="2752510"/>
            <a:ext cx="9109614" cy="3931235"/>
          </a:xfrm>
          <a:prstGeom prst="rect">
            <a:avLst/>
          </a:prstGeom>
          <a:ln w="12700">
            <a:miter lim="400000"/>
          </a:ln>
        </p:spPr>
      </p:pic>
    </p:spTree>
  </p:cSld>
  <p:clrMapOvr>
    <a:masterClrMapping/>
  </p:clrMapOvr>
  <p:transition xmlns:p14="http://schemas.microsoft.com/office/powerpoint/2010/main" spd="med" advClick="1"/>
</p:sld>
</file>

<file path=ppt/slides/slide2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85"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58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58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TCP头部</a:t>
            </a:r>
          </a:p>
        </p:txBody>
      </p:sp>
      <p:pic>
        <p:nvPicPr>
          <p:cNvPr id="1588" name="Picture 2" descr="Picture 2"/>
          <p:cNvPicPr>
            <a:picLocks noChangeAspect="1"/>
          </p:cNvPicPr>
          <p:nvPr/>
        </p:nvPicPr>
        <p:blipFill>
          <a:blip r:embed="rId3">
            <a:extLst/>
          </a:blip>
          <a:stretch>
            <a:fillRect/>
          </a:stretch>
        </p:blipFill>
        <p:spPr>
          <a:xfrm>
            <a:off x="-3" y="1587500"/>
            <a:ext cx="12192004" cy="36830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标题 1"/>
          <p:cNvSpPr txBox="1"/>
          <p:nvPr>
            <p:ph type="title"/>
          </p:nvPr>
        </p:nvSpPr>
        <p:spPr>
          <a:xfrm>
            <a:off x="613203" y="1591672"/>
            <a:ext cx="10515601" cy="2710150"/>
          </a:xfrm>
          <a:prstGeom prst="rect">
            <a:avLst/>
          </a:prstGeom>
        </p:spPr>
        <p:txBody>
          <a:bodyPr/>
          <a:lstStyle/>
          <a:p>
            <a:pPr>
              <a:lnSpc>
                <a:spcPct val="120000"/>
              </a:lnSpc>
              <a:defRPr sz="2400">
                <a:latin typeface="PingFang SC Regular"/>
                <a:ea typeface="PingFang SC Regular"/>
                <a:cs typeface="PingFang SC Regular"/>
                <a:sym typeface="PingFang SC Regular"/>
              </a:defRPr>
            </a:pPr>
            <a:r>
              <a:t>以下</a:t>
            </a:r>
            <a:r>
              <a:t>2</a:t>
            </a:r>
            <a:r>
              <a:t>个</a:t>
            </a:r>
            <a:r>
              <a:t>Host</a:t>
            </a:r>
            <a:r>
              <a:t>头部，哪个正确？</a:t>
            </a:r>
          </a:p>
          <a:p>
            <a:pPr>
              <a:lnSpc>
                <a:spcPct val="120000"/>
              </a:lnSpc>
              <a:defRPr sz="2400">
                <a:latin typeface="PingFang SC Regular"/>
                <a:ea typeface="PingFang SC Regular"/>
                <a:cs typeface="PingFang SC Regular"/>
                <a:sym typeface="PingFang SC Regular"/>
              </a:defRPr>
            </a:pPr>
            <a:br/>
            <a:r>
              <a:t>A. Host:www.taohui.pub</a:t>
            </a:r>
            <a:br/>
            <a:r>
              <a:t>B. Host: www.taohui.pub</a:t>
            </a:r>
          </a:p>
        </p:txBody>
      </p:sp>
      <p:pic>
        <p:nvPicPr>
          <p:cNvPr id="235"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23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3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HTTP 协议格式</a:t>
            </a:r>
          </a:p>
        </p:txBody>
      </p:sp>
    </p:spTree>
  </p:cSld>
  <p:clrMapOvr>
    <a:masterClrMapping/>
  </p:clrMapOvr>
  <p:transition xmlns:p14="http://schemas.microsoft.com/office/powerpoint/2010/main" spd="med" advClick="1"/>
</p:sld>
</file>

<file path=ppt/slides/slide2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90"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59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59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TCP常用选项</a:t>
            </a:r>
          </a:p>
        </p:txBody>
      </p:sp>
      <p:graphicFrame>
        <p:nvGraphicFramePr>
          <p:cNvPr id="1593" name="内容占位符 3"/>
          <p:cNvGraphicFramePr/>
          <p:nvPr/>
        </p:nvGraphicFramePr>
        <p:xfrm>
          <a:off x="838200" y="1277585"/>
          <a:ext cx="10238294" cy="407924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857051"/>
                <a:gridCol w="1734128"/>
                <a:gridCol w="2384150"/>
                <a:gridCol w="5262965"/>
              </a:tblGrid>
              <a:tr h="370840">
                <a:tc>
                  <a:txBody>
                    <a:bodyPr/>
                    <a:lstStyle/>
                    <a:p>
                      <a:pPr algn="ctr">
                        <a:defRPr b="0" sz="1800"/>
                      </a:pPr>
                      <a:r>
                        <a:rPr>
                          <a:latin typeface="PingFang SC Regular"/>
                          <a:ea typeface="PingFang SC Regular"/>
                          <a:cs typeface="PingFang SC Regular"/>
                          <a:sym typeface="PingFang SC Regular"/>
                        </a:rPr>
                        <a:t>类型</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38100">
                      <a:solidFill>
                        <a:srgbClr val="FEA78F"/>
                      </a:solidFill>
                      <a:miter lim="400000"/>
                    </a:lnB>
                    <a:solidFill>
                      <a:srgbClr val="FFCFC4"/>
                    </a:solidFill>
                  </a:tcPr>
                </a:tc>
                <a:tc>
                  <a:txBody>
                    <a:bodyPr/>
                    <a:lstStyle/>
                    <a:p>
                      <a:pPr algn="ctr">
                        <a:defRPr b="0" sz="1800"/>
                      </a:pPr>
                      <a:r>
                        <a:rPr>
                          <a:latin typeface="PingFang SC Regular"/>
                          <a:ea typeface="PingFang SC Regular"/>
                          <a:cs typeface="PingFang SC Regular"/>
                          <a:sym typeface="PingFang SC Regular"/>
                        </a:rPr>
                        <a:t>总长度（字节）</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38100">
                      <a:solidFill>
                        <a:srgbClr val="FEA78F"/>
                      </a:solidFill>
                      <a:miter lim="400000"/>
                    </a:lnB>
                    <a:solidFill>
                      <a:srgbClr val="FFCFC4"/>
                    </a:solidFill>
                  </a:tcPr>
                </a:tc>
                <a:tc>
                  <a:txBody>
                    <a:bodyPr/>
                    <a:lstStyle/>
                    <a:p>
                      <a:pPr algn="ctr">
                        <a:defRPr b="0" sz="1800"/>
                      </a:pPr>
                      <a:r>
                        <a:rPr>
                          <a:latin typeface="PingFang SC Regular"/>
                          <a:ea typeface="PingFang SC Regular"/>
                          <a:cs typeface="PingFang SC Regular"/>
                          <a:sym typeface="PingFang SC Regular"/>
                        </a:rPr>
                        <a:t>数据</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38100">
                      <a:solidFill>
                        <a:srgbClr val="FEA78F"/>
                      </a:solidFill>
                      <a:miter lim="400000"/>
                    </a:lnB>
                    <a:solidFill>
                      <a:srgbClr val="FFCFC4"/>
                    </a:solidFill>
                  </a:tcPr>
                </a:tc>
                <a:tc>
                  <a:txBody>
                    <a:bodyPr/>
                    <a:lstStyle/>
                    <a:p>
                      <a:pPr algn="ctr">
                        <a:defRPr b="0" sz="1800"/>
                      </a:pPr>
                      <a:r>
                        <a:rPr>
                          <a:latin typeface="PingFang SC Regular"/>
                          <a:ea typeface="PingFang SC Regular"/>
                          <a:cs typeface="PingFang SC Regular"/>
                          <a:sym typeface="PingFang SC Regular"/>
                        </a:rPr>
                        <a:t>描述</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38100">
                      <a:solidFill>
                        <a:srgbClr val="FEA78F"/>
                      </a:solidFill>
                      <a:miter lim="400000"/>
                    </a:lnB>
                    <a:solidFill>
                      <a:srgbClr val="FFCFC4"/>
                    </a:solidFill>
                  </a:tcPr>
                </a:tc>
              </a:tr>
              <a:tr h="370840">
                <a:tc>
                  <a:txBody>
                    <a:bodyPr/>
                    <a:lstStyle/>
                    <a:p>
                      <a:pPr algn="ctr">
                        <a:defRPr sz="1800"/>
                      </a:pPr>
                      <a:r>
                        <a:rPr>
                          <a:latin typeface="PingFang SC Regular"/>
                          <a:ea typeface="PingFang SC Regular"/>
                          <a:cs typeface="PingFang SC Regular"/>
                          <a:sym typeface="PingFang SC Regular"/>
                        </a:rPr>
                        <a:t>0</a:t>
                      </a:r>
                    </a:p>
                  </a:txBody>
                  <a:tcPr marL="45720" marR="45720" marT="45720" marB="45720" anchor="t" anchorCtr="0" horzOverflow="overflow">
                    <a:lnL w="12700">
                      <a:solidFill>
                        <a:srgbClr val="FEA78F"/>
                      </a:solidFill>
                      <a:miter lim="400000"/>
                    </a:lnL>
                    <a:lnR w="12700">
                      <a:solidFill>
                        <a:srgbClr val="FEA78F"/>
                      </a:solidFill>
                      <a:miter lim="400000"/>
                    </a:lnR>
                    <a:lnT w="381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a:t>
                      </a:r>
                    </a:p>
                  </a:txBody>
                  <a:tcPr marL="45720" marR="45720" marT="45720" marB="45720" anchor="t" anchorCtr="0" horzOverflow="overflow">
                    <a:lnL w="12700">
                      <a:solidFill>
                        <a:srgbClr val="FEA78F"/>
                      </a:solidFill>
                      <a:miter lim="400000"/>
                    </a:lnL>
                    <a:lnR w="12700">
                      <a:solidFill>
                        <a:srgbClr val="FEA78F"/>
                      </a:solidFill>
                      <a:miter lim="400000"/>
                    </a:lnR>
                    <a:lnT w="381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a:t>
                      </a:r>
                    </a:p>
                  </a:txBody>
                  <a:tcPr marL="45720" marR="45720" marT="45720" marB="45720" anchor="t" anchorCtr="0" horzOverflow="overflow">
                    <a:lnL w="12700">
                      <a:solidFill>
                        <a:srgbClr val="FEA78F"/>
                      </a:solidFill>
                      <a:miter lim="400000"/>
                    </a:lnL>
                    <a:lnR w="12700">
                      <a:solidFill>
                        <a:srgbClr val="FEA78F"/>
                      </a:solidFill>
                      <a:miter lim="400000"/>
                    </a:lnR>
                    <a:lnT w="381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选项列表末尾标识</a:t>
                      </a:r>
                    </a:p>
                  </a:txBody>
                  <a:tcPr marL="45720" marR="45720" marT="45720" marB="45720" anchor="t" anchorCtr="0" horzOverflow="overflow">
                    <a:lnL w="12700">
                      <a:solidFill>
                        <a:srgbClr val="FEA78F"/>
                      </a:solidFill>
                      <a:miter lim="400000"/>
                    </a:lnL>
                    <a:lnR w="12700">
                      <a:solidFill>
                        <a:srgbClr val="FEA78F"/>
                      </a:solidFill>
                      <a:miter lim="400000"/>
                    </a:lnR>
                    <a:lnT w="38100">
                      <a:solidFill>
                        <a:srgbClr val="FEA78F"/>
                      </a:solidFill>
                      <a:miter lim="400000"/>
                    </a:lnT>
                    <a:lnB w="12700">
                      <a:solidFill>
                        <a:srgbClr val="FEA78F"/>
                      </a:solidFill>
                      <a:miter lim="400000"/>
                    </a:lnB>
                    <a:solidFill>
                      <a:srgbClr val="FFF4F1"/>
                    </a:solidFill>
                  </a:tcPr>
                </a:tc>
              </a:tr>
              <a:tr h="370840">
                <a:tc>
                  <a:txBody>
                    <a:bodyPr/>
                    <a:lstStyle/>
                    <a:p>
                      <a:pPr algn="ctr">
                        <a:defRPr sz="1800"/>
                      </a:pPr>
                      <a:r>
                        <a:rPr>
                          <a:latin typeface="PingFang SC Regular"/>
                          <a:ea typeface="PingFang SC Regular"/>
                          <a:cs typeface="PingFang SC Regular"/>
                          <a:sym typeface="PingFang SC Regular"/>
                        </a:rPr>
                        <a:t>1</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无意义，用于 32 位对齐使用</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r>
              <a:tr h="370840">
                <a:tc>
                  <a:txBody>
                    <a:bodyPr/>
                    <a:lstStyle/>
                    <a:p>
                      <a:pPr algn="ctr">
                        <a:defRPr sz="1800"/>
                      </a:pPr>
                      <a:r>
                        <a:rPr>
                          <a:latin typeface="PingFang SC Regular"/>
                          <a:ea typeface="PingFang SC Regular"/>
                          <a:cs typeface="PingFang SC Regular"/>
                          <a:sym typeface="PingFang SC Regular"/>
                        </a:rPr>
                        <a:t>2</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4</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MSS 值</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握手时发送端告知可以接收的最大报文段大小</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r>
              <a:tr h="370840">
                <a:tc>
                  <a:txBody>
                    <a:bodyPr/>
                    <a:lstStyle/>
                    <a:p>
                      <a:pPr algn="ctr">
                        <a:defRPr sz="1800"/>
                      </a:pPr>
                      <a:r>
                        <a:rPr>
                          <a:latin typeface="PingFang SC Regular"/>
                          <a:ea typeface="PingFang SC Regular"/>
                          <a:cs typeface="PingFang SC Regular"/>
                          <a:sym typeface="PingFang SC Regular"/>
                        </a:rPr>
                        <a:t>3</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3</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窗口移位</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指明最大窗口扩展后的大小</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r>
              <a:tr h="370840">
                <a:tc>
                  <a:txBody>
                    <a:bodyPr/>
                    <a:lstStyle/>
                    <a:p>
                      <a:pPr algn="ctr">
                        <a:defRPr sz="1800"/>
                      </a:pPr>
                      <a:r>
                        <a:rPr>
                          <a:latin typeface="PingFang SC Regular"/>
                          <a:ea typeface="PingFang SC Regular"/>
                          <a:cs typeface="PingFang SC Regular"/>
                          <a:sym typeface="PingFang SC Regular"/>
                        </a:rPr>
                        <a:t>4</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2</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表明支持 SACK 选择性确认中间报文段功能</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r>
              <a:tr h="370840">
                <a:tc>
                  <a:txBody>
                    <a:bodyPr/>
                    <a:lstStyle/>
                    <a:p>
                      <a:pPr algn="ctr">
                        <a:defRPr sz="1800"/>
                      </a:pPr>
                      <a:r>
                        <a:rPr>
                          <a:latin typeface="PingFang SC Regular"/>
                          <a:ea typeface="PingFang SC Regular"/>
                          <a:cs typeface="PingFang SC Regular"/>
                          <a:sym typeface="PingFang SC Regular"/>
                        </a:rPr>
                        <a:t>5</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可变</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确认报文段</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选择性确认窗口中间的 Segments 报文段</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r>
              <a:tr h="370840">
                <a:tc>
                  <a:txBody>
                    <a:bodyPr/>
                    <a:lstStyle/>
                    <a:p>
                      <a:pPr algn="ctr">
                        <a:defRPr sz="1800"/>
                      </a:pPr>
                      <a:r>
                        <a:rPr>
                          <a:latin typeface="PingFang SC Regular"/>
                          <a:ea typeface="PingFang SC Regular"/>
                          <a:cs typeface="PingFang SC Regular"/>
                          <a:sym typeface="PingFang SC Regular"/>
                        </a:rPr>
                        <a:t>8</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10</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Timestamps 时间戳</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用于更精准的计算RTT，及解决 PAWS 问题</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r>
              <a:tr h="370840">
                <a:tc>
                  <a:txBody>
                    <a:bodyPr/>
                    <a:lstStyle/>
                    <a:p>
                      <a:pPr algn="ctr">
                        <a:defRPr sz="1800"/>
                      </a:pPr>
                      <a:r>
                        <a:rPr>
                          <a:latin typeface="PingFang SC Regular"/>
                          <a:ea typeface="PingFang SC Regular"/>
                          <a:cs typeface="PingFang SC Regular"/>
                          <a:sym typeface="PingFang SC Regular"/>
                        </a:rPr>
                        <a:t>14</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3</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校验和算法</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双方认可后，可使用新的校验和算法</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r>
              <a:tr h="370840">
                <a:tc>
                  <a:txBody>
                    <a:bodyPr/>
                    <a:lstStyle/>
                    <a:p>
                      <a:pPr algn="ctr">
                        <a:defRPr sz="1800"/>
                      </a:pPr>
                      <a:r>
                        <a:rPr>
                          <a:latin typeface="PingFang SC Regular"/>
                          <a:ea typeface="PingFang SC Regular"/>
                          <a:cs typeface="PingFang SC Regular"/>
                          <a:sym typeface="PingFang SC Regular"/>
                        </a:rPr>
                        <a:t>15</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可变</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校验和</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当 16 位标准校验和放不下时，放置在这里</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r>
              <a:tr h="370840">
                <a:tc>
                  <a:txBody>
                    <a:bodyPr/>
                    <a:lstStyle/>
                    <a:p>
                      <a:pPr algn="ctr">
                        <a:defRPr sz="1800"/>
                      </a:pPr>
                      <a:r>
                        <a:rPr>
                          <a:latin typeface="PingFang SC Regular"/>
                          <a:ea typeface="PingFang SC Regular"/>
                          <a:cs typeface="PingFang SC Regular"/>
                          <a:sym typeface="PingFang SC Regular"/>
                        </a:rPr>
                        <a:t>34</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可变</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FOC</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c>
                  <a:txBody>
                    <a:bodyPr/>
                    <a:lstStyle/>
                    <a:p>
                      <a:pPr algn="ctr">
                        <a:defRPr sz="1800"/>
                      </a:pPr>
                      <a:r>
                        <a:rPr>
                          <a:latin typeface="PingFang SC Regular"/>
                          <a:ea typeface="PingFang SC Regular"/>
                          <a:cs typeface="PingFang SC Regular"/>
                          <a:sym typeface="PingFang SC Regular"/>
                        </a:rPr>
                        <a:t>TFO中Cookie</a:t>
                      </a:r>
                    </a:p>
                  </a:txBody>
                  <a:tcPr marL="45720" marR="45720" marT="45720" marB="45720" anchor="t" anchorCtr="0" horzOverflow="overflow">
                    <a:lnL w="12700">
                      <a:solidFill>
                        <a:srgbClr val="FEA78F"/>
                      </a:solidFill>
                      <a:miter lim="400000"/>
                    </a:lnL>
                    <a:lnR w="12700">
                      <a:solidFill>
                        <a:srgbClr val="FEA78F"/>
                      </a:solidFill>
                      <a:miter lim="400000"/>
                    </a:lnR>
                    <a:lnT w="12700">
                      <a:solidFill>
                        <a:srgbClr val="FEA78F"/>
                      </a:solidFill>
                      <a:miter lim="400000"/>
                    </a:lnT>
                    <a:lnB w="12700">
                      <a:solidFill>
                        <a:srgbClr val="FEA78F"/>
                      </a:solidFill>
                      <a:miter lim="400000"/>
                    </a:lnB>
                    <a:solidFill>
                      <a:srgbClr val="FFF4F1"/>
                    </a:solidFill>
                  </a:tcPr>
                </a:tc>
              </a:tr>
            </a:tbl>
          </a:graphicData>
        </a:graphic>
      </p:graphicFrame>
    </p:spTree>
  </p:cSld>
  <p:clrMapOvr>
    <a:masterClrMapping/>
  </p:clrMapOvr>
  <p:transition xmlns:p14="http://schemas.microsoft.com/office/powerpoint/2010/main" spd="med" advClick="1"/>
</p:sld>
</file>

<file path=ppt/slides/slide2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97"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598" name="副标题 2"/>
          <p:cNvSpPr txBox="1"/>
          <p:nvPr>
            <p:ph type="subTitle" idx="1"/>
          </p:nvPr>
        </p:nvSpPr>
        <p:spPr>
          <a:xfrm>
            <a:off x="609600" y="927100"/>
            <a:ext cx="10515600" cy="4351338"/>
          </a:xfrm>
          <a:prstGeom prst="rect">
            <a:avLst/>
          </a:prstGeom>
        </p:spPr>
        <p:txBody>
          <a:bodyPr/>
          <a:lstStyle/>
          <a:p>
            <a:pPr algn="l">
              <a:lnSpc>
                <a:spcPct val="100000"/>
              </a:lnSpc>
              <a:defRPr sz="3000">
                <a:latin typeface="PingFang SC Regular"/>
                <a:ea typeface="PingFang SC Regular"/>
                <a:cs typeface="PingFang SC Regular"/>
                <a:sym typeface="PingFang SC Regular"/>
              </a:defRPr>
            </a:pPr>
            <a:r>
              <a:t>TCP协议的发展历史</a:t>
            </a:r>
          </a:p>
          <a:p>
            <a:pPr algn="l">
              <a:lnSpc>
                <a:spcPct val="100000"/>
              </a:lnSpc>
              <a:defRPr sz="3000">
                <a:latin typeface="PingFang SC Regular"/>
                <a:ea typeface="PingFang SC Regular"/>
                <a:cs typeface="PingFang SC Regular"/>
                <a:sym typeface="PingFang SC Regular"/>
              </a:defRPr>
            </a:pPr>
            <a:r>
              <a:t>TCP连接的同步要素</a:t>
            </a:r>
          </a:p>
          <a:p>
            <a:pPr algn="l">
              <a:lnSpc>
                <a:spcPct val="100000"/>
              </a:lnSpc>
              <a:defRPr sz="3600">
                <a:solidFill>
                  <a:srgbClr val="DD5A36"/>
                </a:solidFill>
                <a:latin typeface="PingFang SC Regular"/>
                <a:ea typeface="PingFang SC Regular"/>
                <a:cs typeface="PingFang SC Regular"/>
                <a:sym typeface="PingFang SC Regular"/>
              </a:defRPr>
            </a:pPr>
            <a:r>
              <a:t>TCP状态机的变迁流程</a:t>
            </a:r>
          </a:p>
        </p:txBody>
      </p:sp>
    </p:spTree>
  </p:cSld>
  <p:clrMapOvr>
    <a:masterClrMapping/>
  </p:clrMapOvr>
  <p:transition xmlns:p14="http://schemas.microsoft.com/office/powerpoint/2010/main" spd="med" advClick="1"/>
</p:sld>
</file>

<file path=ppt/slides/slide2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2"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60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60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TCP握手流程</a:t>
            </a:r>
          </a:p>
        </p:txBody>
      </p:sp>
      <p:pic>
        <p:nvPicPr>
          <p:cNvPr id="1605" name="Picture 2" descr="Picture 2"/>
          <p:cNvPicPr>
            <a:picLocks noChangeAspect="1"/>
          </p:cNvPicPr>
          <p:nvPr/>
        </p:nvPicPr>
        <p:blipFill>
          <a:blip r:embed="rId3">
            <a:extLst/>
          </a:blip>
          <a:stretch>
            <a:fillRect/>
          </a:stretch>
        </p:blipFill>
        <p:spPr>
          <a:xfrm>
            <a:off x="3324225" y="1009141"/>
            <a:ext cx="5543550" cy="5715002"/>
          </a:xfrm>
          <a:prstGeom prst="rect">
            <a:avLst/>
          </a:prstGeom>
          <a:ln w="12700">
            <a:miter lim="400000"/>
          </a:ln>
        </p:spPr>
      </p:pic>
    </p:spTree>
  </p:cSld>
  <p:clrMapOvr>
    <a:masterClrMapping/>
  </p:clrMapOvr>
  <p:transition xmlns:p14="http://schemas.microsoft.com/office/powerpoint/2010/main" spd="med" advClick="1"/>
</p:sld>
</file>

<file path=ppt/slides/slide2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7" name="web协议训练营演讲版 2-223.jpg" descr="web协议训练营演讲版 2-223.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2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9"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610"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61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61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本节课程总结</a:t>
            </a:r>
          </a:p>
        </p:txBody>
      </p:sp>
      <p:sp>
        <p:nvSpPr>
          <p:cNvPr id="1613" name="副标题 2"/>
          <p:cNvSpPr txBox="1"/>
          <p:nvPr>
            <p:ph type="subTitle" idx="1"/>
          </p:nvPr>
        </p:nvSpPr>
        <p:spPr>
          <a:xfrm>
            <a:off x="609600" y="1295400"/>
            <a:ext cx="9862199" cy="4351338"/>
          </a:xfrm>
          <a:prstGeom prst="rect">
            <a:avLst/>
          </a:prstGeom>
        </p:spPr>
        <p:txBody>
          <a:bodyPr/>
          <a:lstStyle/>
          <a:p>
            <a:pPr marL="228600" indent="-228600"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TCP连接是由客户端IP地址与端口、服务器IP地址与端口4元素确定的。</a:t>
            </a:r>
          </a:p>
          <a:p>
            <a:pPr marL="228600" indent="-228600"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由于IPv4地址长度是32位，端口长度是16位，故IP、端口都确定的服务器上能够支持的最大连接数是232+16。</a:t>
            </a:r>
          </a:p>
          <a:p>
            <a:pPr marL="228600" indent="-228600"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TCP建立三次握手时，除了同步Sequence序列号外，还可以确定MSS、窗口扩大、时间戳等功能的开启。</a:t>
            </a:r>
          </a:p>
          <a:p>
            <a:pPr marL="228600" indent="-228600"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在TCP的三次握手流程中，客户端会经历SYN_SENT状态，而服务器会经历SYN_RCV状态。</a:t>
            </a:r>
          </a:p>
          <a:p>
            <a:pPr marL="228600" indent="-228600"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在TCP的四次挥手流程中，主动端会经历FIN_WAIT1、FIND_WAIT2和TIME_WAIT状态，被动端则会经历CLOSE_WAIT、LAST_ACK状态。</a:t>
            </a:r>
          </a:p>
        </p:txBody>
      </p:sp>
    </p:spTree>
  </p:cSld>
  <p:clrMapOvr>
    <a:masterClrMapping/>
  </p:clrMapOvr>
  <p:transition xmlns:p14="http://schemas.microsoft.com/office/powerpoint/2010/main" spd="med" advClick="1"/>
</p:sld>
</file>

<file path=ppt/slides/slide2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15"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616"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61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61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课后思考题</a:t>
            </a:r>
          </a:p>
        </p:txBody>
      </p:sp>
      <p:sp>
        <p:nvSpPr>
          <p:cNvPr id="1619" name="副标题 2"/>
          <p:cNvSpPr txBox="1"/>
          <p:nvPr>
            <p:ph type="subTitle" sz="half" idx="1"/>
          </p:nvPr>
        </p:nvSpPr>
        <p:spPr>
          <a:xfrm>
            <a:off x="673100" y="1825625"/>
            <a:ext cx="7333764" cy="4351338"/>
          </a:xfrm>
          <a:prstGeom prst="rect">
            <a:avLst/>
          </a:prstGeom>
        </p:spPr>
        <p:txBody>
          <a:bodyPr/>
          <a:lstStyle/>
          <a:p>
            <a:pPr algn="l">
              <a:lnSpc>
                <a:spcPct val="130000"/>
              </a:lnSpc>
              <a:spcBef>
                <a:spcPts val="800"/>
              </a:spcBef>
              <a:defRPr>
                <a:latin typeface="PingFang SC Regular"/>
                <a:ea typeface="PingFang SC Regular"/>
                <a:cs typeface="PingFang SC Regular"/>
                <a:sym typeface="PingFang SC Regular"/>
              </a:defRPr>
            </a:pPr>
            <a:r>
              <a:t>换位思考作为黑客时，</a:t>
            </a:r>
            <a:r>
              <a:t>TCP</a:t>
            </a:r>
            <a:r>
              <a:t>握手中的哪些状态适合用于攻击？</a:t>
            </a:r>
          </a:p>
        </p:txBody>
      </p:sp>
    </p:spTree>
  </p:cSld>
  <p:clrMapOvr>
    <a:masterClrMapping/>
  </p:clrMapOvr>
  <p:transition xmlns:p14="http://schemas.microsoft.com/office/powerpoint/2010/main" spd="med" advClick="1"/>
</p:sld>
</file>

<file path=ppt/slides/slide2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21" name="ppt封面-5.jpg" descr="ppt封面-5.jpg"/>
          <p:cNvPicPr>
            <a:picLocks noChangeAspect="1"/>
          </p:cNvPicPr>
          <p:nvPr/>
        </p:nvPicPr>
        <p:blipFill>
          <a:blip r:embed="rId3">
            <a:extLst/>
          </a:blip>
          <a:stretch>
            <a:fillRect/>
          </a:stretch>
        </p:blipFill>
        <p:spPr>
          <a:xfrm>
            <a:off x="0" y="0"/>
            <a:ext cx="12192000" cy="6858000"/>
          </a:xfrm>
          <a:prstGeom prst="rect">
            <a:avLst/>
          </a:prstGeom>
          <a:ln w="12700">
            <a:miter lim="400000"/>
          </a:ln>
        </p:spPr>
      </p:pic>
      <p:pic>
        <p:nvPicPr>
          <p:cNvPr id="1622"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162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62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课时12：如何优化TCP协议的性能？</a:t>
            </a:r>
          </a:p>
        </p:txBody>
      </p:sp>
      <p:sp>
        <p:nvSpPr>
          <p:cNvPr id="1625" name="副标题 2"/>
          <p:cNvSpPr txBox="1"/>
          <p:nvPr>
            <p:ph type="subTitle" idx="1"/>
          </p:nvPr>
        </p:nvSpPr>
        <p:spPr>
          <a:xfrm>
            <a:off x="736600" y="2023433"/>
            <a:ext cx="10515601" cy="4351338"/>
          </a:xfrm>
          <a:prstGeom prst="rect">
            <a:avLst/>
          </a:prstGeom>
        </p:spPr>
        <p:txBody>
          <a:bodyPr/>
          <a:lstStyle/>
          <a:p>
            <a:pPr marL="228600" indent="-228600" algn="l">
              <a:lnSpc>
                <a:spcPct val="100000"/>
              </a:lnSpc>
              <a:buSzPct val="100000"/>
              <a:buAutoNum type="arabicPeriod" startAt="1"/>
              <a:defRPr sz="3000">
                <a:latin typeface="PingFang SC Regular"/>
                <a:ea typeface="PingFang SC Regular"/>
                <a:cs typeface="PingFang SC Regular"/>
                <a:sym typeface="PingFang SC Regular"/>
              </a:defRPr>
            </a:pPr>
            <a:r>
              <a:t>针对TCP握手的攻击、防御方法</a:t>
            </a:r>
          </a:p>
          <a:p>
            <a:pPr marL="228600" indent="-228600" algn="l">
              <a:lnSpc>
                <a:spcPct val="100000"/>
              </a:lnSpc>
              <a:buSzPct val="100000"/>
              <a:buAutoNum type="arabicPeriod" startAt="1"/>
              <a:defRPr sz="3000">
                <a:latin typeface="PingFang SC Regular"/>
                <a:ea typeface="PingFang SC Regular"/>
                <a:cs typeface="PingFang SC Regular"/>
                <a:sym typeface="PingFang SC Regular"/>
              </a:defRPr>
            </a:pPr>
            <a:r>
              <a:t>TCP滑动窗口的工作原理</a:t>
            </a:r>
          </a:p>
          <a:p>
            <a:pPr marL="228600" indent="-228600" algn="l">
              <a:lnSpc>
                <a:spcPct val="100000"/>
              </a:lnSpc>
              <a:buSzPct val="100000"/>
              <a:buAutoNum type="arabicPeriod" startAt="1"/>
              <a:defRPr sz="3000">
                <a:latin typeface="PingFang SC Regular"/>
                <a:ea typeface="PingFang SC Regular"/>
                <a:cs typeface="PingFang SC Regular"/>
                <a:sym typeface="PingFang SC Regular"/>
              </a:defRPr>
            </a:pPr>
            <a:r>
              <a:t>Linux下TCP缓冲区的调整</a:t>
            </a:r>
          </a:p>
        </p:txBody>
      </p:sp>
      <p:sp>
        <p:nvSpPr>
          <p:cNvPr id="1626" name="内容占位符 2"/>
          <p:cNvSpPr txBox="1"/>
          <p:nvPr/>
        </p:nvSpPr>
        <p:spPr>
          <a:xfrm>
            <a:off x="688179" y="1365387"/>
            <a:ext cx="6242245" cy="7471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nSpc>
                <a:spcPct val="90000"/>
              </a:lnSpc>
              <a:spcBef>
                <a:spcPts val="1000"/>
              </a:spcBef>
              <a:defRPr sz="2800">
                <a:solidFill>
                  <a:srgbClr val="EE4E25"/>
                </a:solidFill>
              </a:defRPr>
            </a:lvl1pPr>
          </a:lstStyle>
          <a:p>
            <a:pPr/>
            <a:r>
              <a:t>你将掌握：</a:t>
            </a:r>
          </a:p>
        </p:txBody>
      </p:sp>
    </p:spTree>
  </p:cSld>
  <p:clrMapOvr>
    <a:masterClrMapping/>
  </p:clrMapOvr>
  <p:transition xmlns:p14="http://schemas.microsoft.com/office/powerpoint/2010/main" spd="med" advClick="1"/>
</p:sld>
</file>

<file path=ppt/slides/slide2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30"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631" name="副标题 2"/>
          <p:cNvSpPr txBox="1"/>
          <p:nvPr>
            <p:ph type="subTitle" idx="1"/>
          </p:nvPr>
        </p:nvSpPr>
        <p:spPr>
          <a:xfrm>
            <a:off x="609600" y="774700"/>
            <a:ext cx="10515600" cy="4351338"/>
          </a:xfrm>
          <a:prstGeom prst="rect">
            <a:avLst/>
          </a:prstGeom>
        </p:spPr>
        <p:txBody>
          <a:bodyPr/>
          <a:lstStyle/>
          <a:p>
            <a:pPr algn="l">
              <a:lnSpc>
                <a:spcPct val="100000"/>
              </a:lnSpc>
              <a:defRPr sz="3600">
                <a:solidFill>
                  <a:srgbClr val="DE5A36"/>
                </a:solidFill>
                <a:latin typeface="PingFang SC Regular"/>
                <a:ea typeface="PingFang SC Regular"/>
                <a:cs typeface="PingFang SC Regular"/>
                <a:sym typeface="PingFang SC Regular"/>
              </a:defRPr>
            </a:pPr>
            <a:r>
              <a:t>建立连接时的缓冲区队列</a:t>
            </a:r>
            <a:endParaRPr>
              <a:solidFill>
                <a:srgbClr val="FF0000"/>
              </a:solidFill>
            </a:endParaRPr>
          </a:p>
          <a:p>
            <a:pPr algn="l">
              <a:lnSpc>
                <a:spcPct val="100000"/>
              </a:lnSpc>
              <a:defRPr sz="3000">
                <a:latin typeface="PingFang SC Regular"/>
                <a:ea typeface="PingFang SC Regular"/>
                <a:cs typeface="PingFang SC Regular"/>
                <a:sym typeface="PingFang SC Regular"/>
              </a:defRPr>
            </a:pPr>
            <a:r>
              <a:t>关闭连接时的参数调优</a:t>
            </a:r>
          </a:p>
          <a:p>
            <a:pPr algn="l">
              <a:lnSpc>
                <a:spcPct val="100000"/>
              </a:lnSpc>
              <a:defRPr sz="3000">
                <a:latin typeface="PingFang SC Regular"/>
                <a:ea typeface="PingFang SC Regular"/>
                <a:cs typeface="PingFang SC Regular"/>
                <a:sym typeface="PingFang SC Regular"/>
              </a:defRPr>
            </a:pPr>
            <a:r>
              <a:t>滑动窗口的工作原理</a:t>
            </a:r>
          </a:p>
          <a:p>
            <a:pPr algn="l">
              <a:lnSpc>
                <a:spcPct val="100000"/>
              </a:lnSpc>
              <a:defRPr sz="3000">
                <a:latin typeface="PingFang SC Regular"/>
                <a:ea typeface="PingFang SC Regular"/>
                <a:cs typeface="PingFang SC Regular"/>
                <a:sym typeface="PingFang SC Regular"/>
              </a:defRPr>
            </a:pPr>
            <a:r>
              <a:t>TCP传输时的缓冲区调优</a:t>
            </a:r>
          </a:p>
        </p:txBody>
      </p:sp>
    </p:spTree>
  </p:cSld>
  <p:clrMapOvr>
    <a:masterClrMapping/>
  </p:clrMapOvr>
  <p:transition xmlns:p14="http://schemas.microsoft.com/office/powerpoint/2010/main" spd="med" advClick="1"/>
</p:sld>
</file>

<file path=ppt/slides/slide2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35"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63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63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服务器建立连接时的2个队列</a:t>
            </a:r>
          </a:p>
        </p:txBody>
      </p:sp>
      <p:sp>
        <p:nvSpPr>
          <p:cNvPr id="1638" name="副标题 2"/>
          <p:cNvSpPr txBox="1"/>
          <p:nvPr>
            <p:ph type="subTitle" sz="half" idx="1"/>
          </p:nvPr>
        </p:nvSpPr>
        <p:spPr>
          <a:xfrm>
            <a:off x="600075" y="1128712"/>
            <a:ext cx="10515600" cy="2080269"/>
          </a:xfrm>
          <a:prstGeom prst="rect">
            <a:avLst/>
          </a:prstGeom>
        </p:spPr>
        <p:txBody>
          <a:bodyPr/>
          <a:lstStyle/>
          <a:p>
            <a:pPr marL="228600" indent="-228600" algn="l">
              <a:lnSpc>
                <a:spcPct val="72000"/>
              </a:lnSpc>
              <a:buSzPct val="100000"/>
              <a:buFont typeface="Arial"/>
              <a:buChar char="•"/>
              <a:defRPr>
                <a:latin typeface="PingFang SC Regular"/>
                <a:ea typeface="PingFang SC Regular"/>
                <a:cs typeface="PingFang SC Regular"/>
                <a:sym typeface="PingFang SC Regular"/>
              </a:defRPr>
            </a:pPr>
            <a:r>
              <a:t>半连接队列</a:t>
            </a:r>
          </a:p>
          <a:p>
            <a:pPr lvl="1" marL="685800" indent="-228600" algn="l">
              <a:lnSpc>
                <a:spcPct val="72000"/>
              </a:lnSpc>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net.ipv4.tcp_max_syn_backlog = 1024</a:t>
            </a:r>
          </a:p>
          <a:p>
            <a:pPr marL="228600" indent="-228600" algn="l">
              <a:lnSpc>
                <a:spcPct val="72000"/>
              </a:lnSpc>
              <a:buSzPct val="100000"/>
              <a:buFont typeface="Arial"/>
              <a:buChar char="•"/>
              <a:defRPr>
                <a:latin typeface="PingFang SC Regular"/>
                <a:ea typeface="PingFang SC Regular"/>
                <a:cs typeface="PingFang SC Regular"/>
                <a:sym typeface="PingFang SC Regular"/>
              </a:defRPr>
            </a:pPr>
            <a:r>
              <a:t>ACCEPT队列</a:t>
            </a:r>
          </a:p>
          <a:p>
            <a:pPr lvl="1" marL="685800" indent="-228600" algn="l">
              <a:lnSpc>
                <a:spcPct val="72000"/>
              </a:lnSpc>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net.core.somaxconn = 128</a:t>
            </a:r>
          </a:p>
          <a:p>
            <a:pPr lvl="1" marL="685800" indent="-228600" algn="l">
              <a:lnSpc>
                <a:spcPct val="72000"/>
              </a:lnSpc>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listen(s, backlog)</a:t>
            </a:r>
          </a:p>
        </p:txBody>
      </p:sp>
      <p:pic>
        <p:nvPicPr>
          <p:cNvPr id="1639" name="Picture 2" descr="Picture 2"/>
          <p:cNvPicPr>
            <a:picLocks noChangeAspect="1"/>
          </p:cNvPicPr>
          <p:nvPr/>
        </p:nvPicPr>
        <p:blipFill>
          <a:blip r:embed="rId4">
            <a:extLst/>
          </a:blip>
          <a:stretch>
            <a:fillRect/>
          </a:stretch>
        </p:blipFill>
        <p:spPr>
          <a:xfrm>
            <a:off x="1793201" y="3041460"/>
            <a:ext cx="8180148" cy="3604008"/>
          </a:xfrm>
          <a:prstGeom prst="rect">
            <a:avLst/>
          </a:prstGeom>
          <a:ln w="12700">
            <a:miter lim="400000"/>
          </a:ln>
        </p:spPr>
      </p:pic>
    </p:spTree>
  </p:cSld>
  <p:clrMapOvr>
    <a:masterClrMapping/>
  </p:clrMapOvr>
  <p:transition xmlns:p14="http://schemas.microsoft.com/office/powerpoint/2010/main" spd="med" advClick="1"/>
</p:sld>
</file>

<file path=ppt/slides/slide2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3" name="内容占位符 2"/>
          <p:cNvSpPr txBox="1"/>
          <p:nvPr>
            <p:ph type="body" sz="half" idx="1"/>
          </p:nvPr>
        </p:nvSpPr>
        <p:spPr>
          <a:xfrm>
            <a:off x="585109" y="1341905"/>
            <a:ext cx="10515601" cy="1603376"/>
          </a:xfrm>
          <a:prstGeom prst="rect">
            <a:avLst/>
          </a:prstGeom>
        </p:spPr>
        <p:txBody>
          <a:bodyPr/>
          <a:lstStyle/>
          <a:p>
            <a:pPr>
              <a:defRPr sz="2400">
                <a:latin typeface="PingFang SC Regular"/>
                <a:ea typeface="PingFang SC Regular"/>
                <a:cs typeface="PingFang SC Regular"/>
                <a:sym typeface="PingFang SC Regular"/>
              </a:defRPr>
            </a:pPr>
            <a:r>
              <a:t>netstat -s | grep "SYNs to LISTEN"</a:t>
            </a:r>
          </a:p>
          <a:p>
            <a:pPr>
              <a:defRPr sz="2400">
                <a:latin typeface="PingFang SC Regular"/>
                <a:ea typeface="PingFang SC Regular"/>
                <a:cs typeface="PingFang SC Regular"/>
                <a:sym typeface="PingFang SC Regular"/>
              </a:defRPr>
            </a:pPr>
            <a:r>
              <a:t>net.ipv4.tcp_syncookies = 1</a:t>
            </a:r>
          </a:p>
          <a:p>
            <a:pPr>
              <a:defRPr sz="2400">
                <a:latin typeface="PingFang SC Regular"/>
                <a:ea typeface="PingFang SC Regular"/>
                <a:cs typeface="PingFang SC Regular"/>
                <a:sym typeface="PingFang SC Regular"/>
              </a:defRPr>
            </a:pPr>
            <a:r>
              <a:t>net.ipv4.tcp_abort_on_overflow = 0</a:t>
            </a:r>
          </a:p>
        </p:txBody>
      </p:sp>
      <p:pic>
        <p:nvPicPr>
          <p:cNvPr id="1644" name="Picture 2" descr="Picture 2"/>
          <p:cNvPicPr>
            <a:picLocks noChangeAspect="1"/>
          </p:cNvPicPr>
          <p:nvPr/>
        </p:nvPicPr>
        <p:blipFill>
          <a:blip r:embed="rId3">
            <a:extLst/>
          </a:blip>
          <a:stretch>
            <a:fillRect/>
          </a:stretch>
        </p:blipFill>
        <p:spPr>
          <a:xfrm>
            <a:off x="4819713" y="3280123"/>
            <a:ext cx="6572251" cy="3038476"/>
          </a:xfrm>
          <a:prstGeom prst="rect">
            <a:avLst/>
          </a:prstGeom>
          <a:ln w="12700">
            <a:miter lim="400000"/>
          </a:ln>
        </p:spPr>
      </p:pic>
      <p:pic>
        <p:nvPicPr>
          <p:cNvPr id="1645"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164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64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对抗SYN攻击</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24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4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基于 ABNF 描述的 HTTP 协议格式</a:t>
            </a:r>
          </a:p>
        </p:txBody>
      </p:sp>
      <p:pic>
        <p:nvPicPr>
          <p:cNvPr id="244" name="图像" descr="图像"/>
          <p:cNvPicPr>
            <a:picLocks noChangeAspect="1"/>
          </p:cNvPicPr>
          <p:nvPr/>
        </p:nvPicPr>
        <p:blipFill>
          <a:blip r:embed="rId4">
            <a:extLst/>
          </a:blip>
          <a:stretch>
            <a:fillRect/>
          </a:stretch>
        </p:blipFill>
        <p:spPr>
          <a:xfrm>
            <a:off x="822704" y="994408"/>
            <a:ext cx="10820401" cy="4869183"/>
          </a:xfrm>
          <a:prstGeom prst="rect">
            <a:avLst/>
          </a:prstGeom>
          <a:ln w="12700">
            <a:miter lim="400000"/>
          </a:ln>
        </p:spPr>
      </p:pic>
    </p:spTree>
  </p:cSld>
  <p:clrMapOvr>
    <a:masterClrMapping/>
  </p:clrMapOvr>
  <p:transition xmlns:p14="http://schemas.microsoft.com/office/powerpoint/2010/main" spd="med" advClick="1"/>
</p:sld>
</file>

<file path=ppt/slides/slide2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51"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65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65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三次握手时的超时重试</a:t>
            </a:r>
          </a:p>
        </p:txBody>
      </p:sp>
      <p:sp>
        <p:nvSpPr>
          <p:cNvPr id="1654" name="副标题 2"/>
          <p:cNvSpPr txBox="1"/>
          <p:nvPr>
            <p:ph type="subTitle" sz="half" idx="1"/>
          </p:nvPr>
        </p:nvSpPr>
        <p:spPr>
          <a:xfrm>
            <a:off x="609600" y="1630709"/>
            <a:ext cx="5362575" cy="4351341"/>
          </a:xfrm>
          <a:prstGeom prst="rect">
            <a:avLst/>
          </a:prstGeom>
        </p:spPr>
        <p:txBody>
          <a:bodyPr/>
          <a:lstStyle/>
          <a:p>
            <a:pPr marL="228600" indent="-228600" algn="l">
              <a:buSzPct val="100000"/>
              <a:buFont typeface="Arial"/>
              <a:buChar char="•"/>
              <a:defRPr>
                <a:solidFill>
                  <a:srgbClr val="333333"/>
                </a:solidFill>
                <a:latin typeface="PingFang SC Regular"/>
                <a:ea typeface="PingFang SC Regular"/>
                <a:cs typeface="PingFang SC Regular"/>
                <a:sym typeface="PingFang SC Regular"/>
              </a:defRPr>
            </a:pPr>
            <a:r>
              <a:t>net.ipv4.tcp_syn_retries = 6</a:t>
            </a:r>
          </a:p>
          <a:p>
            <a:pPr marL="228600" indent="-228600" algn="l">
              <a:buSzPct val="100000"/>
              <a:buFont typeface="Arial"/>
              <a:buChar char="•"/>
              <a:defRPr>
                <a:solidFill>
                  <a:srgbClr val="333333"/>
                </a:solidFill>
                <a:latin typeface="PingFang SC Regular"/>
                <a:ea typeface="PingFang SC Regular"/>
                <a:cs typeface="PingFang SC Regular"/>
                <a:sym typeface="PingFang SC Regular"/>
              </a:defRPr>
            </a:pPr>
            <a:r>
              <a:t>net.ipv4.tcp_synack_retries = 5</a:t>
            </a:r>
          </a:p>
        </p:txBody>
      </p:sp>
      <p:pic>
        <p:nvPicPr>
          <p:cNvPr id="1655" name="Picture 2" descr="Picture 2"/>
          <p:cNvPicPr>
            <a:picLocks noChangeAspect="1"/>
          </p:cNvPicPr>
          <p:nvPr/>
        </p:nvPicPr>
        <p:blipFill>
          <a:blip r:embed="rId4">
            <a:extLst/>
          </a:blip>
          <a:stretch>
            <a:fillRect/>
          </a:stretch>
        </p:blipFill>
        <p:spPr>
          <a:xfrm>
            <a:off x="5834472" y="1755679"/>
            <a:ext cx="5905021" cy="3838578"/>
          </a:xfrm>
          <a:prstGeom prst="rect">
            <a:avLst/>
          </a:prstGeom>
          <a:ln w="12700">
            <a:miter lim="400000"/>
          </a:ln>
        </p:spPr>
      </p:pic>
    </p:spTree>
  </p:cSld>
  <p:clrMapOvr>
    <a:masterClrMapping/>
  </p:clrMapOvr>
  <p:transition xmlns:p14="http://schemas.microsoft.com/office/powerpoint/2010/main" spd="med" advClick="1"/>
</p:sld>
</file>

<file path=ppt/slides/slide2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59"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66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66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TFO：TCP Fast Open</a:t>
            </a:r>
          </a:p>
        </p:txBody>
      </p:sp>
      <p:pic>
        <p:nvPicPr>
          <p:cNvPr id="1662" name="Picture 2" descr="Picture 2"/>
          <p:cNvPicPr>
            <a:picLocks noChangeAspect="1"/>
          </p:cNvPicPr>
          <p:nvPr/>
        </p:nvPicPr>
        <p:blipFill>
          <a:blip r:embed="rId4">
            <a:extLst/>
          </a:blip>
          <a:stretch>
            <a:fillRect/>
          </a:stretch>
        </p:blipFill>
        <p:spPr>
          <a:xfrm>
            <a:off x="5156991" y="1263141"/>
            <a:ext cx="5986315" cy="5020556"/>
          </a:xfrm>
          <a:prstGeom prst="rect">
            <a:avLst/>
          </a:prstGeom>
          <a:ln w="12700">
            <a:miter lim="400000"/>
          </a:ln>
        </p:spPr>
      </p:pic>
      <p:sp>
        <p:nvSpPr>
          <p:cNvPr id="1663" name="副标题 2"/>
          <p:cNvSpPr txBox="1"/>
          <p:nvPr>
            <p:ph type="subTitle" idx="1"/>
          </p:nvPr>
        </p:nvSpPr>
        <p:spPr>
          <a:xfrm>
            <a:off x="673100" y="1825625"/>
            <a:ext cx="10515600" cy="4351338"/>
          </a:xfrm>
          <a:prstGeom prst="rect">
            <a:avLst/>
          </a:prstGeom>
        </p:spPr>
        <p:txBody>
          <a:bodyPr/>
          <a:lstStyle>
            <a:lvl1pPr marL="228600" indent="-228600" algn="l">
              <a:buSzPct val="100000"/>
              <a:buFont typeface="Arial"/>
              <a:buChar char="•"/>
              <a:defRPr>
                <a:solidFill>
                  <a:srgbClr val="333333"/>
                </a:solidFill>
                <a:latin typeface="PingFang SC Regular"/>
                <a:ea typeface="PingFang SC Regular"/>
                <a:cs typeface="PingFang SC Regular"/>
                <a:sym typeface="PingFang SC Regular"/>
              </a:defRPr>
            </a:lvl1pPr>
          </a:lstStyle>
          <a:p>
            <a:pPr/>
            <a:r>
              <a:t>net.ipv4.tcp_fastopen = 3</a:t>
            </a:r>
          </a:p>
        </p:txBody>
      </p:sp>
    </p:spTree>
  </p:cSld>
  <p:clrMapOvr>
    <a:masterClrMapping/>
  </p:clrMapOvr>
  <p:transition xmlns:p14="http://schemas.microsoft.com/office/powerpoint/2010/main" spd="med" advClick="1"/>
</p:sld>
</file>

<file path=ppt/slides/slide2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7"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668" name="副标题 2"/>
          <p:cNvSpPr txBox="1"/>
          <p:nvPr>
            <p:ph type="subTitle" idx="1"/>
          </p:nvPr>
        </p:nvSpPr>
        <p:spPr>
          <a:xfrm>
            <a:off x="615441" y="812800"/>
            <a:ext cx="10515601" cy="4351338"/>
          </a:xfrm>
          <a:prstGeom prst="rect">
            <a:avLst/>
          </a:prstGeom>
        </p:spPr>
        <p:txBody>
          <a:bodyPr/>
          <a:lstStyle/>
          <a:p>
            <a:pPr algn="l">
              <a:defRPr sz="3000">
                <a:latin typeface="PingFang SC Regular"/>
                <a:ea typeface="PingFang SC Regular"/>
                <a:cs typeface="PingFang SC Regular"/>
                <a:sym typeface="PingFang SC Regular"/>
              </a:defRPr>
            </a:pPr>
            <a:r>
              <a:t>建立连接时的缓冲区队列</a:t>
            </a:r>
          </a:p>
          <a:p>
            <a:pPr algn="l">
              <a:lnSpc>
                <a:spcPct val="100000"/>
              </a:lnSpc>
              <a:defRPr sz="3600">
                <a:solidFill>
                  <a:srgbClr val="DD5A36"/>
                </a:solidFill>
                <a:latin typeface="PingFang SC Regular"/>
                <a:ea typeface="PingFang SC Regular"/>
                <a:cs typeface="PingFang SC Regular"/>
                <a:sym typeface="PingFang SC Regular"/>
              </a:defRPr>
            </a:pPr>
            <a:r>
              <a:t>关闭连接时的参数调优</a:t>
            </a:r>
            <a:endParaRPr>
              <a:solidFill>
                <a:srgbClr val="FF0000"/>
              </a:solidFill>
            </a:endParaRPr>
          </a:p>
          <a:p>
            <a:pPr algn="l">
              <a:defRPr sz="3000">
                <a:latin typeface="PingFang SC Regular"/>
                <a:ea typeface="PingFang SC Regular"/>
                <a:cs typeface="PingFang SC Regular"/>
                <a:sym typeface="PingFang SC Regular"/>
              </a:defRPr>
            </a:pPr>
            <a:r>
              <a:t>滑动窗口的工作原理</a:t>
            </a:r>
          </a:p>
          <a:p>
            <a:pPr algn="l">
              <a:defRPr sz="3000">
                <a:latin typeface="PingFang SC Regular"/>
                <a:ea typeface="PingFang SC Regular"/>
                <a:cs typeface="PingFang SC Regular"/>
                <a:sym typeface="PingFang SC Regular"/>
              </a:defRPr>
            </a:pPr>
            <a:r>
              <a:t>TCP传输时的缓冲区调优</a:t>
            </a:r>
          </a:p>
        </p:txBody>
      </p:sp>
    </p:spTree>
  </p:cSld>
  <p:clrMapOvr>
    <a:masterClrMapping/>
  </p:clrMapOvr>
  <p:transition xmlns:p14="http://schemas.microsoft.com/office/powerpoint/2010/main" spd="med" advClick="1"/>
</p:sld>
</file>

<file path=ppt/slides/slide2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72"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67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67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close与shutdown关闭连接的区别</a:t>
            </a:r>
          </a:p>
        </p:txBody>
      </p:sp>
      <p:pic>
        <p:nvPicPr>
          <p:cNvPr id="1675" name="Picture 2" descr="Picture 2"/>
          <p:cNvPicPr>
            <a:picLocks noChangeAspect="1"/>
          </p:cNvPicPr>
          <p:nvPr/>
        </p:nvPicPr>
        <p:blipFill>
          <a:blip r:embed="rId4">
            <a:extLst/>
          </a:blip>
          <a:stretch>
            <a:fillRect/>
          </a:stretch>
        </p:blipFill>
        <p:spPr>
          <a:xfrm>
            <a:off x="5042746" y="1518713"/>
            <a:ext cx="6470282" cy="4593527"/>
          </a:xfrm>
          <a:prstGeom prst="rect">
            <a:avLst/>
          </a:prstGeom>
          <a:ln w="12700">
            <a:miter lim="400000"/>
          </a:ln>
        </p:spPr>
      </p:pic>
      <p:sp>
        <p:nvSpPr>
          <p:cNvPr id="1676" name="副标题 2"/>
          <p:cNvSpPr txBox="1"/>
          <p:nvPr>
            <p:ph type="subTitle" sz="half" idx="1"/>
          </p:nvPr>
        </p:nvSpPr>
        <p:spPr>
          <a:xfrm>
            <a:off x="623175" y="1650779"/>
            <a:ext cx="5503126" cy="4694805"/>
          </a:xfrm>
          <a:prstGeom prst="rect">
            <a:avLst/>
          </a:prstGeom>
        </p:spPr>
        <p:txBody>
          <a:bodyPr/>
          <a:lstStyle/>
          <a:p>
            <a:pPr marL="228600" indent="-228600" algn="l">
              <a:lnSpc>
                <a:spcPct val="100000"/>
              </a:lnSpc>
              <a:buSzPct val="100000"/>
              <a:buFont typeface="Arial"/>
              <a:buChar char="•"/>
              <a:defRPr>
                <a:solidFill>
                  <a:srgbClr val="333333"/>
                </a:solidFill>
                <a:latin typeface="PingFang SC Regular"/>
                <a:ea typeface="PingFang SC Regular"/>
                <a:cs typeface="PingFang SC Regular"/>
                <a:sym typeface="PingFang SC Regular"/>
              </a:defRPr>
            </a:pPr>
            <a:r>
              <a:t>close函数：孤儿连接</a:t>
            </a:r>
          </a:p>
          <a:p>
            <a:pPr lvl="1" marL="685800" indent="-228600" algn="l">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net.ipv4.tcp_max_orphans = </a:t>
            </a:r>
          </a:p>
          <a:p>
            <a:pPr marL="228600" indent="-228600" algn="l">
              <a:buSzPct val="100000"/>
              <a:buFont typeface="Arial"/>
              <a:buChar char="•"/>
              <a:defRPr>
                <a:solidFill>
                  <a:srgbClr val="333333"/>
                </a:solidFill>
                <a:latin typeface="PingFang SC Regular"/>
                <a:ea typeface="PingFang SC Regular"/>
                <a:cs typeface="PingFang SC Regular"/>
                <a:sym typeface="PingFang SC Regular"/>
              </a:defRPr>
            </a:pPr>
            <a:r>
              <a:t>shutdown函数</a:t>
            </a:r>
          </a:p>
          <a:p>
            <a:pPr lvl="1" marL="685800" indent="-228600" algn="l">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SHUT_RD</a:t>
            </a:r>
          </a:p>
          <a:p>
            <a:pPr lvl="1" marL="685800" indent="-228600" algn="l">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SHUT_WR</a:t>
            </a:r>
          </a:p>
        </p:txBody>
      </p:sp>
    </p:spTree>
  </p:cSld>
  <p:clrMapOvr>
    <a:masterClrMapping/>
  </p:clrMapOvr>
  <p:transition xmlns:p14="http://schemas.microsoft.com/office/powerpoint/2010/main" spd="med" advClick="1"/>
</p:sld>
</file>

<file path=ppt/slides/slide2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0"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68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68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四次握手中的超时与重试</a:t>
            </a:r>
          </a:p>
        </p:txBody>
      </p:sp>
      <p:pic>
        <p:nvPicPr>
          <p:cNvPr id="1683" name="Picture 2" descr="Picture 2"/>
          <p:cNvPicPr>
            <a:picLocks noChangeAspect="1"/>
          </p:cNvPicPr>
          <p:nvPr/>
        </p:nvPicPr>
        <p:blipFill>
          <a:blip r:embed="rId4">
            <a:extLst/>
          </a:blip>
          <a:stretch>
            <a:fillRect/>
          </a:stretch>
        </p:blipFill>
        <p:spPr>
          <a:xfrm>
            <a:off x="5496931" y="1518713"/>
            <a:ext cx="6470282" cy="4593527"/>
          </a:xfrm>
          <a:prstGeom prst="rect">
            <a:avLst/>
          </a:prstGeom>
          <a:ln w="12700">
            <a:miter lim="400000"/>
          </a:ln>
        </p:spPr>
      </p:pic>
      <p:sp>
        <p:nvSpPr>
          <p:cNvPr id="1684" name="副标题 2"/>
          <p:cNvSpPr txBox="1"/>
          <p:nvPr>
            <p:ph type="subTitle" sz="half" idx="1"/>
          </p:nvPr>
        </p:nvSpPr>
        <p:spPr>
          <a:xfrm>
            <a:off x="438663" y="1290272"/>
            <a:ext cx="5503126" cy="4694806"/>
          </a:xfrm>
          <a:prstGeom prst="rect">
            <a:avLst/>
          </a:prstGeom>
        </p:spPr>
        <p:txBody>
          <a:bodyPr/>
          <a:lstStyle/>
          <a:p>
            <a:pPr marL="228600" indent="-228600" algn="l">
              <a:lnSpc>
                <a:spcPct val="100000"/>
              </a:lnSpc>
              <a:buSzPct val="100000"/>
              <a:buFont typeface="Arial"/>
              <a:buChar char="•"/>
              <a:defRPr>
                <a:solidFill>
                  <a:srgbClr val="333333"/>
                </a:solidFill>
                <a:latin typeface="PingFang SC Regular"/>
                <a:ea typeface="PingFang SC Regular"/>
                <a:cs typeface="PingFang SC Regular"/>
                <a:sym typeface="PingFang SC Regular"/>
              </a:defRPr>
            </a:pPr>
            <a:r>
              <a:t>主动方</a:t>
            </a:r>
          </a:p>
          <a:p>
            <a:pPr lvl="1" marL="685800" indent="-228600" algn="l">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FIN_WAIT 1</a:t>
            </a:r>
          </a:p>
          <a:p>
            <a:pPr lvl="2" marL="1143000" indent="-228600" algn="l">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net.ipv4.tcp_orphan_retries = 0</a:t>
            </a:r>
          </a:p>
          <a:p>
            <a:pPr lvl="1" marL="685800" indent="-228600" algn="l">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 FIN_WAIT 2</a:t>
            </a:r>
          </a:p>
          <a:p>
            <a:pPr lvl="2" marL="1143000" indent="-228600" algn="l">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net.ipv4.tcp_fin_timeout = 60</a:t>
            </a:r>
          </a:p>
          <a:p>
            <a:pPr lvl="1" marL="685800" indent="-228600" algn="l">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FIN_WAIT :2MSL </a:t>
            </a:r>
          </a:p>
          <a:p>
            <a:pPr lvl="2" marL="1143000" indent="-228600" algn="l">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net.ipv4.tcp_max_tw_buckets =</a:t>
            </a:r>
          </a:p>
          <a:p>
            <a:pPr marL="228600" indent="-228600" algn="l">
              <a:buSzPct val="100000"/>
              <a:buFont typeface="Arial"/>
              <a:buChar char="•"/>
              <a:defRPr>
                <a:solidFill>
                  <a:srgbClr val="333333"/>
                </a:solidFill>
                <a:latin typeface="PingFang SC Regular"/>
                <a:ea typeface="PingFang SC Regular"/>
                <a:cs typeface="PingFang SC Regular"/>
                <a:sym typeface="PingFang SC Regular"/>
              </a:defRPr>
            </a:pPr>
            <a:r>
              <a:t>被动方</a:t>
            </a:r>
          </a:p>
          <a:p>
            <a:pPr lvl="1" marL="685800" indent="-228600" algn="l">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CLOSE_WAIT</a:t>
            </a:r>
          </a:p>
          <a:p>
            <a:pPr lvl="1" marL="685800" indent="-228600" algn="l">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LAST_ACK</a:t>
            </a:r>
          </a:p>
          <a:p>
            <a:pPr lvl="1" marL="1143000" indent="-228600" algn="l">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net.ipv4.tcp_orphan_retries = 0</a:t>
            </a:r>
          </a:p>
        </p:txBody>
      </p:sp>
    </p:spTree>
  </p:cSld>
  <p:clrMapOvr>
    <a:masterClrMapping/>
  </p:clrMapOvr>
  <p:transition xmlns:p14="http://schemas.microsoft.com/office/powerpoint/2010/main" spd="med" advClick="1"/>
</p:sld>
</file>

<file path=ppt/slides/slide2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8" name="ppt封面-章节3.jpg" descr="ppt封面-章节3.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689" name="副标题 2"/>
          <p:cNvSpPr txBox="1"/>
          <p:nvPr>
            <p:ph type="subTitle" idx="1"/>
          </p:nvPr>
        </p:nvSpPr>
        <p:spPr>
          <a:xfrm>
            <a:off x="612974" y="863600"/>
            <a:ext cx="10515601" cy="4351338"/>
          </a:xfrm>
          <a:prstGeom prst="rect">
            <a:avLst/>
          </a:prstGeom>
        </p:spPr>
        <p:txBody>
          <a:bodyPr/>
          <a:lstStyle/>
          <a:p>
            <a:pPr algn="l">
              <a:lnSpc>
                <a:spcPct val="100000"/>
              </a:lnSpc>
              <a:defRPr sz="3000">
                <a:latin typeface="PingFang SC Regular"/>
                <a:ea typeface="PingFang SC Regular"/>
                <a:cs typeface="PingFang SC Regular"/>
                <a:sym typeface="PingFang SC Regular"/>
              </a:defRPr>
            </a:pPr>
            <a:r>
              <a:t>建立连接时的缓冲区队列</a:t>
            </a:r>
          </a:p>
          <a:p>
            <a:pPr algn="l">
              <a:lnSpc>
                <a:spcPct val="100000"/>
              </a:lnSpc>
              <a:defRPr sz="3000">
                <a:latin typeface="PingFang SC Regular"/>
                <a:ea typeface="PingFang SC Regular"/>
                <a:cs typeface="PingFang SC Regular"/>
                <a:sym typeface="PingFang SC Regular"/>
              </a:defRPr>
            </a:pPr>
            <a:r>
              <a:t>关闭连接时的参数调优</a:t>
            </a:r>
          </a:p>
          <a:p>
            <a:pPr algn="l">
              <a:lnSpc>
                <a:spcPct val="100000"/>
              </a:lnSpc>
              <a:defRPr sz="3600">
                <a:solidFill>
                  <a:srgbClr val="DD5936"/>
                </a:solidFill>
                <a:latin typeface="PingFang SC Regular"/>
                <a:ea typeface="PingFang SC Regular"/>
                <a:cs typeface="PingFang SC Regular"/>
                <a:sym typeface="PingFang SC Regular"/>
              </a:defRPr>
            </a:pPr>
            <a:r>
              <a:t>滑动窗口的工作原理</a:t>
            </a:r>
            <a:endParaRPr>
              <a:solidFill>
                <a:srgbClr val="FF0000"/>
              </a:solidFill>
            </a:endParaRPr>
          </a:p>
          <a:p>
            <a:pPr algn="l">
              <a:lnSpc>
                <a:spcPct val="100000"/>
              </a:lnSpc>
              <a:defRPr sz="3000">
                <a:latin typeface="PingFang SC Regular"/>
                <a:ea typeface="PingFang SC Regular"/>
                <a:cs typeface="PingFang SC Regular"/>
                <a:sym typeface="PingFang SC Regular"/>
              </a:defRPr>
            </a:pPr>
            <a:r>
              <a:t>TCP传输时的缓冲区调优</a:t>
            </a:r>
          </a:p>
        </p:txBody>
      </p:sp>
    </p:spTree>
  </p:cSld>
  <p:clrMapOvr>
    <a:masterClrMapping/>
  </p:clrMapOvr>
  <p:transition xmlns:p14="http://schemas.microsoft.com/office/powerpoint/2010/main" spd="med" advClick="1"/>
</p:sld>
</file>

<file path=ppt/slides/slide2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1"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69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69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传输数据</a:t>
            </a:r>
          </a:p>
        </p:txBody>
      </p:sp>
      <p:pic>
        <p:nvPicPr>
          <p:cNvPr id="1694" name="Picture 2" descr="Picture 2"/>
          <p:cNvPicPr>
            <a:picLocks noChangeAspect="1"/>
          </p:cNvPicPr>
          <p:nvPr/>
        </p:nvPicPr>
        <p:blipFill>
          <a:blip r:embed="rId3">
            <a:extLst/>
          </a:blip>
          <a:stretch>
            <a:fillRect/>
          </a:stretch>
        </p:blipFill>
        <p:spPr>
          <a:xfrm>
            <a:off x="792499" y="2350502"/>
            <a:ext cx="4584366" cy="3116848"/>
          </a:xfrm>
          <a:prstGeom prst="rect">
            <a:avLst/>
          </a:prstGeom>
          <a:ln w="12700">
            <a:miter lim="400000"/>
          </a:ln>
        </p:spPr>
      </p:pic>
      <p:pic>
        <p:nvPicPr>
          <p:cNvPr id="1695" name="Picture 4" descr="Picture 4"/>
          <p:cNvPicPr>
            <a:picLocks noChangeAspect="1"/>
          </p:cNvPicPr>
          <p:nvPr/>
        </p:nvPicPr>
        <p:blipFill>
          <a:blip r:embed="rId4">
            <a:extLst/>
          </a:blip>
          <a:stretch>
            <a:fillRect/>
          </a:stretch>
        </p:blipFill>
        <p:spPr>
          <a:xfrm>
            <a:off x="6655892" y="2350503"/>
            <a:ext cx="4993183" cy="3427706"/>
          </a:xfrm>
          <a:prstGeom prst="rect">
            <a:avLst/>
          </a:prstGeom>
          <a:ln w="12700">
            <a:miter lim="400000"/>
          </a:ln>
        </p:spPr>
      </p:pic>
      <p:sp>
        <p:nvSpPr>
          <p:cNvPr id="1696" name="文本框 3"/>
          <p:cNvSpPr txBox="1"/>
          <p:nvPr/>
        </p:nvSpPr>
        <p:spPr>
          <a:xfrm>
            <a:off x="5532120" y="3429001"/>
            <a:ext cx="861063" cy="637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3600">
                <a:solidFill>
                  <a:srgbClr val="DD5A36"/>
                </a:solidFill>
              </a:defRPr>
            </a:lvl1pPr>
          </a:lstStyle>
          <a:p>
            <a:pPr/>
            <a:r>
              <a:t>VS</a:t>
            </a:r>
          </a:p>
        </p:txBody>
      </p:sp>
      <p:sp>
        <p:nvSpPr>
          <p:cNvPr id="1697" name="文本框 4"/>
          <p:cNvSpPr txBox="1"/>
          <p:nvPr/>
        </p:nvSpPr>
        <p:spPr>
          <a:xfrm>
            <a:off x="2439839" y="1390650"/>
            <a:ext cx="1289688" cy="662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3200"/>
            </a:lvl1pPr>
          </a:lstStyle>
          <a:p>
            <a:pPr/>
            <a:r>
              <a:t>串行</a:t>
            </a:r>
          </a:p>
        </p:txBody>
      </p:sp>
      <p:sp>
        <p:nvSpPr>
          <p:cNvPr id="1698" name="文本框 7"/>
          <p:cNvSpPr txBox="1"/>
          <p:nvPr/>
        </p:nvSpPr>
        <p:spPr>
          <a:xfrm>
            <a:off x="8507638" y="1490594"/>
            <a:ext cx="1289688" cy="662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3200"/>
            </a:lvl1pPr>
          </a:lstStyle>
          <a:p>
            <a:pPr/>
            <a:r>
              <a:t>并行</a:t>
            </a:r>
          </a:p>
        </p:txBody>
      </p:sp>
    </p:spTree>
  </p:cSld>
  <p:clrMapOvr>
    <a:masterClrMapping/>
  </p:clrMapOvr>
  <p:transition xmlns:p14="http://schemas.microsoft.com/office/powerpoint/2010/main" spd="med" advClick="1"/>
</p:sld>
</file>

<file path=ppt/slides/slide2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00"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70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70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发送窗口与接收窗口</a:t>
            </a:r>
          </a:p>
        </p:txBody>
      </p:sp>
      <p:sp>
        <p:nvSpPr>
          <p:cNvPr id="1703" name="副标题 2"/>
          <p:cNvSpPr txBox="1"/>
          <p:nvPr>
            <p:ph type="subTitle" idx="1"/>
          </p:nvPr>
        </p:nvSpPr>
        <p:spPr>
          <a:xfrm>
            <a:off x="838200" y="1457013"/>
            <a:ext cx="10515600" cy="4351340"/>
          </a:xfrm>
          <a:prstGeom prst="rect">
            <a:avLst/>
          </a:prstGeom>
        </p:spPr>
        <p:txBody>
          <a:bodyPr/>
          <a:lstStyle>
            <a:lvl1pPr marL="228600" indent="-228600" algn="l">
              <a:buSzPct val="100000"/>
              <a:buFont typeface="Arial"/>
              <a:buChar char="•"/>
              <a:defRPr>
                <a:solidFill>
                  <a:srgbClr val="333333"/>
                </a:solidFill>
                <a:latin typeface="PingFang SC Regular"/>
                <a:ea typeface="PingFang SC Regular"/>
                <a:cs typeface="PingFang SC Regular"/>
                <a:sym typeface="PingFang SC Regular"/>
              </a:defRPr>
            </a:lvl1pPr>
            <a:lvl2pPr marL="685800" indent="-228600" algn="l">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lvl2pPr>
          </a:lstStyle>
          <a:p>
            <a:pPr/>
            <a:r>
              <a:t>net.ipv4.tcp_window_scaling = 1</a:t>
            </a:r>
          </a:p>
          <a:p>
            <a:pPr lvl="1"/>
            <a:r>
              <a:t>RFC1323</a:t>
            </a:r>
          </a:p>
        </p:txBody>
      </p:sp>
      <p:pic>
        <p:nvPicPr>
          <p:cNvPr id="1704" name="Picture 2" descr="Picture 2"/>
          <p:cNvPicPr>
            <a:picLocks noChangeAspect="1"/>
          </p:cNvPicPr>
          <p:nvPr/>
        </p:nvPicPr>
        <p:blipFill>
          <a:blip r:embed="rId4">
            <a:extLst/>
          </a:blip>
          <a:stretch>
            <a:fillRect/>
          </a:stretch>
        </p:blipFill>
        <p:spPr>
          <a:xfrm>
            <a:off x="532709" y="2544179"/>
            <a:ext cx="11126583" cy="3243808"/>
          </a:xfrm>
          <a:prstGeom prst="rect">
            <a:avLst/>
          </a:prstGeom>
          <a:ln w="12700">
            <a:miter lim="400000"/>
          </a:ln>
        </p:spPr>
      </p:pic>
    </p:spTree>
  </p:cSld>
  <p:clrMapOvr>
    <a:masterClrMapping/>
  </p:clrMapOvr>
  <p:transition xmlns:p14="http://schemas.microsoft.com/office/powerpoint/2010/main" spd="med" advClick="1"/>
</p:sld>
</file>

<file path=ppt/slides/slide2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08"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70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71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发送窗口与发送缓冲区</a:t>
            </a:r>
          </a:p>
        </p:txBody>
      </p:sp>
      <p:pic>
        <p:nvPicPr>
          <p:cNvPr id="1711" name="图像" descr="图像"/>
          <p:cNvPicPr>
            <a:picLocks noChangeAspect="1"/>
          </p:cNvPicPr>
          <p:nvPr/>
        </p:nvPicPr>
        <p:blipFill>
          <a:blip r:embed="rId3">
            <a:extLst/>
          </a:blip>
          <a:stretch>
            <a:fillRect/>
          </a:stretch>
        </p:blipFill>
        <p:spPr>
          <a:xfrm>
            <a:off x="693249" y="1324199"/>
            <a:ext cx="10729302" cy="5088680"/>
          </a:xfrm>
          <a:prstGeom prst="rect">
            <a:avLst/>
          </a:prstGeom>
          <a:ln w="12700">
            <a:miter lim="400000"/>
          </a:ln>
        </p:spPr>
      </p:pic>
    </p:spTree>
  </p:cSld>
  <p:clrMapOvr>
    <a:masterClrMapping/>
  </p:clrMapOvr>
  <p:transition xmlns:p14="http://schemas.microsoft.com/office/powerpoint/2010/main" spd="med" advClick="1"/>
</p:sld>
</file>

<file path=ppt/slides/slide2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3"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714"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715"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接收窗口与接收缓冲区</a:t>
            </a:r>
          </a:p>
        </p:txBody>
      </p:sp>
      <p:pic>
        <p:nvPicPr>
          <p:cNvPr id="1716" name="图像" descr="图像"/>
          <p:cNvPicPr>
            <a:picLocks noChangeAspect="1"/>
          </p:cNvPicPr>
          <p:nvPr/>
        </p:nvPicPr>
        <p:blipFill>
          <a:blip r:embed="rId3">
            <a:extLst/>
          </a:blip>
          <a:stretch>
            <a:fillRect/>
          </a:stretch>
        </p:blipFill>
        <p:spPr>
          <a:xfrm>
            <a:off x="679916" y="1138473"/>
            <a:ext cx="10755967" cy="507648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24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5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HTTP 包体格式</a:t>
            </a:r>
          </a:p>
        </p:txBody>
      </p:sp>
      <p:pic>
        <p:nvPicPr>
          <p:cNvPr id="251" name="图像" descr="图像"/>
          <p:cNvPicPr>
            <a:picLocks noChangeAspect="1"/>
          </p:cNvPicPr>
          <p:nvPr/>
        </p:nvPicPr>
        <p:blipFill>
          <a:blip r:embed="rId3">
            <a:extLst/>
          </a:blip>
          <a:stretch>
            <a:fillRect/>
          </a:stretch>
        </p:blipFill>
        <p:spPr>
          <a:xfrm>
            <a:off x="654575" y="1330228"/>
            <a:ext cx="9647134" cy="4439190"/>
          </a:xfrm>
          <a:prstGeom prst="rect">
            <a:avLst/>
          </a:prstGeom>
          <a:ln w="12700">
            <a:miter lim="400000"/>
          </a:ln>
        </p:spPr>
      </p:pic>
    </p:spTree>
  </p:cSld>
  <p:clrMapOvr>
    <a:masterClrMapping/>
  </p:clrMapOvr>
  <p:transition xmlns:p14="http://schemas.microsoft.com/office/powerpoint/2010/main" spd="med" advClick="1"/>
</p:sld>
</file>

<file path=ppt/slides/slide2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8"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71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72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窗口滑动示例：MSS 不产生影响，窗口不变</a:t>
            </a:r>
          </a:p>
        </p:txBody>
      </p:sp>
      <p:graphicFrame>
        <p:nvGraphicFramePr>
          <p:cNvPr id="1721" name="表格 8"/>
          <p:cNvGraphicFramePr/>
          <p:nvPr/>
        </p:nvGraphicFramePr>
        <p:xfrm>
          <a:off x="645847" y="1018634"/>
          <a:ext cx="10824100" cy="529574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339677"/>
                <a:gridCol w="799742"/>
                <a:gridCol w="665484"/>
                <a:gridCol w="881749"/>
                <a:gridCol w="701045"/>
                <a:gridCol w="883926"/>
                <a:gridCol w="271419"/>
                <a:gridCol w="1395558"/>
                <a:gridCol w="744587"/>
                <a:gridCol w="814257"/>
                <a:gridCol w="770713"/>
                <a:gridCol w="722816"/>
                <a:gridCol w="833126"/>
              </a:tblGrid>
              <a:tr h="388563">
                <a:tc gridSpan="6">
                  <a:txBody>
                    <a:bodyPr/>
                    <a:lstStyle/>
                    <a:p>
                      <a:pPr algn="ctr">
                        <a:defRPr sz="1800"/>
                      </a:pPr>
                      <a:r>
                        <a:rPr b="1" sz="1600"/>
                        <a:t>客户端</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29E86"/>
                    </a:solidFill>
                  </a:tcPr>
                </a:tc>
                <a:tc hMerge="1">
                  <a:tcPr/>
                </a:tc>
                <a:tc hMerge="1">
                  <a:tcPr/>
                </a:tc>
                <a:tc hMerge="1">
                  <a:tcPr/>
                </a:tc>
                <a:tc hMerge="1">
                  <a:tcPr/>
                </a:tc>
                <a:tc hMerge="1">
                  <a:tcPr/>
                </a:tc>
                <a:tc>
                  <a:txBody>
                    <a:bodyPr/>
                    <a:lstStyle/>
                    <a:p>
                      <a:pPr algn="ctr">
                        <a:defRPr sz="1800"/>
                      </a:pPr>
                      <a:r>
                        <a:rPr b="1" sz="1600">
                          <a:latin typeface="Arial"/>
                          <a:ea typeface="Arial"/>
                          <a:cs typeface="Arial"/>
                          <a:sym typeface="Arial"/>
                        </a:rPr>
                        <a:t> </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29E86"/>
                    </a:solidFill>
                  </a:tcPr>
                </a:tc>
                <a:tc gridSpan="6">
                  <a:txBody>
                    <a:bodyPr/>
                    <a:lstStyle/>
                    <a:p>
                      <a:pPr algn="ctr">
                        <a:defRPr sz="1800"/>
                      </a:pPr>
                      <a:r>
                        <a:rPr b="1" sz="1600"/>
                        <a:t>服务器</a:t>
                      </a:r>
                    </a:p>
                  </a:txBody>
                  <a:tcPr marL="47114" marR="47114" marT="47114" marB="4711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29E86"/>
                    </a:solidFill>
                  </a:tcPr>
                </a:tc>
                <a:tc hMerge="1">
                  <a:tcPr/>
                </a:tc>
                <a:tc hMerge="1">
                  <a:tcPr/>
                </a:tc>
                <a:tc hMerge="1">
                  <a:tcPr/>
                </a:tc>
                <a:tc hMerge="1">
                  <a:tcPr/>
                </a:tc>
                <a:tc hMerge="1">
                  <a:tcPr/>
                </a:tc>
              </a:tr>
              <a:tr h="405781">
                <a:tc>
                  <a:txBody>
                    <a:bodyPr/>
                    <a:lstStyle/>
                    <a:p>
                      <a:pPr algn="ctr">
                        <a:defRPr sz="1800"/>
                      </a:pPr>
                      <a:r>
                        <a:rPr b="1" sz="1200"/>
                        <a:t>步骤</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29E86"/>
                    </a:solidFill>
                  </a:tcPr>
                </a:tc>
                <a:tc>
                  <a:txBody>
                    <a:bodyPr/>
                    <a:lstStyle/>
                    <a:p>
                      <a:pPr algn="ctr">
                        <a:defRPr sz="1800"/>
                      </a:pPr>
                      <a:r>
                        <a:rPr b="1" sz="1200">
                          <a:latin typeface="Arial"/>
                          <a:ea typeface="Arial"/>
                          <a:cs typeface="Arial"/>
                          <a:sym typeface="Arial"/>
                        </a:rPr>
                        <a:t>SND.UNA</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29E86"/>
                    </a:solidFill>
                  </a:tcPr>
                </a:tc>
                <a:tc>
                  <a:txBody>
                    <a:bodyPr/>
                    <a:lstStyle/>
                    <a:p>
                      <a:pPr algn="ctr">
                        <a:defRPr sz="1800"/>
                      </a:pPr>
                      <a:r>
                        <a:rPr b="1" sz="1200">
                          <a:latin typeface="Arial"/>
                          <a:ea typeface="Arial"/>
                          <a:cs typeface="Arial"/>
                          <a:sym typeface="Arial"/>
                        </a:rPr>
                        <a:t>SND.NXT</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29E86"/>
                    </a:solidFill>
                  </a:tcPr>
                </a:tc>
                <a:tc>
                  <a:txBody>
                    <a:bodyPr/>
                    <a:lstStyle/>
                    <a:p>
                      <a:pPr algn="ctr">
                        <a:defRPr sz="1800"/>
                      </a:pPr>
                      <a:r>
                        <a:rPr b="1" sz="1200">
                          <a:latin typeface="Arial"/>
                          <a:ea typeface="Arial"/>
                          <a:cs typeface="Arial"/>
                          <a:sym typeface="Arial"/>
                        </a:rPr>
                        <a:t>SND.WND</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29E86"/>
                    </a:solidFill>
                  </a:tcPr>
                </a:tc>
                <a:tc>
                  <a:txBody>
                    <a:bodyPr/>
                    <a:lstStyle/>
                    <a:p>
                      <a:pPr algn="ctr">
                        <a:defRPr sz="1800"/>
                      </a:pPr>
                      <a:r>
                        <a:rPr b="1" sz="1200">
                          <a:latin typeface="Arial"/>
                          <a:ea typeface="Arial"/>
                          <a:cs typeface="Arial"/>
                          <a:sym typeface="Arial"/>
                        </a:rPr>
                        <a:t>RCV.NXT</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29E86"/>
                    </a:solidFill>
                  </a:tcPr>
                </a:tc>
                <a:tc>
                  <a:txBody>
                    <a:bodyPr/>
                    <a:lstStyle/>
                    <a:p>
                      <a:pPr algn="ctr">
                        <a:defRPr sz="1800"/>
                      </a:pPr>
                      <a:r>
                        <a:rPr b="1" sz="1200">
                          <a:latin typeface="Arial"/>
                          <a:ea typeface="Arial"/>
                          <a:cs typeface="Arial"/>
                          <a:sym typeface="Arial"/>
                        </a:rPr>
                        <a:t>RCV.WND</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29E86"/>
                    </a:solidFill>
                  </a:tcPr>
                </a:tc>
                <a:tc>
                  <a:txBody>
                    <a:bodyPr/>
                    <a:lstStyle/>
                    <a:p>
                      <a:pPr algn="ctr">
                        <a:defRPr sz="1800"/>
                      </a:pPr>
                      <a:r>
                        <a:rPr b="1" sz="1200">
                          <a:latin typeface="Arial"/>
                          <a:ea typeface="Arial"/>
                          <a:cs typeface="Arial"/>
                          <a:sym typeface="Arial"/>
                        </a:rPr>
                        <a:t> </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29E86"/>
                    </a:solidFill>
                  </a:tcPr>
                </a:tc>
                <a:tc>
                  <a:txBody>
                    <a:bodyPr/>
                    <a:lstStyle/>
                    <a:p>
                      <a:pPr algn="ctr">
                        <a:defRPr sz="1800"/>
                      </a:pPr>
                      <a:r>
                        <a:rPr b="1" sz="1200"/>
                        <a:t>步骤</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29E86"/>
                    </a:solidFill>
                  </a:tcPr>
                </a:tc>
                <a:tc>
                  <a:txBody>
                    <a:bodyPr/>
                    <a:lstStyle/>
                    <a:p>
                      <a:pPr algn="ctr">
                        <a:defRPr sz="1800"/>
                      </a:pPr>
                      <a:r>
                        <a:rPr b="1" sz="1200">
                          <a:latin typeface="Arial"/>
                          <a:ea typeface="Arial"/>
                          <a:cs typeface="Arial"/>
                          <a:sym typeface="Arial"/>
                        </a:rPr>
                        <a:t>SND.UNA</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29E86"/>
                    </a:solidFill>
                  </a:tcPr>
                </a:tc>
                <a:tc>
                  <a:txBody>
                    <a:bodyPr/>
                    <a:lstStyle/>
                    <a:p>
                      <a:pPr algn="ctr">
                        <a:defRPr sz="1800"/>
                      </a:pPr>
                      <a:r>
                        <a:rPr b="1" sz="1200">
                          <a:latin typeface="Arial"/>
                          <a:ea typeface="Arial"/>
                          <a:cs typeface="Arial"/>
                          <a:sym typeface="Arial"/>
                        </a:rPr>
                        <a:t>SND.NXT</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29E86"/>
                    </a:solidFill>
                  </a:tcPr>
                </a:tc>
                <a:tc>
                  <a:txBody>
                    <a:bodyPr/>
                    <a:lstStyle/>
                    <a:p>
                      <a:pPr algn="ctr">
                        <a:defRPr sz="1800"/>
                      </a:pPr>
                      <a:r>
                        <a:rPr b="1" sz="1200">
                          <a:latin typeface="Arial"/>
                          <a:ea typeface="Arial"/>
                          <a:cs typeface="Arial"/>
                          <a:sym typeface="Arial"/>
                        </a:rPr>
                        <a:t>SND.WND</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29E86"/>
                    </a:solidFill>
                  </a:tcPr>
                </a:tc>
                <a:tc>
                  <a:txBody>
                    <a:bodyPr/>
                    <a:lstStyle/>
                    <a:p>
                      <a:pPr algn="ctr">
                        <a:defRPr sz="1800"/>
                      </a:pPr>
                      <a:r>
                        <a:rPr b="1" sz="1200">
                          <a:latin typeface="Arial"/>
                          <a:ea typeface="Arial"/>
                          <a:cs typeface="Arial"/>
                          <a:sym typeface="Arial"/>
                        </a:rPr>
                        <a:t>RCV.NXT</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29E86"/>
                    </a:solidFill>
                  </a:tcPr>
                </a:tc>
                <a:tc>
                  <a:txBody>
                    <a:bodyPr/>
                    <a:lstStyle/>
                    <a:p>
                      <a:pPr algn="ctr">
                        <a:defRPr sz="1800"/>
                      </a:pPr>
                      <a:r>
                        <a:rPr b="1" sz="1200">
                          <a:latin typeface="Arial"/>
                          <a:ea typeface="Arial"/>
                          <a:cs typeface="Arial"/>
                          <a:sym typeface="Arial"/>
                        </a:rPr>
                        <a:t>RCV.WND</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29E86"/>
                    </a:solidFill>
                  </a:tcPr>
                </a:tc>
              </a:tr>
              <a:tr h="239164">
                <a:tc>
                  <a:txBody>
                    <a:bodyPr/>
                    <a:lstStyle/>
                    <a:p>
                      <a:pPr algn="ctr">
                        <a:defRPr b="1">
                          <a:latin typeface="Arial"/>
                          <a:ea typeface="Arial"/>
                          <a:cs typeface="Arial"/>
                          <a:sym typeface="Arial"/>
                        </a:defRPr>
                      </a:pPr>
                      <a:r>
                        <a:t>(</a:t>
                      </a:r>
                      <a:r>
                        <a:rPr>
                          <a:latin typeface="+mj-lt"/>
                          <a:ea typeface="+mj-ea"/>
                          <a:cs typeface="+mj-cs"/>
                          <a:sym typeface="Helvetica"/>
                        </a:rPr>
                        <a:t>初始设置</a:t>
                      </a:r>
                      <a:r>
                        <a:t>)</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360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241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200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 </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b="1">
                          <a:latin typeface="Arial"/>
                          <a:ea typeface="Arial"/>
                          <a:cs typeface="Arial"/>
                          <a:sym typeface="Arial"/>
                        </a:defRPr>
                      </a:pPr>
                      <a:r>
                        <a:t>(</a:t>
                      </a:r>
                      <a:r>
                        <a:rPr>
                          <a:latin typeface="+mj-lt"/>
                          <a:ea typeface="+mj-ea"/>
                          <a:cs typeface="+mj-cs"/>
                          <a:sym typeface="Helvetica"/>
                        </a:rPr>
                        <a:t>初始设置</a:t>
                      </a:r>
                      <a:r>
                        <a:t>)</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241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241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200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360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r>
              <a:tr h="461326">
                <a:tc>
                  <a:txBody>
                    <a:bodyPr/>
                    <a:lstStyle/>
                    <a:p>
                      <a:pPr algn="ctr">
                        <a:defRPr b="1">
                          <a:latin typeface="Arial"/>
                          <a:ea typeface="Arial"/>
                          <a:cs typeface="Arial"/>
                          <a:sym typeface="Arial"/>
                        </a:defRPr>
                      </a:pPr>
                      <a:r>
                        <a:t>1. </a:t>
                      </a:r>
                      <a:r>
                        <a:rPr>
                          <a:latin typeface="+mj-lt"/>
                          <a:ea typeface="+mj-ea"/>
                          <a:cs typeface="+mj-cs"/>
                          <a:sym typeface="Helvetica"/>
                        </a:rPr>
                        <a:t>发送</a:t>
                      </a:r>
                      <a:r>
                        <a:rPr>
                          <a:latin typeface="+mn-lt"/>
                          <a:ea typeface="+mn-ea"/>
                          <a:cs typeface="+mn-cs"/>
                          <a:sym typeface="等线"/>
                        </a:rPr>
                        <a:t> </a:t>
                      </a:r>
                      <a:r>
                        <a:t>140 </a:t>
                      </a:r>
                      <a:r>
                        <a:rPr>
                          <a:latin typeface="+mj-lt"/>
                          <a:ea typeface="+mj-ea"/>
                          <a:cs typeface="+mj-cs"/>
                          <a:sym typeface="Helvetica"/>
                        </a:rPr>
                        <a:t>字节请求</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141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360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u="sng">
                          <a:solidFill>
                            <a:srgbClr val="FF0000"/>
                          </a:solidFill>
                          <a:latin typeface="Arial"/>
                          <a:ea typeface="Arial"/>
                          <a:cs typeface="Arial"/>
                          <a:sym typeface="Arial"/>
                        </a:rPr>
                        <a:t>241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200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 </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b="1">
                          <a:latin typeface="Arial"/>
                          <a:ea typeface="Arial"/>
                          <a:cs typeface="Arial"/>
                          <a:sym typeface="Arial"/>
                        </a:defRPr>
                      </a:pPr>
                      <a:r>
                        <a:t>(</a:t>
                      </a:r>
                      <a:r>
                        <a:rPr>
                          <a:latin typeface="+mj-lt"/>
                          <a:ea typeface="+mj-ea"/>
                          <a:cs typeface="+mj-cs"/>
                          <a:sym typeface="Helvetica"/>
                        </a:rPr>
                        <a:t>等待</a:t>
                      </a:r>
                      <a:r>
                        <a:t>)</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u="sng">
                          <a:solidFill>
                            <a:srgbClr val="FF0000"/>
                          </a:solidFill>
                          <a:latin typeface="Arial"/>
                          <a:ea typeface="Arial"/>
                          <a:cs typeface="Arial"/>
                          <a:sym typeface="Arial"/>
                        </a:rPr>
                        <a:t>241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u="sng">
                          <a:solidFill>
                            <a:srgbClr val="FF0000"/>
                          </a:solidFill>
                          <a:latin typeface="Arial"/>
                          <a:ea typeface="Arial"/>
                          <a:cs typeface="Arial"/>
                          <a:sym typeface="Arial"/>
                        </a:rPr>
                        <a:t>241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200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360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r>
              <a:tr h="622384">
                <a:tc>
                  <a:txBody>
                    <a:bodyPr/>
                    <a:lstStyle/>
                    <a:p>
                      <a:pPr algn="ctr">
                        <a:defRPr b="1">
                          <a:latin typeface="Arial"/>
                          <a:ea typeface="Arial"/>
                          <a:cs typeface="Arial"/>
                          <a:sym typeface="Arial"/>
                        </a:defRPr>
                      </a:pPr>
                      <a:r>
                        <a:t>(</a:t>
                      </a:r>
                      <a:r>
                        <a:rPr>
                          <a:latin typeface="+mj-lt"/>
                          <a:ea typeface="+mj-ea"/>
                          <a:cs typeface="+mj-cs"/>
                          <a:sym typeface="Helvetica"/>
                        </a:rPr>
                        <a:t>等待</a:t>
                      </a:r>
                      <a:r>
                        <a:t>)</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141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360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u="sng">
                          <a:solidFill>
                            <a:srgbClr val="FF0000"/>
                          </a:solidFill>
                          <a:latin typeface="Arial"/>
                          <a:ea typeface="Arial"/>
                          <a:cs typeface="Arial"/>
                          <a:sym typeface="Arial"/>
                        </a:rPr>
                        <a:t>241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200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 </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b="1">
                          <a:latin typeface="Arial"/>
                          <a:ea typeface="Arial"/>
                          <a:cs typeface="Arial"/>
                          <a:sym typeface="Arial"/>
                        </a:defRPr>
                      </a:pPr>
                      <a:r>
                        <a:t>2. </a:t>
                      </a:r>
                      <a:r>
                        <a:rPr>
                          <a:latin typeface="+mj-lt"/>
                          <a:ea typeface="+mj-ea"/>
                          <a:cs typeface="+mj-cs"/>
                          <a:sym typeface="Helvetica"/>
                        </a:rPr>
                        <a:t>接收请求，发送</a:t>
                      </a:r>
                      <a:r>
                        <a:t>80</a:t>
                      </a:r>
                      <a:r>
                        <a:rPr>
                          <a:latin typeface="+mj-lt"/>
                          <a:ea typeface="+mj-ea"/>
                          <a:cs typeface="+mj-cs"/>
                          <a:sym typeface="Helvetica"/>
                        </a:rPr>
                        <a:t>字节响应及</a:t>
                      </a:r>
                      <a:r>
                        <a:t>ACK</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u="sng">
                          <a:solidFill>
                            <a:srgbClr val="FF0000"/>
                          </a:solidFill>
                          <a:latin typeface="Arial"/>
                          <a:ea typeface="Arial"/>
                          <a:cs typeface="Arial"/>
                          <a:sym typeface="Arial"/>
                        </a:rPr>
                        <a:t>241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u="sng">
                          <a:solidFill>
                            <a:srgbClr val="FF0000"/>
                          </a:solidFill>
                          <a:latin typeface="Arial"/>
                          <a:ea typeface="Arial"/>
                          <a:cs typeface="Arial"/>
                          <a:sym typeface="Arial"/>
                        </a:rPr>
                        <a:t>321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200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141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360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r>
              <a:tr h="546735">
                <a:tc>
                  <a:txBody>
                    <a:bodyPr/>
                    <a:lstStyle/>
                    <a:p>
                      <a:pPr algn="ctr">
                        <a:defRPr b="1">
                          <a:latin typeface="Arial"/>
                          <a:ea typeface="Arial"/>
                          <a:cs typeface="Arial"/>
                          <a:sym typeface="Arial"/>
                        </a:defRPr>
                      </a:pPr>
                      <a:r>
                        <a:t>3. </a:t>
                      </a:r>
                      <a:r>
                        <a:rPr>
                          <a:latin typeface="+mj-lt"/>
                          <a:ea typeface="+mj-ea"/>
                          <a:cs typeface="+mj-cs"/>
                          <a:sym typeface="Helvetica"/>
                        </a:rPr>
                        <a:t>接收响应及</a:t>
                      </a:r>
                      <a:r>
                        <a:t>ACK</a:t>
                      </a:r>
                      <a:r>
                        <a:rPr>
                          <a:latin typeface="+mj-lt"/>
                          <a:ea typeface="+mj-ea"/>
                          <a:cs typeface="+mj-cs"/>
                          <a:sym typeface="Helvetica"/>
                        </a:rPr>
                        <a:t>，发送</a:t>
                      </a:r>
                      <a:r>
                        <a:t>ACK</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141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141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360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u="sng">
                          <a:solidFill>
                            <a:srgbClr val="FF0000"/>
                          </a:solidFill>
                          <a:latin typeface="Arial"/>
                          <a:ea typeface="Arial"/>
                          <a:cs typeface="Arial"/>
                          <a:sym typeface="Arial"/>
                        </a:rPr>
                        <a:t>321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200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 </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b="1">
                          <a:latin typeface="Arial"/>
                          <a:ea typeface="Arial"/>
                          <a:cs typeface="Arial"/>
                          <a:sym typeface="Arial"/>
                        </a:defRPr>
                      </a:pPr>
                      <a:r>
                        <a:t>4. </a:t>
                      </a:r>
                      <a:r>
                        <a:rPr>
                          <a:latin typeface="+mj-lt"/>
                          <a:ea typeface="+mj-ea"/>
                          <a:cs typeface="+mj-cs"/>
                          <a:sym typeface="Helvetica"/>
                        </a:rPr>
                        <a:t>发送响应文件第</a:t>
                      </a:r>
                      <a:r>
                        <a:t>1</a:t>
                      </a:r>
                      <a:r>
                        <a:rPr>
                          <a:latin typeface="+mj-lt"/>
                          <a:ea typeface="+mj-ea"/>
                          <a:cs typeface="+mj-cs"/>
                          <a:sym typeface="Helvetica"/>
                        </a:rPr>
                        <a:t>部分</a:t>
                      </a:r>
                      <a:r>
                        <a:t>120</a:t>
                      </a:r>
                      <a:r>
                        <a:rPr>
                          <a:latin typeface="+mj-lt"/>
                          <a:ea typeface="+mj-ea"/>
                          <a:cs typeface="+mj-cs"/>
                          <a:sym typeface="Helvetica"/>
                        </a:rPr>
                        <a:t>字节</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u="sng">
                          <a:solidFill>
                            <a:srgbClr val="FF0000"/>
                          </a:solidFill>
                          <a:latin typeface="Arial"/>
                          <a:ea typeface="Arial"/>
                          <a:cs typeface="Arial"/>
                          <a:sym typeface="Arial"/>
                        </a:rPr>
                        <a:t>241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u="sng">
                          <a:solidFill>
                            <a:srgbClr val="FF0000"/>
                          </a:solidFill>
                          <a:latin typeface="Arial"/>
                          <a:ea typeface="Arial"/>
                          <a:cs typeface="Arial"/>
                          <a:sym typeface="Arial"/>
                        </a:rPr>
                        <a:t>441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200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141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360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r>
              <a:tr h="603844">
                <a:tc>
                  <a:txBody>
                    <a:bodyPr/>
                    <a:lstStyle/>
                    <a:p>
                      <a:pPr algn="ctr">
                        <a:defRPr b="1">
                          <a:latin typeface="Arial"/>
                          <a:ea typeface="Arial"/>
                          <a:cs typeface="Arial"/>
                          <a:sym typeface="Arial"/>
                        </a:defRPr>
                      </a:pPr>
                      <a:r>
                        <a:t>5. </a:t>
                      </a:r>
                      <a:r>
                        <a:rPr>
                          <a:latin typeface="+mj-lt"/>
                          <a:ea typeface="+mj-ea"/>
                          <a:cs typeface="+mj-cs"/>
                          <a:sym typeface="Helvetica"/>
                        </a:rPr>
                        <a:t>接收响应文件第</a:t>
                      </a:r>
                      <a:r>
                        <a:t>1</a:t>
                      </a:r>
                      <a:r>
                        <a:rPr>
                          <a:latin typeface="+mj-lt"/>
                          <a:ea typeface="+mj-ea"/>
                          <a:cs typeface="+mj-cs"/>
                          <a:sym typeface="Helvetica"/>
                        </a:rPr>
                        <a:t>部分</a:t>
                      </a:r>
                      <a:r>
                        <a:t>,</a:t>
                      </a:r>
                      <a:r>
                        <a:rPr>
                          <a:latin typeface="+mj-lt"/>
                          <a:ea typeface="+mj-ea"/>
                          <a:cs typeface="+mj-cs"/>
                          <a:sym typeface="Helvetica"/>
                        </a:rPr>
                        <a:t>发送</a:t>
                      </a:r>
                      <a:r>
                        <a:t>ACK</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141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141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360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u="sng">
                          <a:solidFill>
                            <a:srgbClr val="FF0000"/>
                          </a:solidFill>
                          <a:latin typeface="Arial"/>
                          <a:ea typeface="Arial"/>
                          <a:cs typeface="Arial"/>
                          <a:sym typeface="Arial"/>
                        </a:rPr>
                        <a:t>441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200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 </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b="1">
                          <a:latin typeface="Arial"/>
                          <a:ea typeface="Arial"/>
                          <a:cs typeface="Arial"/>
                          <a:sym typeface="Arial"/>
                        </a:defRPr>
                      </a:pPr>
                      <a:r>
                        <a:t>6. </a:t>
                      </a:r>
                      <a:r>
                        <a:rPr>
                          <a:latin typeface="+mj-lt"/>
                          <a:ea typeface="+mj-ea"/>
                          <a:cs typeface="+mj-cs"/>
                          <a:sym typeface="Helvetica"/>
                        </a:rPr>
                        <a:t>接收到第</a:t>
                      </a:r>
                      <a:r>
                        <a:t>2</a:t>
                      </a:r>
                      <a:r>
                        <a:rPr>
                          <a:latin typeface="+mj-lt"/>
                          <a:ea typeface="+mj-ea"/>
                          <a:cs typeface="+mj-cs"/>
                          <a:sym typeface="Helvetica"/>
                        </a:rPr>
                        <a:t>步</a:t>
                      </a:r>
                      <a:r>
                        <a:t>80</a:t>
                      </a:r>
                      <a:r>
                        <a:rPr>
                          <a:latin typeface="+mj-lt"/>
                          <a:ea typeface="+mj-ea"/>
                          <a:cs typeface="+mj-cs"/>
                          <a:sym typeface="Helvetica"/>
                        </a:rPr>
                        <a:t>字节的</a:t>
                      </a:r>
                      <a:r>
                        <a:t>ACK</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u="sng">
                          <a:solidFill>
                            <a:srgbClr val="FF0000"/>
                          </a:solidFill>
                          <a:latin typeface="Arial"/>
                          <a:ea typeface="Arial"/>
                          <a:cs typeface="Arial"/>
                          <a:sym typeface="Arial"/>
                        </a:rPr>
                        <a:t>321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u="sng">
                          <a:solidFill>
                            <a:srgbClr val="FF0000"/>
                          </a:solidFill>
                          <a:latin typeface="Arial"/>
                          <a:ea typeface="Arial"/>
                          <a:cs typeface="Arial"/>
                          <a:sym typeface="Arial"/>
                        </a:rPr>
                        <a:t>441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200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141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360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r>
              <a:tr h="471774">
                <a:tc>
                  <a:txBody>
                    <a:bodyPr/>
                    <a:lstStyle/>
                    <a:p>
                      <a:pPr algn="ctr">
                        <a:defRPr b="1">
                          <a:latin typeface="Arial"/>
                          <a:ea typeface="Arial"/>
                          <a:cs typeface="Arial"/>
                          <a:sym typeface="Arial"/>
                        </a:defRPr>
                      </a:pPr>
                      <a:r>
                        <a:t>(</a:t>
                      </a:r>
                      <a:r>
                        <a:rPr>
                          <a:latin typeface="+mj-lt"/>
                          <a:ea typeface="+mj-ea"/>
                          <a:cs typeface="+mj-cs"/>
                          <a:sym typeface="Helvetica"/>
                        </a:rPr>
                        <a:t>等待</a:t>
                      </a:r>
                      <a:r>
                        <a:t>)</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141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141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360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u="sng">
                          <a:solidFill>
                            <a:srgbClr val="FF0000"/>
                          </a:solidFill>
                          <a:latin typeface="Arial"/>
                          <a:ea typeface="Arial"/>
                          <a:cs typeface="Arial"/>
                          <a:sym typeface="Arial"/>
                        </a:rPr>
                        <a:t>441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200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 </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b="1">
                          <a:latin typeface="Arial"/>
                          <a:ea typeface="Arial"/>
                          <a:cs typeface="Arial"/>
                          <a:sym typeface="Arial"/>
                        </a:defRPr>
                      </a:pPr>
                      <a:r>
                        <a:t>7. </a:t>
                      </a:r>
                      <a:r>
                        <a:rPr>
                          <a:latin typeface="+mj-lt"/>
                          <a:ea typeface="+mj-ea"/>
                          <a:cs typeface="+mj-cs"/>
                          <a:sym typeface="Helvetica"/>
                        </a:rPr>
                        <a:t>接收到第</a:t>
                      </a:r>
                      <a:r>
                        <a:t>4</a:t>
                      </a:r>
                      <a:r>
                        <a:rPr>
                          <a:latin typeface="+mj-lt"/>
                          <a:ea typeface="+mj-ea"/>
                          <a:cs typeface="+mj-cs"/>
                          <a:sym typeface="Helvetica"/>
                        </a:rPr>
                        <a:t>步</a:t>
                      </a:r>
                      <a:r>
                        <a:t>ACK</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u="sng">
                          <a:solidFill>
                            <a:srgbClr val="FF0000"/>
                          </a:solidFill>
                          <a:latin typeface="Arial"/>
                          <a:ea typeface="Arial"/>
                          <a:cs typeface="Arial"/>
                          <a:sym typeface="Arial"/>
                        </a:rPr>
                        <a:t>441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u="sng">
                          <a:solidFill>
                            <a:srgbClr val="FF0000"/>
                          </a:solidFill>
                          <a:latin typeface="Arial"/>
                          <a:ea typeface="Arial"/>
                          <a:cs typeface="Arial"/>
                          <a:sym typeface="Arial"/>
                        </a:rPr>
                        <a:t>441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200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141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360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r>
              <a:tr h="461326">
                <a:tc>
                  <a:txBody>
                    <a:bodyPr/>
                    <a:lstStyle/>
                    <a:p>
                      <a:pPr algn="ctr">
                        <a:defRPr b="1">
                          <a:latin typeface="Arial"/>
                          <a:ea typeface="Arial"/>
                          <a:cs typeface="Arial"/>
                          <a:sym typeface="Arial"/>
                        </a:defRPr>
                      </a:pPr>
                      <a:r>
                        <a:t>(</a:t>
                      </a:r>
                      <a:r>
                        <a:rPr>
                          <a:latin typeface="+mj-lt"/>
                          <a:ea typeface="+mj-ea"/>
                          <a:cs typeface="+mj-cs"/>
                          <a:sym typeface="Helvetica"/>
                        </a:rPr>
                        <a:t>等待</a:t>
                      </a:r>
                      <a:r>
                        <a:t> </a:t>
                      </a:r>
                      <a:r>
                        <a:rPr b="0">
                          <a:latin typeface="Wingdings"/>
                          <a:ea typeface="Wingdings"/>
                          <a:cs typeface="Wingdings"/>
                          <a:sym typeface="Wingdings"/>
                        </a:rPr>
                        <a:t>☺</a:t>
                      </a:r>
                      <a:r>
                        <a:t>)</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141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141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360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u="sng">
                          <a:solidFill>
                            <a:srgbClr val="FF0000"/>
                          </a:solidFill>
                          <a:latin typeface="Arial"/>
                          <a:ea typeface="Arial"/>
                          <a:cs typeface="Arial"/>
                          <a:sym typeface="Arial"/>
                        </a:rPr>
                        <a:t>441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200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 </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b="1">
                          <a:latin typeface="Arial"/>
                          <a:ea typeface="Arial"/>
                          <a:cs typeface="Arial"/>
                          <a:sym typeface="Arial"/>
                        </a:defRPr>
                      </a:pPr>
                      <a:r>
                        <a:t>8. </a:t>
                      </a:r>
                      <a:r>
                        <a:rPr>
                          <a:latin typeface="+mj-lt"/>
                          <a:ea typeface="+mj-ea"/>
                          <a:cs typeface="+mj-cs"/>
                          <a:sym typeface="Helvetica"/>
                        </a:rPr>
                        <a:t>发送文件第</a:t>
                      </a:r>
                      <a:r>
                        <a:t>2</a:t>
                      </a:r>
                      <a:r>
                        <a:rPr>
                          <a:latin typeface="+mj-lt"/>
                          <a:ea typeface="+mj-ea"/>
                          <a:cs typeface="+mj-cs"/>
                          <a:sym typeface="Helvetica"/>
                        </a:rPr>
                        <a:t>部分</a:t>
                      </a:r>
                      <a:r>
                        <a:t>160</a:t>
                      </a:r>
                      <a:r>
                        <a:rPr>
                          <a:latin typeface="+mj-lt"/>
                          <a:ea typeface="+mj-ea"/>
                          <a:cs typeface="+mj-cs"/>
                          <a:sym typeface="Helvetica"/>
                        </a:rPr>
                        <a:t>字节</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u="sng">
                          <a:solidFill>
                            <a:srgbClr val="FF0000"/>
                          </a:solidFill>
                          <a:latin typeface="Arial"/>
                          <a:ea typeface="Arial"/>
                          <a:cs typeface="Arial"/>
                          <a:sym typeface="Arial"/>
                        </a:rPr>
                        <a:t>441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u="sng">
                          <a:solidFill>
                            <a:srgbClr val="FF0000"/>
                          </a:solidFill>
                          <a:latin typeface="Arial"/>
                          <a:ea typeface="Arial"/>
                          <a:cs typeface="Arial"/>
                          <a:sym typeface="Arial"/>
                        </a:rPr>
                        <a:t>601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200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141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360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r>
              <a:tr h="622384">
                <a:tc>
                  <a:txBody>
                    <a:bodyPr/>
                    <a:lstStyle/>
                    <a:p>
                      <a:pPr algn="ctr">
                        <a:defRPr b="1">
                          <a:latin typeface="Arial"/>
                          <a:ea typeface="Arial"/>
                          <a:cs typeface="Arial"/>
                          <a:sym typeface="Arial"/>
                        </a:defRPr>
                      </a:pPr>
                      <a:r>
                        <a:t>9. </a:t>
                      </a:r>
                      <a:r>
                        <a:rPr>
                          <a:latin typeface="+mj-lt"/>
                          <a:ea typeface="+mj-ea"/>
                          <a:cs typeface="+mj-cs"/>
                          <a:sym typeface="Helvetica"/>
                        </a:rPr>
                        <a:t>接收到文件第</a:t>
                      </a:r>
                      <a:r>
                        <a:t>2</a:t>
                      </a:r>
                      <a:r>
                        <a:rPr>
                          <a:latin typeface="+mj-lt"/>
                          <a:ea typeface="+mj-ea"/>
                          <a:cs typeface="+mj-cs"/>
                          <a:sym typeface="Helvetica"/>
                        </a:rPr>
                        <a:t>部分，发送</a:t>
                      </a:r>
                      <a:r>
                        <a:t>ACK</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141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141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360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u="sng">
                          <a:solidFill>
                            <a:srgbClr val="FF0000"/>
                          </a:solidFill>
                          <a:latin typeface="Arial"/>
                          <a:ea typeface="Arial"/>
                          <a:cs typeface="Arial"/>
                          <a:sym typeface="Arial"/>
                        </a:rPr>
                        <a:t>601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200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 </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b="1">
                          <a:latin typeface="Arial"/>
                          <a:ea typeface="Arial"/>
                          <a:cs typeface="Arial"/>
                          <a:sym typeface="Arial"/>
                        </a:defRPr>
                      </a:pPr>
                      <a:r>
                        <a:t>(</a:t>
                      </a:r>
                      <a:r>
                        <a:rPr>
                          <a:latin typeface="+mj-lt"/>
                          <a:ea typeface="+mj-ea"/>
                          <a:cs typeface="+mj-cs"/>
                          <a:sym typeface="Helvetica"/>
                        </a:rPr>
                        <a:t>等待</a:t>
                      </a:r>
                      <a:r>
                        <a:t>)</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u="sng">
                          <a:solidFill>
                            <a:srgbClr val="FF0000"/>
                          </a:solidFill>
                          <a:latin typeface="Arial"/>
                          <a:ea typeface="Arial"/>
                          <a:cs typeface="Arial"/>
                          <a:sym typeface="Arial"/>
                        </a:rPr>
                        <a:t>441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u="sng">
                          <a:solidFill>
                            <a:srgbClr val="FF0000"/>
                          </a:solidFill>
                          <a:latin typeface="Arial"/>
                          <a:ea typeface="Arial"/>
                          <a:cs typeface="Arial"/>
                          <a:sym typeface="Arial"/>
                        </a:rPr>
                        <a:t>601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200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141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c>
                  <a:txBody>
                    <a:bodyPr/>
                    <a:lstStyle/>
                    <a:p>
                      <a:pPr algn="ctr">
                        <a:defRPr sz="1800"/>
                      </a:pPr>
                      <a:r>
                        <a:rPr sz="1200">
                          <a:latin typeface="Arial"/>
                          <a:ea typeface="Arial"/>
                          <a:cs typeface="Arial"/>
                          <a:sym typeface="Arial"/>
                        </a:rPr>
                        <a:t>360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7D1C6"/>
                    </a:solidFill>
                  </a:tcPr>
                </a:tc>
              </a:tr>
              <a:tr h="472461">
                <a:tc>
                  <a:txBody>
                    <a:bodyPr/>
                    <a:lstStyle/>
                    <a:p>
                      <a:pPr algn="ctr">
                        <a:defRPr b="1" sz="1800">
                          <a:latin typeface="Arial"/>
                          <a:ea typeface="Arial"/>
                          <a:cs typeface="Arial"/>
                          <a:sym typeface="Arial"/>
                        </a:defRPr>
                      </a:pPr>
                      <a:r>
                        <a:t>(</a:t>
                      </a:r>
                      <a:r>
                        <a:rPr>
                          <a:latin typeface="+mj-lt"/>
                          <a:ea typeface="+mj-ea"/>
                          <a:cs typeface="+mj-cs"/>
                          <a:sym typeface="Helvetica"/>
                        </a:rPr>
                        <a:t>完成</a:t>
                      </a:r>
                      <a:r>
                        <a:t>)</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141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141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360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u="sng">
                          <a:solidFill>
                            <a:srgbClr val="FF0000"/>
                          </a:solidFill>
                          <a:latin typeface="Arial"/>
                          <a:ea typeface="Arial"/>
                          <a:cs typeface="Arial"/>
                          <a:sym typeface="Arial"/>
                        </a:rPr>
                        <a:t>601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200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 </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b="1">
                          <a:latin typeface="Arial"/>
                          <a:ea typeface="Arial"/>
                          <a:cs typeface="Arial"/>
                          <a:sym typeface="Arial"/>
                        </a:defRPr>
                      </a:pPr>
                      <a:r>
                        <a:t>10. </a:t>
                      </a:r>
                      <a:r>
                        <a:rPr>
                          <a:latin typeface="+mj-lt"/>
                          <a:ea typeface="+mj-ea"/>
                          <a:cs typeface="+mj-cs"/>
                          <a:sym typeface="Helvetica"/>
                        </a:rPr>
                        <a:t>接收到第</a:t>
                      </a:r>
                      <a:r>
                        <a:t>8</a:t>
                      </a:r>
                      <a:r>
                        <a:rPr>
                          <a:latin typeface="+mj-lt"/>
                          <a:ea typeface="+mj-ea"/>
                          <a:cs typeface="+mj-cs"/>
                          <a:sym typeface="Helvetica"/>
                        </a:rPr>
                        <a:t>步的</a:t>
                      </a:r>
                      <a:r>
                        <a:t>ACK</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u="sng">
                          <a:solidFill>
                            <a:srgbClr val="FF0000"/>
                          </a:solidFill>
                          <a:latin typeface="Arial"/>
                          <a:ea typeface="Arial"/>
                          <a:cs typeface="Arial"/>
                          <a:sym typeface="Arial"/>
                        </a:rPr>
                        <a:t>601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u="sng">
                          <a:solidFill>
                            <a:srgbClr val="FF0000"/>
                          </a:solidFill>
                          <a:latin typeface="Arial"/>
                          <a:ea typeface="Arial"/>
                          <a:cs typeface="Arial"/>
                          <a:sym typeface="Arial"/>
                        </a:rPr>
                        <a:t>601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200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141</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c>
                  <a:txBody>
                    <a:bodyPr/>
                    <a:lstStyle/>
                    <a:p>
                      <a:pPr algn="ctr">
                        <a:defRPr sz="1800"/>
                      </a:pPr>
                      <a:r>
                        <a:rPr sz="1200">
                          <a:latin typeface="Arial"/>
                          <a:ea typeface="Arial"/>
                          <a:cs typeface="Arial"/>
                          <a:sym typeface="Arial"/>
                        </a:rPr>
                        <a:t>360</a:t>
                      </a:r>
                    </a:p>
                  </a:txBody>
                  <a:tcPr marL="4594" marR="4594" marT="4594" marB="4594" anchor="ctr" anchorCtr="0" horzOverflow="overflow">
                    <a:lnL w="12700">
                      <a:solidFill>
                        <a:srgbClr val="D8C5C3"/>
                      </a:solidFill>
                      <a:miter lim="400000"/>
                    </a:lnL>
                    <a:lnR w="12700">
                      <a:solidFill>
                        <a:srgbClr val="D8C5C3"/>
                      </a:solidFill>
                      <a:miter lim="400000"/>
                    </a:lnR>
                    <a:lnT w="12700">
                      <a:solidFill>
                        <a:srgbClr val="D8C5C3"/>
                      </a:solidFill>
                      <a:miter lim="400000"/>
                    </a:lnT>
                    <a:lnB w="12700">
                      <a:solidFill>
                        <a:srgbClr val="D8C5C3"/>
                      </a:solidFill>
                      <a:miter lim="400000"/>
                    </a:lnB>
                    <a:solidFill>
                      <a:srgbClr val="FDF3F1"/>
                    </a:solidFill>
                  </a:tcPr>
                </a:tc>
              </a:tr>
            </a:tbl>
          </a:graphicData>
        </a:graphic>
      </p:graphicFrame>
    </p:spTree>
  </p:cSld>
  <p:clrMapOvr>
    <a:masterClrMapping/>
  </p:clrMapOvr>
  <p:transition xmlns:p14="http://schemas.microsoft.com/office/powerpoint/2010/main" spd="med" advClick="1"/>
</p:sld>
</file>

<file path=ppt/slides/slide2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25"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726" name="副标题 2"/>
          <p:cNvSpPr txBox="1"/>
          <p:nvPr>
            <p:ph type="subTitle" idx="1"/>
          </p:nvPr>
        </p:nvSpPr>
        <p:spPr>
          <a:xfrm>
            <a:off x="612974" y="685800"/>
            <a:ext cx="10515601" cy="4351338"/>
          </a:xfrm>
          <a:prstGeom prst="rect">
            <a:avLst/>
          </a:prstGeom>
        </p:spPr>
        <p:txBody>
          <a:bodyPr/>
          <a:lstStyle/>
          <a:p>
            <a:pPr algn="l">
              <a:lnSpc>
                <a:spcPct val="100000"/>
              </a:lnSpc>
              <a:defRPr sz="3000">
                <a:latin typeface="PingFang SC Regular"/>
                <a:ea typeface="PingFang SC Regular"/>
                <a:cs typeface="PingFang SC Regular"/>
                <a:sym typeface="PingFang SC Regular"/>
              </a:defRPr>
            </a:pPr>
            <a:r>
              <a:t>建立连接时的缓冲区队列</a:t>
            </a:r>
          </a:p>
          <a:p>
            <a:pPr algn="l">
              <a:lnSpc>
                <a:spcPct val="100000"/>
              </a:lnSpc>
              <a:defRPr sz="3000">
                <a:latin typeface="PingFang SC Regular"/>
                <a:ea typeface="PingFang SC Regular"/>
                <a:cs typeface="PingFang SC Regular"/>
                <a:sym typeface="PingFang SC Regular"/>
              </a:defRPr>
            </a:pPr>
            <a:r>
              <a:t>关闭连接时的参数调优</a:t>
            </a:r>
          </a:p>
          <a:p>
            <a:pPr algn="l">
              <a:lnSpc>
                <a:spcPct val="100000"/>
              </a:lnSpc>
              <a:defRPr sz="3000">
                <a:latin typeface="PingFang SC Regular"/>
                <a:ea typeface="PingFang SC Regular"/>
                <a:cs typeface="PingFang SC Regular"/>
                <a:sym typeface="PingFang SC Regular"/>
              </a:defRPr>
            </a:pPr>
            <a:r>
              <a:t>滑动窗口的工作原理</a:t>
            </a:r>
          </a:p>
          <a:p>
            <a:pPr algn="l">
              <a:lnSpc>
                <a:spcPct val="100000"/>
              </a:lnSpc>
              <a:defRPr sz="3600">
                <a:solidFill>
                  <a:srgbClr val="DD5A36"/>
                </a:solidFill>
                <a:latin typeface="PingFang SC Regular"/>
                <a:ea typeface="PingFang SC Regular"/>
                <a:cs typeface="PingFang SC Regular"/>
                <a:sym typeface="PingFang SC Regular"/>
              </a:defRPr>
            </a:pPr>
            <a:r>
              <a:t>TCP传输时的缓冲区调优</a:t>
            </a:r>
          </a:p>
        </p:txBody>
      </p:sp>
    </p:spTree>
  </p:cSld>
  <p:clrMapOvr>
    <a:masterClrMapping/>
  </p:clrMapOvr>
  <p:transition xmlns:p14="http://schemas.microsoft.com/office/powerpoint/2010/main" spd="med" advClick="1"/>
</p:sld>
</file>

<file path=ppt/slides/slide2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30"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73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73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调整TCP读写缓冲区</a:t>
            </a:r>
          </a:p>
        </p:txBody>
      </p:sp>
      <p:pic>
        <p:nvPicPr>
          <p:cNvPr id="1733" name="图片 6" descr="图片 6"/>
          <p:cNvPicPr>
            <a:picLocks noChangeAspect="1"/>
          </p:cNvPicPr>
          <p:nvPr/>
        </p:nvPicPr>
        <p:blipFill>
          <a:blip r:embed="rId4">
            <a:extLst/>
          </a:blip>
          <a:stretch>
            <a:fillRect/>
          </a:stretch>
        </p:blipFill>
        <p:spPr>
          <a:xfrm>
            <a:off x="5805923" y="1828338"/>
            <a:ext cx="6105528" cy="3571879"/>
          </a:xfrm>
          <a:prstGeom prst="rect">
            <a:avLst/>
          </a:prstGeom>
          <a:ln w="12700">
            <a:miter lim="400000"/>
          </a:ln>
        </p:spPr>
      </p:pic>
      <p:sp>
        <p:nvSpPr>
          <p:cNvPr id="1734" name="副标题 2"/>
          <p:cNvSpPr txBox="1"/>
          <p:nvPr>
            <p:ph type="subTitle" sz="half" idx="1"/>
          </p:nvPr>
        </p:nvSpPr>
        <p:spPr>
          <a:xfrm>
            <a:off x="608819" y="1343690"/>
            <a:ext cx="6218413" cy="4992920"/>
          </a:xfrm>
          <a:prstGeom prst="rect">
            <a:avLst/>
          </a:prstGeom>
        </p:spPr>
        <p:txBody>
          <a:bodyPr/>
          <a:lstStyle/>
          <a:p>
            <a:pPr marL="208279" indent="-208279" algn="l" defTabSz="831850">
              <a:lnSpc>
                <a:spcPct val="130000"/>
              </a:lnSpc>
              <a:spcBef>
                <a:spcPts val="900"/>
              </a:spcBef>
              <a:buSzPct val="100000"/>
              <a:buFont typeface="Arial"/>
              <a:buChar char="•"/>
              <a:defRPr sz="2100">
                <a:latin typeface="PingFang SC Regular"/>
                <a:ea typeface="PingFang SC Regular"/>
                <a:cs typeface="PingFang SC Regular"/>
                <a:sym typeface="PingFang SC Regular"/>
              </a:defRPr>
            </a:pPr>
            <a:r>
              <a:t>计算BDP：bps*RTT</a:t>
            </a:r>
          </a:p>
          <a:p>
            <a:pPr marL="208279" indent="-208279" algn="l" defTabSz="831850">
              <a:lnSpc>
                <a:spcPct val="130000"/>
              </a:lnSpc>
              <a:spcBef>
                <a:spcPts val="900"/>
              </a:spcBef>
              <a:buSzPct val="100000"/>
              <a:buFont typeface="Arial"/>
              <a:buChar char="•"/>
              <a:defRPr sz="2100">
                <a:latin typeface="PingFang SC Regular"/>
                <a:ea typeface="PingFang SC Regular"/>
                <a:cs typeface="PingFang SC Regular"/>
                <a:sym typeface="PingFang SC Regular"/>
              </a:defRPr>
            </a:pPr>
            <a:r>
              <a:t>调整Linux缓冲区</a:t>
            </a:r>
          </a:p>
          <a:p>
            <a:pPr lvl="1" marL="624205" indent="-208280" algn="l" defTabSz="831850">
              <a:lnSpc>
                <a:spcPct val="130000"/>
              </a:lnSpc>
              <a:spcBef>
                <a:spcPts val="400"/>
              </a:spcBef>
              <a:buSzPct val="100000"/>
              <a:buFont typeface="Arial"/>
              <a:buChar char="•"/>
              <a:defRPr sz="1800">
                <a:latin typeface="PingFang SC Regular"/>
                <a:ea typeface="PingFang SC Regular"/>
                <a:cs typeface="PingFang SC Regular"/>
                <a:sym typeface="PingFang SC Regular"/>
              </a:defRPr>
            </a:pPr>
            <a:r>
              <a:t>自动调整开关</a:t>
            </a:r>
          </a:p>
          <a:p>
            <a:pPr lvl="2" marL="1040130" indent="-208280" algn="l" defTabSz="831850">
              <a:lnSpc>
                <a:spcPct val="130000"/>
              </a:lnSpc>
              <a:spcBef>
                <a:spcPts val="400"/>
              </a:spcBef>
              <a:buSzPct val="100000"/>
              <a:buFont typeface="Arial"/>
              <a:buChar char="•"/>
              <a:defRPr sz="1400">
                <a:solidFill>
                  <a:srgbClr val="535353"/>
                </a:solidFill>
                <a:latin typeface="PingFang SC Regular"/>
                <a:ea typeface="PingFang SC Regular"/>
                <a:cs typeface="PingFang SC Regular"/>
                <a:sym typeface="PingFang SC Regular"/>
              </a:defRPr>
            </a:pPr>
            <a:r>
              <a:t>net.ipv4.tcp_moderate_rcvbuf = 1</a:t>
            </a:r>
          </a:p>
          <a:p>
            <a:pPr lvl="2" marL="1017269" indent="-184785" algn="l" defTabSz="831850">
              <a:lnSpc>
                <a:spcPct val="130000"/>
              </a:lnSpc>
              <a:spcBef>
                <a:spcPts val="400"/>
              </a:spcBef>
              <a:buSzPct val="100000"/>
              <a:buFont typeface="Arial"/>
              <a:buChar char="•"/>
              <a:defRPr sz="1400">
                <a:solidFill>
                  <a:srgbClr val="535353"/>
                </a:solidFill>
                <a:latin typeface="PingFang SC Regular"/>
                <a:ea typeface="PingFang SC Regular"/>
                <a:cs typeface="PingFang SC Regular"/>
                <a:sym typeface="PingFang SC Regular"/>
              </a:defRPr>
            </a:pPr>
            <a:r>
              <a:t>net.ipv4.tcp_mem = 88560 118080 177</a:t>
            </a:r>
            <a:r>
              <a:rPr sz="1600"/>
              <a:t>120</a:t>
            </a:r>
            <a:endParaRPr sz="1600"/>
          </a:p>
          <a:p>
            <a:pPr lvl="1" marL="624205" indent="-208280" algn="l" defTabSz="831850">
              <a:lnSpc>
                <a:spcPct val="130000"/>
              </a:lnSpc>
              <a:spcBef>
                <a:spcPts val="400"/>
              </a:spcBef>
              <a:buSzPct val="100000"/>
              <a:buFont typeface="Arial"/>
              <a:buChar char="•"/>
              <a:defRPr sz="1800">
                <a:latin typeface="PingFang SC Regular"/>
                <a:ea typeface="PingFang SC Regular"/>
                <a:cs typeface="PingFang SC Regular"/>
                <a:sym typeface="PingFang SC Regular"/>
              </a:defRPr>
            </a:pPr>
            <a:r>
              <a:t>自动调整读写缓冲区</a:t>
            </a:r>
          </a:p>
          <a:p>
            <a:pPr lvl="2" marL="1040130" indent="-208280" algn="l" defTabSz="831850">
              <a:lnSpc>
                <a:spcPct val="130000"/>
              </a:lnSpc>
              <a:spcBef>
                <a:spcPts val="400"/>
              </a:spcBef>
              <a:buSzPct val="100000"/>
              <a:buFont typeface="Arial"/>
              <a:buChar char="•"/>
              <a:defRPr sz="1400">
                <a:solidFill>
                  <a:srgbClr val="535353"/>
                </a:solidFill>
                <a:latin typeface="PingFang SC Regular"/>
                <a:ea typeface="PingFang SC Regular"/>
                <a:cs typeface="PingFang SC Regular"/>
                <a:sym typeface="PingFang SC Regular"/>
              </a:defRPr>
            </a:pPr>
            <a:r>
              <a:t>net.ipv4.tcp_wmem = 4096 16384 4194304</a:t>
            </a:r>
          </a:p>
          <a:p>
            <a:pPr lvl="2" marL="1040130" indent="-208280" algn="l" defTabSz="831850">
              <a:lnSpc>
                <a:spcPct val="130000"/>
              </a:lnSpc>
              <a:spcBef>
                <a:spcPts val="400"/>
              </a:spcBef>
              <a:buSzPct val="100000"/>
              <a:buFont typeface="Arial"/>
              <a:buChar char="•"/>
              <a:defRPr sz="1400">
                <a:solidFill>
                  <a:srgbClr val="535353"/>
                </a:solidFill>
                <a:latin typeface="PingFang SC Regular"/>
                <a:ea typeface="PingFang SC Regular"/>
                <a:cs typeface="PingFang SC Regular"/>
                <a:sym typeface="PingFang SC Regular"/>
              </a:defRPr>
            </a:pPr>
            <a:r>
              <a:t>net.ipv4.tcp_rmem = 4096 87380 6291456</a:t>
            </a:r>
          </a:p>
          <a:p>
            <a:pPr lvl="1" marL="624205" indent="-208280" algn="l" defTabSz="831850">
              <a:lnSpc>
                <a:spcPct val="130000"/>
              </a:lnSpc>
              <a:spcBef>
                <a:spcPts val="400"/>
              </a:spcBef>
              <a:buSzPct val="100000"/>
              <a:buFont typeface="Arial"/>
              <a:buChar char="•"/>
              <a:defRPr sz="1800">
                <a:solidFill>
                  <a:srgbClr val="333333"/>
                </a:solidFill>
                <a:latin typeface="PingFang SC Regular"/>
                <a:ea typeface="PingFang SC Regular"/>
                <a:cs typeface="PingFang SC Regular"/>
                <a:sym typeface="PingFang SC Regular"/>
              </a:defRPr>
            </a:pPr>
            <a:r>
              <a:t>固定读写缓冲区</a:t>
            </a:r>
          </a:p>
          <a:p>
            <a:pPr lvl="2" marL="1040130" indent="-208280" algn="l" defTabSz="831850">
              <a:lnSpc>
                <a:spcPct val="130000"/>
              </a:lnSpc>
              <a:spcBef>
                <a:spcPts val="400"/>
              </a:spcBef>
              <a:buSzPct val="100000"/>
              <a:buFont typeface="Arial"/>
              <a:buChar char="•"/>
              <a:defRPr sz="1400">
                <a:solidFill>
                  <a:srgbClr val="535353"/>
                </a:solidFill>
                <a:latin typeface="PingFang SC Regular"/>
                <a:ea typeface="PingFang SC Regular"/>
                <a:cs typeface="PingFang SC Regular"/>
                <a:sym typeface="PingFang SC Regular"/>
              </a:defRPr>
            </a:pPr>
            <a:r>
              <a:t>SND_BUF</a:t>
            </a:r>
          </a:p>
          <a:p>
            <a:pPr lvl="2" marL="1040130" indent="-208280" algn="l" defTabSz="831850">
              <a:lnSpc>
                <a:spcPct val="130000"/>
              </a:lnSpc>
              <a:spcBef>
                <a:spcPts val="400"/>
              </a:spcBef>
              <a:buSzPct val="100000"/>
              <a:buFont typeface="Arial"/>
              <a:buChar char="•"/>
              <a:defRPr sz="1400">
                <a:solidFill>
                  <a:srgbClr val="535353"/>
                </a:solidFill>
                <a:latin typeface="PingFang SC Regular"/>
                <a:ea typeface="PingFang SC Regular"/>
                <a:cs typeface="PingFang SC Regular"/>
                <a:sym typeface="PingFang SC Regular"/>
              </a:defRPr>
            </a:pPr>
            <a:r>
              <a:t>RCV_BUF</a:t>
            </a:r>
          </a:p>
        </p:txBody>
      </p:sp>
    </p:spTree>
  </p:cSld>
  <p:clrMapOvr>
    <a:masterClrMapping/>
  </p:clrMapOvr>
  <p:transition xmlns:p14="http://schemas.microsoft.com/office/powerpoint/2010/main" spd="med" advClick="1"/>
</p:sld>
</file>

<file path=ppt/slides/slide2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38"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73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74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序列号回绕</a:t>
            </a:r>
          </a:p>
        </p:txBody>
      </p:sp>
      <p:pic>
        <p:nvPicPr>
          <p:cNvPr id="1741" name="Picture 2" descr="Picture 2"/>
          <p:cNvPicPr>
            <a:picLocks noChangeAspect="1"/>
          </p:cNvPicPr>
          <p:nvPr/>
        </p:nvPicPr>
        <p:blipFill>
          <a:blip r:embed="rId4">
            <a:extLst/>
          </a:blip>
          <a:stretch>
            <a:fillRect/>
          </a:stretch>
        </p:blipFill>
        <p:spPr>
          <a:xfrm>
            <a:off x="172717" y="3141526"/>
            <a:ext cx="8505829" cy="3269532"/>
          </a:xfrm>
          <a:prstGeom prst="rect">
            <a:avLst/>
          </a:prstGeom>
          <a:ln w="12700">
            <a:miter lim="400000"/>
          </a:ln>
        </p:spPr>
      </p:pic>
      <p:pic>
        <p:nvPicPr>
          <p:cNvPr id="1742" name="07图.png" descr="07图.png"/>
          <p:cNvPicPr>
            <a:picLocks noChangeAspect="1"/>
          </p:cNvPicPr>
          <p:nvPr/>
        </p:nvPicPr>
        <p:blipFill>
          <a:blip r:embed="rId5">
            <a:extLst/>
          </a:blip>
          <a:stretch>
            <a:fillRect/>
          </a:stretch>
        </p:blipFill>
        <p:spPr>
          <a:xfrm>
            <a:off x="6191248" y="522343"/>
            <a:ext cx="6566445" cy="5610114"/>
          </a:xfrm>
          <a:prstGeom prst="rect">
            <a:avLst/>
          </a:prstGeom>
          <a:ln w="12700">
            <a:miter lim="400000"/>
          </a:ln>
        </p:spPr>
      </p:pic>
    </p:spTree>
  </p:cSld>
  <p:clrMapOvr>
    <a:masterClrMapping/>
  </p:clrMapOvr>
  <p:transition xmlns:p14="http://schemas.microsoft.com/office/powerpoint/2010/main" spd="med" advClick="1"/>
</p:sld>
</file>

<file path=ppt/slides/slide2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6" name="web协议训练营演讲版 2-244.jpg" descr="web协议训练营演讲版 2-244.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2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0"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751"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75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75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本节课程总结</a:t>
            </a:r>
          </a:p>
        </p:txBody>
      </p:sp>
      <p:sp>
        <p:nvSpPr>
          <p:cNvPr id="1754" name="副标题 2"/>
          <p:cNvSpPr txBox="1"/>
          <p:nvPr>
            <p:ph type="subTitle" idx="1"/>
          </p:nvPr>
        </p:nvSpPr>
        <p:spPr>
          <a:xfrm>
            <a:off x="641128" y="1009139"/>
            <a:ext cx="9959482" cy="5421886"/>
          </a:xfrm>
          <a:prstGeom prst="rect">
            <a:avLst/>
          </a:prstGeom>
        </p:spPr>
        <p:txBody>
          <a:bodyPr/>
          <a:lstStyle/>
          <a:p>
            <a:pPr marL="198881" indent="-198881" algn="l" defTabSz="795527">
              <a:lnSpc>
                <a:spcPct val="120000"/>
              </a:lnSpc>
              <a:spcBef>
                <a:spcPts val="600"/>
              </a:spcBef>
              <a:buClr>
                <a:srgbClr val="000000"/>
              </a:buClr>
              <a:buSzPct val="100000"/>
              <a:buAutoNum type="arabicPeriod" startAt="1"/>
              <a:defRPr sz="1740">
                <a:latin typeface="PingFang SC Regular"/>
                <a:ea typeface="PingFang SC Regular"/>
                <a:cs typeface="PingFang SC Regular"/>
                <a:sym typeface="PingFang SC Regular"/>
              </a:defRPr>
            </a:pPr>
            <a:r>
              <a:t>服务器建立三次握手过程中的SYN队列，可以通过tcp_max_syn_backlog参数调整大小。</a:t>
            </a:r>
          </a:p>
          <a:p>
            <a:pPr marL="198881" indent="-198881" algn="l" defTabSz="795527">
              <a:lnSpc>
                <a:spcPct val="120000"/>
              </a:lnSpc>
              <a:spcBef>
                <a:spcPts val="600"/>
              </a:spcBef>
              <a:buClr>
                <a:srgbClr val="000000"/>
              </a:buClr>
              <a:buSzPct val="100000"/>
              <a:buAutoNum type="arabicPeriod" startAt="1"/>
              <a:defRPr sz="1740">
                <a:latin typeface="PingFang SC Regular"/>
                <a:ea typeface="PingFang SC Regular"/>
                <a:cs typeface="PingFang SC Regular"/>
                <a:sym typeface="PingFang SC Regular"/>
              </a:defRPr>
            </a:pPr>
            <a:r>
              <a:t>服务器建立三次握手成功后，会将socket放入ACCEPT队列等待应用获取，该队列可以通过backlog、 somaxconn调整大小。</a:t>
            </a:r>
          </a:p>
          <a:p>
            <a:pPr marL="198881" indent="-198881" algn="l" defTabSz="795527">
              <a:lnSpc>
                <a:spcPct val="120000"/>
              </a:lnSpc>
              <a:spcBef>
                <a:spcPts val="600"/>
              </a:spcBef>
              <a:buClr>
                <a:srgbClr val="000000"/>
              </a:buClr>
              <a:buSzPct val="100000"/>
              <a:buAutoNum type="arabicPeriod" startAt="1"/>
              <a:defRPr sz="1740">
                <a:latin typeface="PingFang SC Regular"/>
                <a:ea typeface="PingFang SC Regular"/>
                <a:cs typeface="PingFang SC Regular"/>
                <a:sym typeface="PingFang SC Regular"/>
              </a:defRPr>
            </a:pPr>
            <a:r>
              <a:t> 三次握手过程中发生丢包后， tcp_syn_retries 和tcp_synack_retries 参数可以调整最大重发次数。 </a:t>
            </a:r>
          </a:p>
          <a:p>
            <a:pPr marL="198881" indent="-198881" algn="l" defTabSz="795527">
              <a:lnSpc>
                <a:spcPct val="120000"/>
              </a:lnSpc>
              <a:spcBef>
                <a:spcPts val="600"/>
              </a:spcBef>
              <a:buClr>
                <a:srgbClr val="000000"/>
              </a:buClr>
              <a:buSzPct val="100000"/>
              <a:buAutoNum type="arabicPeriod" startAt="1"/>
              <a:defRPr sz="1740">
                <a:latin typeface="PingFang SC Regular"/>
                <a:ea typeface="PingFang SC Regular"/>
                <a:cs typeface="PingFang SC Regular"/>
                <a:sym typeface="PingFang SC Regular"/>
              </a:defRPr>
            </a:pPr>
            <a:r>
              <a:t>相较于close函数，shutdown可以关闭TCP连接的单向传输功能，允许应用长时间在单工连接上传输数据。</a:t>
            </a:r>
          </a:p>
          <a:p>
            <a:pPr marL="198881" indent="-198881" algn="l" defTabSz="795527">
              <a:lnSpc>
                <a:spcPct val="120000"/>
              </a:lnSpc>
              <a:spcBef>
                <a:spcPts val="600"/>
              </a:spcBef>
              <a:buClr>
                <a:srgbClr val="000000"/>
              </a:buClr>
              <a:buSzPct val="100000"/>
              <a:buAutoNum type="arabicPeriod" startAt="1"/>
              <a:defRPr sz="1740">
                <a:latin typeface="PingFang SC Regular"/>
                <a:ea typeface="PingFang SC Regular"/>
                <a:cs typeface="PingFang SC Regular"/>
                <a:sym typeface="PingFang SC Regular"/>
              </a:defRPr>
            </a:pPr>
            <a:r>
              <a:t> 关闭连接时， tcp_orphan_retries 参数可以调整丢失报文的最大重发次数。 </a:t>
            </a:r>
          </a:p>
          <a:p>
            <a:pPr marL="198881" indent="-198881" algn="l" defTabSz="795527">
              <a:lnSpc>
                <a:spcPct val="120000"/>
              </a:lnSpc>
              <a:spcBef>
                <a:spcPts val="600"/>
              </a:spcBef>
              <a:buClr>
                <a:srgbClr val="000000"/>
              </a:buClr>
              <a:buSzPct val="100000"/>
              <a:buAutoNum type="arabicPeriod" startAt="1"/>
              <a:defRPr sz="1740">
                <a:latin typeface="PingFang SC Regular"/>
                <a:ea typeface="PingFang SC Regular"/>
                <a:cs typeface="PingFang SC Regular"/>
                <a:sym typeface="PingFang SC Regular"/>
              </a:defRPr>
            </a:pPr>
            <a:r>
              <a:t>主动端关闭连接时，处于FIN_WAIT2状态的最大时间由tcp_fin_timeout 参数控制。 </a:t>
            </a:r>
          </a:p>
          <a:p>
            <a:pPr marL="198881" indent="-198881" algn="l" defTabSz="795527">
              <a:lnSpc>
                <a:spcPct val="120000"/>
              </a:lnSpc>
              <a:spcBef>
                <a:spcPts val="600"/>
              </a:spcBef>
              <a:buClr>
                <a:srgbClr val="000000"/>
              </a:buClr>
              <a:buSzPct val="100000"/>
              <a:buAutoNum type="arabicPeriod" startAt="1"/>
              <a:defRPr sz="1740">
                <a:latin typeface="PingFang SC Regular"/>
                <a:ea typeface="PingFang SC Regular"/>
                <a:cs typeface="PingFang SC Regular"/>
                <a:sym typeface="PingFang SC Regular"/>
              </a:defRPr>
            </a:pPr>
            <a:r>
              <a:t>滑动窗口共享TCP缓冲区，可以通过tcp_wmem和tcp_rmem调整读、写缓冲区，它的大小会限制单个连接的最大传输速度。 </a:t>
            </a:r>
          </a:p>
          <a:p>
            <a:pPr marL="198881" indent="-198881" algn="l" defTabSz="795527">
              <a:lnSpc>
                <a:spcPct val="120000"/>
              </a:lnSpc>
              <a:spcBef>
                <a:spcPts val="600"/>
              </a:spcBef>
              <a:buClr>
                <a:srgbClr val="000000"/>
              </a:buClr>
              <a:buSzPct val="100000"/>
              <a:buAutoNum type="arabicPeriod" startAt="1"/>
              <a:defRPr sz="1740">
                <a:latin typeface="PingFang SC Regular"/>
                <a:ea typeface="PingFang SC Regular"/>
                <a:cs typeface="PingFang SC Regular"/>
                <a:sym typeface="PingFang SC Regular"/>
              </a:defRPr>
            </a:pPr>
            <a:r>
              <a:t>tcp_mem是Linux提供的缓冲区动态调整功能，如果在socket上设置了SND_BUF、RCV_BUF，就会关闭这一功能。</a:t>
            </a:r>
          </a:p>
        </p:txBody>
      </p:sp>
    </p:spTree>
  </p:cSld>
  <p:clrMapOvr>
    <a:masterClrMapping/>
  </p:clrMapOvr>
  <p:transition xmlns:p14="http://schemas.microsoft.com/office/powerpoint/2010/main" spd="med" advClick="1"/>
</p:sld>
</file>

<file path=ppt/slides/slide2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6"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757"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758"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759"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课后思考题</a:t>
            </a:r>
          </a:p>
        </p:txBody>
      </p:sp>
      <p:sp>
        <p:nvSpPr>
          <p:cNvPr id="1760" name="副标题 2"/>
          <p:cNvSpPr txBox="1"/>
          <p:nvPr>
            <p:ph type="subTitle" idx="1"/>
          </p:nvPr>
        </p:nvSpPr>
        <p:spPr>
          <a:xfrm>
            <a:off x="689323" y="1795849"/>
            <a:ext cx="10515601" cy="4351339"/>
          </a:xfrm>
          <a:prstGeom prst="rect">
            <a:avLst/>
          </a:prstGeom>
        </p:spPr>
        <p:txBody>
          <a:bodyPr/>
          <a:lstStyle>
            <a:lvl1pPr algn="l">
              <a:lnSpc>
                <a:spcPct val="120000"/>
              </a:lnSpc>
              <a:spcBef>
                <a:spcPts val="800"/>
              </a:spcBef>
              <a:defRPr>
                <a:latin typeface="PingFang SC Regular"/>
                <a:ea typeface="PingFang SC Regular"/>
                <a:cs typeface="PingFang SC Regular"/>
                <a:sym typeface="PingFang SC Regular"/>
              </a:defRPr>
            </a:lvl1pPr>
          </a:lstStyle>
          <a:p>
            <a:pPr/>
            <a:r>
              <a:t>如果仅基于滑动窗口来发送数据，会造成什么问题？</a:t>
            </a:r>
          </a:p>
        </p:txBody>
      </p:sp>
    </p:spTree>
  </p:cSld>
  <p:clrMapOvr>
    <a:masterClrMapping/>
  </p:clrMapOvr>
  <p:transition xmlns:p14="http://schemas.microsoft.com/office/powerpoint/2010/main" spd="med" advClick="1"/>
</p:sld>
</file>

<file path=ppt/slides/slide2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2" name="ppt封面-5.jpg" descr="ppt封面-5.jpg"/>
          <p:cNvPicPr>
            <a:picLocks noChangeAspect="1"/>
          </p:cNvPicPr>
          <p:nvPr/>
        </p:nvPicPr>
        <p:blipFill>
          <a:blip r:embed="rId3">
            <a:extLst/>
          </a:blip>
          <a:stretch>
            <a:fillRect/>
          </a:stretch>
        </p:blipFill>
        <p:spPr>
          <a:xfrm>
            <a:off x="0" y="0"/>
            <a:ext cx="12192000" cy="6858000"/>
          </a:xfrm>
          <a:prstGeom prst="rect">
            <a:avLst/>
          </a:prstGeom>
          <a:ln w="12700">
            <a:miter lim="400000"/>
          </a:ln>
        </p:spPr>
      </p:pic>
      <p:pic>
        <p:nvPicPr>
          <p:cNvPr id="1763"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1764"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765"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a:lnSpc>
                <a:spcPct val="90000"/>
              </a:lnSpc>
              <a:defRPr sz="3000">
                <a:solidFill>
                  <a:srgbClr val="DC5A36"/>
                </a:solidFill>
                <a:latin typeface="PingFang SC Semibold"/>
                <a:ea typeface="PingFang SC Semibold"/>
                <a:cs typeface="PingFang SC Semibold"/>
                <a:sym typeface="PingFang SC Semibold"/>
              </a:defRPr>
            </a:pPr>
            <a:r>
              <a:t>课时13: </a:t>
            </a:r>
            <a:r>
              <a:rPr b="1">
                <a:latin typeface="+mn-lt"/>
                <a:ea typeface="+mn-ea"/>
                <a:cs typeface="+mn-cs"/>
                <a:sym typeface="等线"/>
              </a:rPr>
              <a:t>TCP</a:t>
            </a:r>
            <a:r>
              <a:rPr b="1">
                <a:latin typeface="+mj-lt"/>
                <a:ea typeface="+mj-ea"/>
                <a:cs typeface="+mj-cs"/>
                <a:sym typeface="Helvetica"/>
              </a:rPr>
              <a:t>的自动分包会引入哪些性能问题？</a:t>
            </a:r>
          </a:p>
        </p:txBody>
      </p:sp>
      <p:sp>
        <p:nvSpPr>
          <p:cNvPr id="1766" name="副标题 2"/>
          <p:cNvSpPr txBox="1"/>
          <p:nvPr>
            <p:ph type="subTitle" idx="1"/>
          </p:nvPr>
        </p:nvSpPr>
        <p:spPr>
          <a:xfrm>
            <a:off x="653894" y="1925946"/>
            <a:ext cx="10515601" cy="4351341"/>
          </a:xfrm>
          <a:prstGeom prst="rect">
            <a:avLst/>
          </a:prstGeom>
        </p:spPr>
        <p:txBody>
          <a:bodyPr/>
          <a:lstStyle/>
          <a:p>
            <a:pPr marL="228600" indent="-228600" algn="l">
              <a:lnSpc>
                <a:spcPct val="100000"/>
              </a:lnSpc>
              <a:buSzPct val="100000"/>
              <a:buAutoNum type="arabicPeriod" startAt="1"/>
              <a:defRPr sz="3000">
                <a:latin typeface="PingFang SC Regular"/>
                <a:ea typeface="PingFang SC Regular"/>
                <a:cs typeface="PingFang SC Regular"/>
                <a:sym typeface="PingFang SC Regular"/>
              </a:defRPr>
            </a:pPr>
            <a:r>
              <a:t>TCP分包相关的问题</a:t>
            </a:r>
          </a:p>
          <a:p>
            <a:pPr marL="228600" indent="-228600" algn="l">
              <a:lnSpc>
                <a:spcPct val="100000"/>
              </a:lnSpc>
              <a:buSzPct val="100000"/>
              <a:buAutoNum type="arabicPeriod" startAt="1"/>
              <a:defRPr sz="3000">
                <a:latin typeface="PingFang SC Regular"/>
                <a:ea typeface="PingFang SC Regular"/>
                <a:cs typeface="PingFang SC Regular"/>
                <a:sym typeface="PingFang SC Regular"/>
              </a:defRPr>
            </a:pPr>
            <a:r>
              <a:t>基于丢包的拥塞控制算法</a:t>
            </a:r>
          </a:p>
          <a:p>
            <a:pPr marL="228600" indent="-228600" algn="l">
              <a:lnSpc>
                <a:spcPct val="100000"/>
              </a:lnSpc>
              <a:buSzPct val="100000"/>
              <a:buAutoNum type="arabicPeriod" startAt="1"/>
              <a:defRPr sz="3000">
                <a:latin typeface="PingFang SC Regular"/>
                <a:ea typeface="PingFang SC Regular"/>
                <a:cs typeface="PingFang SC Regular"/>
                <a:sym typeface="PingFang SC Regular"/>
              </a:defRPr>
            </a:pPr>
            <a:r>
              <a:t>基于测量的拥塞控制算法</a:t>
            </a:r>
          </a:p>
        </p:txBody>
      </p:sp>
      <p:sp>
        <p:nvSpPr>
          <p:cNvPr id="1767" name="内容占位符 2"/>
          <p:cNvSpPr txBox="1"/>
          <p:nvPr/>
        </p:nvSpPr>
        <p:spPr>
          <a:xfrm>
            <a:off x="688179" y="1263787"/>
            <a:ext cx="6242245" cy="7471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nSpc>
                <a:spcPct val="90000"/>
              </a:lnSpc>
              <a:spcBef>
                <a:spcPts val="1000"/>
              </a:spcBef>
              <a:defRPr sz="2800">
                <a:solidFill>
                  <a:srgbClr val="EE4E25"/>
                </a:solidFill>
              </a:defRPr>
            </a:lvl1pPr>
          </a:lstStyle>
          <a:p>
            <a:pPr/>
            <a:r>
              <a:t>你将掌握：</a:t>
            </a:r>
          </a:p>
        </p:txBody>
      </p:sp>
    </p:spTree>
  </p:cSld>
  <p:clrMapOvr>
    <a:masterClrMapping/>
  </p:clrMapOvr>
  <p:transition xmlns:p14="http://schemas.microsoft.com/office/powerpoint/2010/main" spd="med" advClick="1"/>
</p:sld>
</file>

<file path=ppt/slides/slide2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1" name="ppt封面-章节3.jpg" descr="ppt封面-章节3.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72" name="副标题 2"/>
          <p:cNvSpPr txBox="1"/>
          <p:nvPr>
            <p:ph type="subTitle" idx="1"/>
          </p:nvPr>
        </p:nvSpPr>
        <p:spPr>
          <a:xfrm>
            <a:off x="607817" y="647700"/>
            <a:ext cx="10515601" cy="4351338"/>
          </a:xfrm>
          <a:prstGeom prst="rect">
            <a:avLst/>
          </a:prstGeom>
        </p:spPr>
        <p:txBody>
          <a:bodyPr/>
          <a:lstStyle/>
          <a:p>
            <a:pPr algn="l">
              <a:lnSpc>
                <a:spcPct val="100000"/>
              </a:lnSpc>
              <a:defRPr sz="3600">
                <a:solidFill>
                  <a:srgbClr val="DD5A36"/>
                </a:solidFill>
                <a:latin typeface="PingFang SC Semibold"/>
                <a:ea typeface="PingFang SC Semibold"/>
                <a:cs typeface="PingFang SC Semibold"/>
                <a:sym typeface="PingFang SC Semibold"/>
              </a:defRPr>
            </a:pPr>
            <a:r>
              <a:t>MSS与MTU的区别</a:t>
            </a:r>
            <a:endParaRPr>
              <a:solidFill>
                <a:srgbClr val="FF0000"/>
              </a:solidFill>
            </a:endParaRPr>
          </a:p>
          <a:p>
            <a:pPr algn="l">
              <a:lnSpc>
                <a:spcPct val="100000"/>
              </a:lnSpc>
              <a:defRPr sz="3000">
                <a:latin typeface="PingFang SC Regular"/>
                <a:ea typeface="PingFang SC Regular"/>
                <a:cs typeface="PingFang SC Regular"/>
                <a:sym typeface="PingFang SC Regular"/>
              </a:defRPr>
            </a:pPr>
            <a:r>
              <a:t>丢包驱动的拥塞控制算法</a:t>
            </a:r>
          </a:p>
          <a:p>
            <a:pPr algn="l">
              <a:lnSpc>
                <a:spcPct val="100000"/>
              </a:lnSpc>
              <a:defRPr sz="3000">
                <a:latin typeface="PingFang SC Regular"/>
                <a:ea typeface="PingFang SC Regular"/>
                <a:cs typeface="PingFang SC Regular"/>
                <a:sym typeface="PingFang SC Regular"/>
              </a:defRPr>
            </a:pPr>
            <a:r>
              <a:t>初始拥塞窗口的调整</a:t>
            </a:r>
          </a:p>
          <a:p>
            <a:pPr algn="l">
              <a:lnSpc>
                <a:spcPct val="100000"/>
              </a:lnSpc>
              <a:defRPr sz="3000">
                <a:latin typeface="PingFang SC Regular"/>
                <a:ea typeface="PingFang SC Regular"/>
                <a:cs typeface="PingFang SC Regular"/>
                <a:sym typeface="PingFang SC Regular"/>
              </a:defRPr>
            </a:pPr>
            <a:r>
              <a:t>测量驱动的拥塞控制算法</a:t>
            </a:r>
          </a:p>
          <a:p>
            <a:pPr algn="l">
              <a:lnSpc>
                <a:spcPct val="100000"/>
              </a:lnSpc>
              <a:defRPr sz="3000">
                <a:latin typeface="PingFang SC Regular"/>
                <a:ea typeface="PingFang SC Regular"/>
                <a:cs typeface="PingFang SC Regular"/>
                <a:sym typeface="PingFang SC Regular"/>
              </a:defRPr>
            </a:pPr>
            <a:r>
              <a:t>TCP字符流对消息边界的影响</a:t>
            </a:r>
          </a:p>
        </p:txBody>
      </p:sp>
    </p:spTree>
  </p:cSld>
  <p:clrMapOvr>
    <a:masterClrMapping/>
  </p:clrMapOvr>
  <p:transition xmlns:p14="http://schemas.microsoft.com/office/powerpoint/2010/main" spd="med" advClick="1"/>
</p:sld>
</file>

<file path=ppt/slides/slide2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4" name="web协议训练营演讲版 2-249.jpg" descr="web协议训练营演讲版 2-249.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3"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254"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55"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不定长包体的 chunk 传输方式</a:t>
            </a:r>
          </a:p>
        </p:txBody>
      </p:sp>
      <p:pic>
        <p:nvPicPr>
          <p:cNvPr id="256" name="图像" descr="图像"/>
          <p:cNvPicPr>
            <a:picLocks noChangeAspect="1"/>
          </p:cNvPicPr>
          <p:nvPr/>
        </p:nvPicPr>
        <p:blipFill>
          <a:blip r:embed="rId4">
            <a:extLst/>
          </a:blip>
          <a:stretch>
            <a:fillRect/>
          </a:stretch>
        </p:blipFill>
        <p:spPr>
          <a:xfrm>
            <a:off x="605740" y="1415888"/>
            <a:ext cx="9482496" cy="4600494"/>
          </a:xfrm>
          <a:prstGeom prst="rect">
            <a:avLst/>
          </a:prstGeom>
          <a:ln w="12700">
            <a:miter lim="400000"/>
          </a:ln>
        </p:spPr>
      </p:pic>
    </p:spTree>
  </p:cSld>
  <p:clrMapOvr>
    <a:masterClrMapping/>
  </p:clrMapOvr>
  <p:transition xmlns:p14="http://schemas.microsoft.com/office/powerpoint/2010/main" spd="med" advClick="1"/>
</p:sld>
</file>

<file path=ppt/slides/slide2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8"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779" name="副标题 2"/>
          <p:cNvSpPr txBox="1"/>
          <p:nvPr>
            <p:ph type="subTitle" idx="1"/>
          </p:nvPr>
        </p:nvSpPr>
        <p:spPr>
          <a:xfrm>
            <a:off x="609600" y="698500"/>
            <a:ext cx="10515600" cy="4351338"/>
          </a:xfrm>
          <a:prstGeom prst="rect">
            <a:avLst/>
          </a:prstGeom>
        </p:spPr>
        <p:txBody>
          <a:bodyPr/>
          <a:lstStyle/>
          <a:p>
            <a:pPr algn="l">
              <a:lnSpc>
                <a:spcPct val="100000"/>
              </a:lnSpc>
              <a:defRPr sz="3000">
                <a:latin typeface="PingFang SC Regular"/>
                <a:ea typeface="PingFang SC Regular"/>
                <a:cs typeface="PingFang SC Regular"/>
                <a:sym typeface="PingFang SC Regular"/>
              </a:defRPr>
            </a:pPr>
            <a:r>
              <a:t>MSS与MTU的区别</a:t>
            </a:r>
          </a:p>
          <a:p>
            <a:pPr algn="l">
              <a:lnSpc>
                <a:spcPct val="100000"/>
              </a:lnSpc>
              <a:defRPr sz="3600">
                <a:solidFill>
                  <a:srgbClr val="DD5A36"/>
                </a:solidFill>
                <a:latin typeface="PingFang SC Regular"/>
                <a:ea typeface="PingFang SC Regular"/>
                <a:cs typeface="PingFang SC Regular"/>
                <a:sym typeface="PingFang SC Regular"/>
              </a:defRPr>
            </a:pPr>
            <a:r>
              <a:t>丢包驱动的拥塞控制算法</a:t>
            </a:r>
            <a:endParaRPr>
              <a:solidFill>
                <a:srgbClr val="FF0000"/>
              </a:solidFill>
            </a:endParaRPr>
          </a:p>
          <a:p>
            <a:pPr algn="l">
              <a:lnSpc>
                <a:spcPct val="100000"/>
              </a:lnSpc>
              <a:defRPr sz="3000">
                <a:latin typeface="PingFang SC Regular"/>
                <a:ea typeface="PingFang SC Regular"/>
                <a:cs typeface="PingFang SC Regular"/>
                <a:sym typeface="PingFang SC Regular"/>
              </a:defRPr>
            </a:pPr>
            <a:r>
              <a:t>初始拥塞窗口的调整</a:t>
            </a:r>
          </a:p>
          <a:p>
            <a:pPr algn="l">
              <a:lnSpc>
                <a:spcPct val="100000"/>
              </a:lnSpc>
              <a:defRPr sz="3000">
                <a:latin typeface="PingFang SC Regular"/>
                <a:ea typeface="PingFang SC Regular"/>
                <a:cs typeface="PingFang SC Regular"/>
                <a:sym typeface="PingFang SC Regular"/>
              </a:defRPr>
            </a:pPr>
            <a:r>
              <a:t>测量驱动的拥塞控制算法</a:t>
            </a:r>
          </a:p>
          <a:p>
            <a:pPr algn="l">
              <a:lnSpc>
                <a:spcPct val="100000"/>
              </a:lnSpc>
              <a:defRPr sz="3000">
                <a:latin typeface="PingFang SC Regular"/>
                <a:ea typeface="PingFang SC Regular"/>
                <a:cs typeface="PingFang SC Regular"/>
                <a:sym typeface="PingFang SC Regular"/>
              </a:defRPr>
            </a:pPr>
            <a:r>
              <a:t>TCP字符流对消息边界的影响</a:t>
            </a:r>
          </a:p>
        </p:txBody>
      </p:sp>
    </p:spTree>
  </p:cSld>
  <p:clrMapOvr>
    <a:masterClrMapping/>
  </p:clrMapOvr>
  <p:transition xmlns:p14="http://schemas.microsoft.com/office/powerpoint/2010/main" spd="med" advClick="1"/>
</p:sld>
</file>

<file path=ppt/slides/slide2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3" name="web协议训练营演讲版 2-251.jpg" descr="web协议训练营演讲版 2-251.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2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5" name="TCP Slow-Start" descr="TCP Slow-Start"/>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364513" y="0"/>
            <a:ext cx="9448800" cy="6858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7058334" fill="hold"/>
                                        <p:tgtEl>
                                          <p:spTgt spid="1785"/>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3" grpId="1" fill="hold">
                                  <p:stCondLst>
                                    <p:cond delay="0"/>
                                  </p:stCondLst>
                                  <p:childTnLst>
                                    <p:cmd type="call" cmd="stop">
                                      <p:cBhvr>
                                        <p:cTn id="10" dur="1000" fill="hold"/>
                                        <p:tgtEl>
                                          <p:spTgt spid="178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11" fill="hold" display="0">
                  <p:stCondLst>
                    <p:cond delay="indefinite"/>
                  </p:stCondLst>
                </p:cTn>
                <p:tgtEl>
                  <p:spTgt spid="1785"/>
                </p:tgtEl>
              </p:cMediaNode>
            </p:video>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7"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788"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789"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慢启动与拥塞控制</a:t>
            </a:r>
          </a:p>
        </p:txBody>
      </p:sp>
      <p:pic>
        <p:nvPicPr>
          <p:cNvPr id="1790" name="Picture 2" descr="Picture 2"/>
          <p:cNvPicPr>
            <a:picLocks noChangeAspect="1"/>
          </p:cNvPicPr>
          <p:nvPr/>
        </p:nvPicPr>
        <p:blipFill>
          <a:blip r:embed="rId4">
            <a:extLst/>
          </a:blip>
          <a:stretch>
            <a:fillRect/>
          </a:stretch>
        </p:blipFill>
        <p:spPr>
          <a:xfrm>
            <a:off x="4290424" y="1838960"/>
            <a:ext cx="7611579" cy="3180080"/>
          </a:xfrm>
          <a:prstGeom prst="rect">
            <a:avLst/>
          </a:prstGeom>
          <a:ln w="12700">
            <a:miter lim="400000"/>
          </a:ln>
        </p:spPr>
      </p:pic>
      <p:sp>
        <p:nvSpPr>
          <p:cNvPr id="1791" name="副标题 2"/>
          <p:cNvSpPr txBox="1"/>
          <p:nvPr>
            <p:ph type="subTitle" idx="1"/>
          </p:nvPr>
        </p:nvSpPr>
        <p:spPr>
          <a:xfrm>
            <a:off x="684611" y="1119118"/>
            <a:ext cx="10515601" cy="4351342"/>
          </a:xfrm>
          <a:prstGeom prst="rect">
            <a:avLst/>
          </a:prstGeom>
        </p:spPr>
        <p:txBody>
          <a:bodyPr/>
          <a:lstStyle/>
          <a:p>
            <a:pPr marL="198754" indent="-198754" algn="l" defTabSz="795019">
              <a:lnSpc>
                <a:spcPct val="130000"/>
              </a:lnSpc>
              <a:spcBef>
                <a:spcPts val="800"/>
              </a:spcBef>
              <a:buSzPct val="100000"/>
              <a:buFont typeface="Arial"/>
              <a:buChar char="•"/>
              <a:defRPr sz="2000">
                <a:latin typeface="PingFang SC Regular"/>
                <a:ea typeface="PingFang SC Regular"/>
                <a:cs typeface="PingFang SC Regular"/>
                <a:sym typeface="PingFang SC Regular"/>
              </a:defRPr>
            </a:pPr>
            <a:r>
              <a:t>慢启动</a:t>
            </a:r>
          </a:p>
          <a:p>
            <a:pPr lvl="1" marL="596900" indent="-198754" algn="l" defTabSz="795019">
              <a:lnSpc>
                <a:spcPct val="130000"/>
              </a:lnSpc>
              <a:spcBef>
                <a:spcPts val="400"/>
              </a:spcBef>
              <a:buSzPct val="100000"/>
              <a:buFont typeface="Arial"/>
              <a:buChar char="•"/>
              <a:defRPr sz="1700">
                <a:solidFill>
                  <a:srgbClr val="535353"/>
                </a:solidFill>
                <a:latin typeface="PingFang SC Regular"/>
                <a:ea typeface="PingFang SC Regular"/>
                <a:cs typeface="PingFang SC Regular"/>
                <a:sym typeface="PingFang SC Regular"/>
              </a:defRPr>
            </a:pPr>
            <a:r>
              <a:t>RTO超时</a:t>
            </a:r>
          </a:p>
          <a:p>
            <a:pPr lvl="1" marL="596900" indent="-198754" algn="l" defTabSz="795019">
              <a:lnSpc>
                <a:spcPct val="130000"/>
              </a:lnSpc>
              <a:spcBef>
                <a:spcPts val="400"/>
              </a:spcBef>
              <a:buSzPct val="100000"/>
              <a:buFont typeface="Arial"/>
              <a:buChar char="•"/>
              <a:defRPr sz="1700">
                <a:solidFill>
                  <a:srgbClr val="535353"/>
                </a:solidFill>
                <a:latin typeface="PingFang SC Regular"/>
                <a:ea typeface="PingFang SC Regular"/>
                <a:cs typeface="PingFang SC Regular"/>
                <a:sym typeface="PingFang SC Regular"/>
              </a:defRPr>
            </a:pPr>
            <a:r>
              <a:t>初始拥塞窗口</a:t>
            </a:r>
          </a:p>
          <a:p>
            <a:pPr lvl="1" marL="596900" indent="-198754" algn="l" defTabSz="795019">
              <a:lnSpc>
                <a:spcPct val="130000"/>
              </a:lnSpc>
              <a:spcBef>
                <a:spcPts val="400"/>
              </a:spcBef>
              <a:buSzPct val="100000"/>
              <a:buFont typeface="Arial"/>
              <a:buChar char="•"/>
              <a:defRPr sz="1700">
                <a:solidFill>
                  <a:srgbClr val="535353"/>
                </a:solidFill>
                <a:latin typeface="PingFang SC Regular"/>
                <a:ea typeface="PingFang SC Regular"/>
                <a:cs typeface="PingFang SC Regular"/>
                <a:sym typeface="PingFang SC Regular"/>
              </a:defRPr>
            </a:pPr>
            <a:r>
              <a:t>指数级增长</a:t>
            </a:r>
          </a:p>
          <a:p>
            <a:pPr marL="198754" indent="-198754" algn="l" defTabSz="795019">
              <a:lnSpc>
                <a:spcPct val="130000"/>
              </a:lnSpc>
              <a:spcBef>
                <a:spcPts val="800"/>
              </a:spcBef>
              <a:buSzPct val="100000"/>
              <a:buFont typeface="Arial"/>
              <a:buChar char="•"/>
              <a:defRPr sz="2000">
                <a:latin typeface="PingFang SC Regular"/>
                <a:ea typeface="PingFang SC Regular"/>
                <a:cs typeface="PingFang SC Regular"/>
                <a:sym typeface="PingFang SC Regular"/>
              </a:defRPr>
            </a:pPr>
            <a:r>
              <a:t>拥塞避免</a:t>
            </a:r>
          </a:p>
          <a:p>
            <a:pPr lvl="1" marL="596900" indent="-198754" algn="l" defTabSz="795019">
              <a:lnSpc>
                <a:spcPct val="130000"/>
              </a:lnSpc>
              <a:spcBef>
                <a:spcPts val="400"/>
              </a:spcBef>
              <a:buSzPct val="100000"/>
              <a:buFont typeface="Arial"/>
              <a:buChar char="•"/>
              <a:defRPr sz="1700">
                <a:solidFill>
                  <a:srgbClr val="535353"/>
                </a:solidFill>
                <a:latin typeface="PingFang SC Regular"/>
                <a:ea typeface="PingFang SC Regular"/>
                <a:cs typeface="PingFang SC Regular"/>
                <a:sym typeface="PingFang SC Regular"/>
              </a:defRPr>
            </a:pPr>
            <a:r>
              <a:t>拥塞记忆阈值</a:t>
            </a:r>
          </a:p>
          <a:p>
            <a:pPr marL="198754" indent="-198754" algn="l" defTabSz="795019">
              <a:lnSpc>
                <a:spcPct val="130000"/>
              </a:lnSpc>
              <a:spcBef>
                <a:spcPts val="800"/>
              </a:spcBef>
              <a:buSzPct val="100000"/>
              <a:buFont typeface="Arial"/>
              <a:buChar char="•"/>
              <a:defRPr sz="2000">
                <a:latin typeface="PingFang SC Regular"/>
                <a:ea typeface="PingFang SC Regular"/>
                <a:cs typeface="PingFang SC Regular"/>
                <a:sym typeface="PingFang SC Regular"/>
              </a:defRPr>
            </a:pPr>
            <a:r>
              <a:t>快速重传与快速恢复</a:t>
            </a:r>
          </a:p>
          <a:p>
            <a:pPr lvl="1" marL="596900" indent="-198754" algn="l" defTabSz="795019">
              <a:lnSpc>
                <a:spcPct val="130000"/>
              </a:lnSpc>
              <a:spcBef>
                <a:spcPts val="400"/>
              </a:spcBef>
              <a:buSzPct val="100000"/>
              <a:buFont typeface="Arial"/>
              <a:buChar char="•"/>
              <a:defRPr sz="1700">
                <a:solidFill>
                  <a:srgbClr val="535353"/>
                </a:solidFill>
                <a:latin typeface="PingFang SC Regular"/>
                <a:ea typeface="PingFang SC Regular"/>
                <a:cs typeface="PingFang SC Regular"/>
                <a:sym typeface="PingFang SC Regular"/>
              </a:defRPr>
            </a:pPr>
            <a:r>
              <a:t>重传策略</a:t>
            </a:r>
          </a:p>
          <a:p>
            <a:pPr lvl="2" marL="994410" indent="-198755" algn="l" defTabSz="795019">
              <a:lnSpc>
                <a:spcPct val="130000"/>
              </a:lnSpc>
              <a:spcBef>
                <a:spcPts val="400"/>
              </a:spcBef>
              <a:buSzPct val="100000"/>
              <a:buFont typeface="Arial"/>
              <a:buChar char="•"/>
              <a:defRPr sz="1300">
                <a:solidFill>
                  <a:srgbClr val="535353"/>
                </a:solidFill>
                <a:latin typeface="PingFang SC Regular"/>
                <a:ea typeface="PingFang SC Regular"/>
                <a:cs typeface="PingFang SC Regular"/>
                <a:sym typeface="PingFang SC Regular"/>
              </a:defRPr>
            </a:pPr>
            <a:r>
              <a:t>SACK</a:t>
            </a:r>
          </a:p>
        </p:txBody>
      </p:sp>
    </p:spTree>
  </p:cSld>
  <p:clrMapOvr>
    <a:masterClrMapping/>
  </p:clrMapOvr>
  <p:transition xmlns:p14="http://schemas.microsoft.com/office/powerpoint/2010/main" spd="med" advClick="1"/>
</p:sld>
</file>

<file path=ppt/slides/slide2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5" name="web协议训练营演讲版 2-254.jpg" descr="web协议训练营演讲版 2-254.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2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9"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80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80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SACK（ TCP Selective Acknowledgment ）</a:t>
            </a:r>
          </a:p>
        </p:txBody>
      </p:sp>
      <p:sp>
        <p:nvSpPr>
          <p:cNvPr id="1802" name="副标题 2"/>
          <p:cNvSpPr txBox="1"/>
          <p:nvPr>
            <p:ph type="subTitle" idx="1"/>
          </p:nvPr>
        </p:nvSpPr>
        <p:spPr>
          <a:xfrm>
            <a:off x="838200" y="1825625"/>
            <a:ext cx="10515600" cy="4351338"/>
          </a:xfrm>
          <a:prstGeom prst="rect">
            <a:avLst/>
          </a:prstGeom>
        </p:spPr>
        <p:txBody>
          <a:bodyPr/>
          <a:lstStyle>
            <a:lvl1pPr marL="228600" indent="-228600" algn="l">
              <a:buSzPct val="100000"/>
              <a:buFont typeface="Arial"/>
              <a:buChar char="•"/>
              <a:defRPr>
                <a:latin typeface="PingFang SC Regular"/>
                <a:ea typeface="PingFang SC Regular"/>
                <a:cs typeface="PingFang SC Regular"/>
                <a:sym typeface="PingFang SC Regular"/>
              </a:defRPr>
            </a:lvl1pPr>
            <a:lvl2pPr marL="685800" indent="-228600" algn="l">
              <a:spcBef>
                <a:spcPts val="500"/>
              </a:spcBef>
              <a:buSzPct val="100000"/>
              <a:buFont typeface="Arial"/>
              <a:buChar char="•"/>
              <a:defRPr sz="2000">
                <a:latin typeface="PingFang SC Regular"/>
                <a:ea typeface="PingFang SC Regular"/>
                <a:cs typeface="PingFang SC Regular"/>
                <a:sym typeface="PingFang SC Regular"/>
              </a:defRPr>
            </a:lvl2pPr>
          </a:lstStyle>
          <a:p>
            <a:pPr/>
            <a:r>
              <a:t>选择性确认（RFC2018）</a:t>
            </a:r>
          </a:p>
          <a:p>
            <a:pPr lvl="1"/>
            <a:r>
              <a:t>net.ipv4.tcp_sack = 1</a:t>
            </a:r>
          </a:p>
        </p:txBody>
      </p:sp>
      <p:pic>
        <p:nvPicPr>
          <p:cNvPr id="1803" name="Picture 2" descr="Picture 2"/>
          <p:cNvPicPr>
            <a:picLocks noChangeAspect="1"/>
          </p:cNvPicPr>
          <p:nvPr/>
        </p:nvPicPr>
        <p:blipFill>
          <a:blip r:embed="rId3">
            <a:extLst/>
          </a:blip>
          <a:stretch>
            <a:fillRect/>
          </a:stretch>
        </p:blipFill>
        <p:spPr>
          <a:xfrm>
            <a:off x="7130415" y="1199198"/>
            <a:ext cx="3918585" cy="4977766"/>
          </a:xfrm>
          <a:prstGeom prst="rect">
            <a:avLst/>
          </a:prstGeom>
          <a:ln w="12700">
            <a:miter lim="400000"/>
          </a:ln>
        </p:spPr>
      </p:pic>
      <p:pic>
        <p:nvPicPr>
          <p:cNvPr id="1804" name="图片 4" descr="图片 4"/>
          <p:cNvPicPr>
            <a:picLocks noChangeAspect="1"/>
          </p:cNvPicPr>
          <p:nvPr/>
        </p:nvPicPr>
        <p:blipFill>
          <a:blip r:embed="rId4">
            <a:extLst/>
          </a:blip>
          <a:stretch>
            <a:fillRect/>
          </a:stretch>
        </p:blipFill>
        <p:spPr>
          <a:xfrm>
            <a:off x="723900" y="3286125"/>
            <a:ext cx="5438775" cy="2628900"/>
          </a:xfrm>
          <a:prstGeom prst="rect">
            <a:avLst/>
          </a:prstGeom>
          <a:ln w="12700">
            <a:miter lim="400000"/>
          </a:ln>
        </p:spPr>
      </p:pic>
    </p:spTree>
  </p:cSld>
  <p:clrMapOvr>
    <a:masterClrMapping/>
  </p:clrMapOvr>
  <p:transition xmlns:p14="http://schemas.microsoft.com/office/powerpoint/2010/main" spd="med" advClick="1"/>
</p:sld>
</file>

<file path=ppt/slides/slide2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6"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807" name="副标题 2"/>
          <p:cNvSpPr txBox="1"/>
          <p:nvPr>
            <p:ph type="subTitle" idx="1"/>
          </p:nvPr>
        </p:nvSpPr>
        <p:spPr>
          <a:xfrm>
            <a:off x="609600" y="609600"/>
            <a:ext cx="10515600" cy="4351338"/>
          </a:xfrm>
          <a:prstGeom prst="rect">
            <a:avLst/>
          </a:prstGeom>
        </p:spPr>
        <p:txBody>
          <a:bodyPr/>
          <a:lstStyle/>
          <a:p>
            <a:pPr algn="l">
              <a:lnSpc>
                <a:spcPct val="100000"/>
              </a:lnSpc>
              <a:defRPr sz="3000">
                <a:latin typeface="PingFang SC Regular"/>
                <a:ea typeface="PingFang SC Regular"/>
                <a:cs typeface="PingFang SC Regular"/>
                <a:sym typeface="PingFang SC Regular"/>
              </a:defRPr>
            </a:pPr>
            <a:r>
              <a:t>MSS与MTU的区别</a:t>
            </a:r>
          </a:p>
          <a:p>
            <a:pPr algn="l">
              <a:lnSpc>
                <a:spcPct val="100000"/>
              </a:lnSpc>
              <a:defRPr sz="3000">
                <a:latin typeface="PingFang SC Regular"/>
                <a:ea typeface="PingFang SC Regular"/>
                <a:cs typeface="PingFang SC Regular"/>
                <a:sym typeface="PingFang SC Regular"/>
              </a:defRPr>
            </a:pPr>
            <a:r>
              <a:t>丢包驱动的拥塞控制算法</a:t>
            </a:r>
          </a:p>
          <a:p>
            <a:pPr algn="l">
              <a:lnSpc>
                <a:spcPct val="100000"/>
              </a:lnSpc>
              <a:defRPr sz="3600">
                <a:solidFill>
                  <a:srgbClr val="DD5A35"/>
                </a:solidFill>
                <a:latin typeface="PingFang SC Regular"/>
                <a:ea typeface="PingFang SC Regular"/>
                <a:cs typeface="PingFang SC Regular"/>
                <a:sym typeface="PingFang SC Regular"/>
              </a:defRPr>
            </a:pPr>
            <a:r>
              <a:t>初始拥塞窗口的调整</a:t>
            </a:r>
            <a:endParaRPr>
              <a:solidFill>
                <a:srgbClr val="FF0000"/>
              </a:solidFill>
            </a:endParaRPr>
          </a:p>
          <a:p>
            <a:pPr algn="l">
              <a:lnSpc>
                <a:spcPct val="100000"/>
              </a:lnSpc>
              <a:defRPr sz="3000">
                <a:latin typeface="PingFang SC Regular"/>
                <a:ea typeface="PingFang SC Regular"/>
                <a:cs typeface="PingFang SC Regular"/>
                <a:sym typeface="PingFang SC Regular"/>
              </a:defRPr>
            </a:pPr>
            <a:r>
              <a:t>测量驱动的拥塞控制算法</a:t>
            </a:r>
          </a:p>
          <a:p>
            <a:pPr algn="l">
              <a:lnSpc>
                <a:spcPct val="100000"/>
              </a:lnSpc>
              <a:defRPr sz="3000">
                <a:latin typeface="PingFang SC Regular"/>
                <a:ea typeface="PingFang SC Regular"/>
                <a:cs typeface="PingFang SC Regular"/>
                <a:sym typeface="PingFang SC Regular"/>
              </a:defRPr>
            </a:pPr>
            <a:r>
              <a:t>TCP字符流对消息边界的影响</a:t>
            </a:r>
          </a:p>
        </p:txBody>
      </p:sp>
    </p:spTree>
  </p:cSld>
  <p:clrMapOvr>
    <a:masterClrMapping/>
  </p:clrMapOvr>
  <p:transition xmlns:p14="http://schemas.microsoft.com/office/powerpoint/2010/main" spd="med" advClick="1"/>
</p:sld>
</file>

<file path=ppt/slides/slide2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1"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81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81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Web页面对象的体积变化 </a:t>
            </a:r>
          </a:p>
        </p:txBody>
      </p:sp>
      <p:pic>
        <p:nvPicPr>
          <p:cNvPr id="1814" name="09图.png" descr="09图.png"/>
          <p:cNvPicPr>
            <a:picLocks noChangeAspect="1"/>
          </p:cNvPicPr>
          <p:nvPr/>
        </p:nvPicPr>
        <p:blipFill>
          <a:blip r:embed="rId3">
            <a:extLst/>
          </a:blip>
          <a:stretch>
            <a:fillRect/>
          </a:stretch>
        </p:blipFill>
        <p:spPr>
          <a:xfrm>
            <a:off x="474305" y="371060"/>
            <a:ext cx="11167190" cy="6858003"/>
          </a:xfrm>
          <a:prstGeom prst="rect">
            <a:avLst/>
          </a:prstGeom>
          <a:ln w="12700">
            <a:miter lim="400000"/>
          </a:ln>
        </p:spPr>
      </p:pic>
    </p:spTree>
  </p:cSld>
  <p:clrMapOvr>
    <a:masterClrMapping/>
  </p:clrMapOvr>
  <p:transition xmlns:p14="http://schemas.microsoft.com/office/powerpoint/2010/main" spd="med" advClick="1"/>
</p:sld>
</file>

<file path=ppt/slides/slide2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6"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81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81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慢启动阶段的初始拥塞窗口</a:t>
            </a:r>
          </a:p>
        </p:txBody>
      </p:sp>
      <p:sp>
        <p:nvSpPr>
          <p:cNvPr id="1819" name="副标题 2"/>
          <p:cNvSpPr txBox="1"/>
          <p:nvPr>
            <p:ph type="subTitle" sz="half" idx="1"/>
          </p:nvPr>
        </p:nvSpPr>
        <p:spPr>
          <a:xfrm>
            <a:off x="609600" y="1253331"/>
            <a:ext cx="5257800" cy="4351338"/>
          </a:xfrm>
          <a:prstGeom prst="rect">
            <a:avLst/>
          </a:prstGeom>
        </p:spPr>
        <p:txBody>
          <a:bodyPr/>
          <a:lstStyle/>
          <a:p>
            <a:pPr marL="228600" indent="-228600" algn="l">
              <a:lnSpc>
                <a:spcPct val="130000"/>
              </a:lnSpc>
              <a:buSzPct val="100000"/>
              <a:buFont typeface="Arial"/>
              <a:buChar char="•"/>
              <a:defRPr>
                <a:latin typeface="PingFang SC Semibold"/>
                <a:ea typeface="PingFang SC Semibold"/>
                <a:cs typeface="PingFang SC Semibold"/>
                <a:sym typeface="PingFang SC Semibold"/>
              </a:defRPr>
            </a:pPr>
            <a:r>
              <a:t>IW(Initial Window)的变迁</a:t>
            </a:r>
          </a:p>
          <a:p>
            <a:pPr lvl="1" marL="685800" indent="-228600" algn="l">
              <a:lnSpc>
                <a:spcPct val="130000"/>
              </a:lnSpc>
              <a:spcBef>
                <a:spcPts val="500"/>
              </a:spcBef>
              <a:buSzPct val="100000"/>
              <a:buFont typeface="Arial"/>
              <a:buChar char="•"/>
              <a:defRPr sz="2000">
                <a:latin typeface="PingFang SC Regular"/>
                <a:ea typeface="PingFang SC Regular"/>
                <a:cs typeface="PingFang SC Regular"/>
                <a:sym typeface="PingFang SC Regular"/>
              </a:defRPr>
            </a:pPr>
            <a:r>
              <a:t>1 SMSS：RFC2001（1997）</a:t>
            </a:r>
          </a:p>
          <a:p>
            <a:pPr lvl="1" marL="685800" indent="-228600" algn="l">
              <a:lnSpc>
                <a:spcPct val="130000"/>
              </a:lnSpc>
              <a:spcBef>
                <a:spcPts val="500"/>
              </a:spcBef>
              <a:buSzPct val="100000"/>
              <a:buFont typeface="Arial"/>
              <a:buChar char="•"/>
              <a:defRPr sz="2000">
                <a:latin typeface="PingFang SC Regular"/>
                <a:ea typeface="PingFang SC Regular"/>
                <a:cs typeface="PingFang SC Regular"/>
                <a:sym typeface="PingFang SC Regular"/>
              </a:defRPr>
            </a:pPr>
            <a:r>
              <a:t>2 - 4 SMSS：RFC2414（1998）</a:t>
            </a:r>
          </a:p>
          <a:p>
            <a:pPr lvl="2" marL="1143000" indent="-228600" algn="l">
              <a:lnSpc>
                <a:spcPct val="130000"/>
              </a:lnSpc>
              <a:spcBef>
                <a:spcPts val="500"/>
              </a:spcBef>
              <a:buSzPct val="100000"/>
              <a:buFont typeface="Arial"/>
              <a:buChar char="•"/>
              <a:defRPr sz="1600">
                <a:latin typeface="PingFang SC Regular"/>
                <a:ea typeface="PingFang SC Regular"/>
                <a:cs typeface="PingFang SC Regular"/>
                <a:sym typeface="PingFang SC Regular"/>
              </a:defRPr>
            </a:pPr>
            <a:r>
              <a:t>IW = min (4*SMSS, max (2*SMSS, 4380 bytes))</a:t>
            </a:r>
          </a:p>
          <a:p>
            <a:pPr lvl="1" marL="685800" indent="-228600" algn="l">
              <a:lnSpc>
                <a:spcPct val="130000"/>
              </a:lnSpc>
              <a:spcBef>
                <a:spcPts val="500"/>
              </a:spcBef>
              <a:buSzPct val="100000"/>
              <a:buFont typeface="Arial"/>
              <a:buChar char="•"/>
              <a:defRPr sz="2000">
                <a:latin typeface="PingFang SC Regular"/>
                <a:ea typeface="PingFang SC Regular"/>
                <a:cs typeface="PingFang SC Regular"/>
                <a:sym typeface="PingFang SC Regular"/>
              </a:defRPr>
            </a:pPr>
            <a:r>
              <a:t>10 SMSS：RFC6928（2013）</a:t>
            </a:r>
          </a:p>
          <a:p>
            <a:pPr lvl="2" marL="1143000" indent="-228600" algn="l">
              <a:lnSpc>
                <a:spcPct val="130000"/>
              </a:lnSpc>
              <a:spcBef>
                <a:spcPts val="500"/>
              </a:spcBef>
              <a:buSzPct val="100000"/>
              <a:buFont typeface="Arial"/>
              <a:buChar char="•"/>
              <a:defRPr sz="1600">
                <a:latin typeface="PingFang SC Regular"/>
                <a:ea typeface="PingFang SC Regular"/>
                <a:cs typeface="PingFang SC Regular"/>
                <a:sym typeface="PingFang SC Regular"/>
              </a:defRPr>
            </a:pPr>
            <a:r>
              <a:t>IW = min (10*MSS, max (2*MSS, 14600))</a:t>
            </a:r>
          </a:p>
        </p:txBody>
      </p:sp>
      <p:pic>
        <p:nvPicPr>
          <p:cNvPr id="1820" name="Picture 2" descr="Picture 2"/>
          <p:cNvPicPr>
            <a:picLocks noChangeAspect="1"/>
          </p:cNvPicPr>
          <p:nvPr/>
        </p:nvPicPr>
        <p:blipFill>
          <a:blip r:embed="rId3">
            <a:extLst/>
          </a:blip>
          <a:stretch>
            <a:fillRect/>
          </a:stretch>
        </p:blipFill>
        <p:spPr>
          <a:xfrm>
            <a:off x="6225651" y="1161912"/>
            <a:ext cx="5740402" cy="5169594"/>
          </a:xfrm>
          <a:prstGeom prst="rect">
            <a:avLst/>
          </a:prstGeom>
          <a:ln w="12700">
            <a:miter lim="400000"/>
          </a:ln>
        </p:spPr>
      </p:pic>
    </p:spTree>
  </p:cSld>
  <p:clrMapOvr>
    <a:masterClrMapping/>
  </p:clrMapOvr>
  <p:transition xmlns:p14="http://schemas.microsoft.com/office/powerpoint/2010/main" spd="med" advClick="1"/>
</p:sld>
</file>

<file path=ppt/slides/slide2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2"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82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82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调整初始拥塞窗口</a:t>
            </a:r>
          </a:p>
        </p:txBody>
      </p:sp>
      <p:pic>
        <p:nvPicPr>
          <p:cNvPr id="1825" name="10图.png" descr="10图.png"/>
          <p:cNvPicPr>
            <a:picLocks noChangeAspect="1"/>
          </p:cNvPicPr>
          <p:nvPr/>
        </p:nvPicPr>
        <p:blipFill>
          <a:blip r:embed="rId4">
            <a:extLst/>
          </a:blip>
          <a:stretch>
            <a:fillRect/>
          </a:stretch>
        </p:blipFill>
        <p:spPr>
          <a:xfrm>
            <a:off x="1615738" y="352800"/>
            <a:ext cx="11825142" cy="7262063"/>
          </a:xfrm>
          <a:prstGeom prst="rect">
            <a:avLst/>
          </a:prstGeom>
          <a:ln w="12700">
            <a:miter lim="400000"/>
          </a:ln>
        </p:spPr>
      </p:pic>
      <p:sp>
        <p:nvSpPr>
          <p:cNvPr id="1826" name="副标题 2"/>
          <p:cNvSpPr txBox="1"/>
          <p:nvPr>
            <p:ph type="subTitle" idx="1"/>
          </p:nvPr>
        </p:nvSpPr>
        <p:spPr>
          <a:xfrm>
            <a:off x="587782" y="1443982"/>
            <a:ext cx="10515601" cy="4351342"/>
          </a:xfrm>
          <a:prstGeom prst="rect">
            <a:avLst/>
          </a:prstGeom>
        </p:spPr>
        <p:txBody>
          <a:bodyPr/>
          <a:lstStyle/>
          <a:p>
            <a:pPr marL="228600" indent="-228600" algn="l">
              <a:lnSpc>
                <a:spcPct val="130000"/>
              </a:lnSpc>
              <a:buSzPct val="100000"/>
              <a:buFont typeface="Arial"/>
              <a:buChar char="•"/>
              <a:defRPr>
                <a:latin typeface="PingFang SC Regular"/>
                <a:ea typeface="PingFang SC Regular"/>
                <a:cs typeface="PingFang SC Regular"/>
                <a:sym typeface="PingFang SC Regular"/>
              </a:defRPr>
            </a:pPr>
            <a:r>
              <a:t>查看当前窗口</a:t>
            </a:r>
          </a:p>
          <a:p>
            <a:pPr lvl="1" marL="685800" indent="-228600" algn="l">
              <a:lnSpc>
                <a:spcPct val="130000"/>
              </a:lnSpc>
              <a:spcBef>
                <a:spcPts val="500"/>
              </a:spcBef>
              <a:buSzPct val="100000"/>
              <a:buFont typeface="Arial"/>
              <a:buChar char="•"/>
              <a:defRPr sz="2000">
                <a:solidFill>
                  <a:srgbClr val="333333"/>
                </a:solidFill>
                <a:latin typeface="PingFang SC Regular"/>
                <a:ea typeface="PingFang SC Regular"/>
                <a:cs typeface="PingFang SC Regular"/>
                <a:sym typeface="PingFang SC Regular"/>
              </a:defRPr>
            </a:pPr>
            <a:r>
              <a:t>ss -nli|fgrep cwnd</a:t>
            </a:r>
          </a:p>
          <a:p>
            <a:pPr marL="228600" indent="-228600" algn="l">
              <a:lnSpc>
                <a:spcPct val="130000"/>
              </a:lnSpc>
              <a:buSzPct val="100000"/>
              <a:buFont typeface="Arial"/>
              <a:buChar char="•"/>
              <a:defRPr>
                <a:latin typeface="PingFang SC Regular"/>
                <a:ea typeface="PingFang SC Regular"/>
                <a:cs typeface="PingFang SC Regular"/>
                <a:sym typeface="PingFang SC Regular"/>
              </a:defRPr>
            </a:pPr>
            <a:r>
              <a:t>修改窗口</a:t>
            </a:r>
          </a:p>
          <a:p>
            <a:pPr lvl="1" marL="685800" indent="-228600" algn="l">
              <a:lnSpc>
                <a:spcPct val="130000"/>
              </a:lnSpc>
              <a:spcBef>
                <a:spcPts val="500"/>
              </a:spcBef>
              <a:buSzPct val="100000"/>
              <a:buFont typeface="Arial"/>
              <a:buChar char="•"/>
              <a:defRPr sz="2000">
                <a:latin typeface="PingFang SC Regular"/>
                <a:ea typeface="PingFang SC Regular"/>
                <a:cs typeface="PingFang SC Regular"/>
                <a:sym typeface="PingFang SC Regular"/>
              </a:defRPr>
            </a:pPr>
            <a:r>
              <a:t>ip route change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0"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261" name="标题 1"/>
          <p:cNvSpPr txBox="1"/>
          <p:nvPr/>
        </p:nvSpPr>
        <p:spPr>
          <a:xfrm>
            <a:off x="611981" y="896647"/>
            <a:ext cx="10240510" cy="421602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spcBef>
                <a:spcPts val="1000"/>
              </a:spcBef>
              <a:defRPr sz="3000">
                <a:latin typeface="PingFang SC Regular"/>
                <a:ea typeface="PingFang SC Regular"/>
                <a:cs typeface="PingFang SC Regular"/>
                <a:sym typeface="PingFang SC Regular"/>
              </a:defRPr>
            </a:pPr>
            <a:r>
              <a:t>HTTP/1协议的语法格式</a:t>
            </a:r>
          </a:p>
          <a:p>
            <a:pPr>
              <a:spcBef>
                <a:spcPts val="1000"/>
              </a:spcBef>
              <a:defRPr sz="3600">
                <a:solidFill>
                  <a:srgbClr val="DA5935"/>
                </a:solidFill>
                <a:latin typeface="PingFang SC Regular"/>
                <a:ea typeface="PingFang SC Regular"/>
                <a:cs typeface="PingFang SC Regular"/>
                <a:sym typeface="PingFang SC Regular"/>
              </a:defRPr>
            </a:pPr>
            <a:r>
              <a:t>浏览器的Network抓包面板</a:t>
            </a:r>
          </a:p>
          <a:p>
            <a:pPr>
              <a:spcBef>
                <a:spcPts val="1000"/>
              </a:spcBef>
              <a:defRPr sz="3000">
                <a:latin typeface="PingFang SC Regular"/>
                <a:ea typeface="PingFang SC Regular"/>
                <a:cs typeface="PingFang SC Regular"/>
                <a:sym typeface="PingFang SC Regular"/>
              </a:defRPr>
            </a:pPr>
            <a:r>
              <a:t>GUI中Wireshark抓包工具的用法</a:t>
            </a:r>
          </a:p>
          <a:p>
            <a:pPr>
              <a:spcBef>
                <a:spcPts val="1000"/>
              </a:spcBef>
              <a:defRPr sz="3000">
                <a:latin typeface="PingFang SC Regular"/>
                <a:ea typeface="PingFang SC Regular"/>
                <a:cs typeface="PingFang SC Regular"/>
                <a:sym typeface="PingFang SC Regular"/>
              </a:defRPr>
            </a:pPr>
            <a:r>
              <a:t>shell中的tcpdump抓包工具的用法</a:t>
            </a:r>
          </a:p>
        </p:txBody>
      </p:sp>
    </p:spTree>
  </p:cSld>
  <p:clrMapOvr>
    <a:masterClrMapping/>
  </p:clrMapOvr>
  <p:transition xmlns:p14="http://schemas.microsoft.com/office/powerpoint/2010/main" spd="med" advClick="1"/>
</p:sld>
</file>

<file path=ppt/slides/slide2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30"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831" name="副标题 2"/>
          <p:cNvSpPr txBox="1"/>
          <p:nvPr>
            <p:ph type="subTitle" idx="1"/>
          </p:nvPr>
        </p:nvSpPr>
        <p:spPr>
          <a:xfrm>
            <a:off x="609600" y="749300"/>
            <a:ext cx="10515600" cy="4351338"/>
          </a:xfrm>
          <a:prstGeom prst="rect">
            <a:avLst/>
          </a:prstGeom>
        </p:spPr>
        <p:txBody>
          <a:bodyPr/>
          <a:lstStyle/>
          <a:p>
            <a:pPr algn="l">
              <a:lnSpc>
                <a:spcPct val="100000"/>
              </a:lnSpc>
              <a:defRPr sz="3000">
                <a:latin typeface="PingFang SC Regular"/>
                <a:ea typeface="PingFang SC Regular"/>
                <a:cs typeface="PingFang SC Regular"/>
                <a:sym typeface="PingFang SC Regular"/>
              </a:defRPr>
            </a:pPr>
            <a:r>
              <a:t>MSS与MTU的区别</a:t>
            </a:r>
          </a:p>
          <a:p>
            <a:pPr algn="l">
              <a:lnSpc>
                <a:spcPct val="100000"/>
              </a:lnSpc>
              <a:defRPr sz="3000">
                <a:latin typeface="PingFang SC Regular"/>
                <a:ea typeface="PingFang SC Regular"/>
                <a:cs typeface="PingFang SC Regular"/>
                <a:sym typeface="PingFang SC Regular"/>
              </a:defRPr>
            </a:pPr>
            <a:r>
              <a:t>丢包驱动的拥塞控制算法</a:t>
            </a:r>
          </a:p>
          <a:p>
            <a:pPr algn="l">
              <a:lnSpc>
                <a:spcPct val="100000"/>
              </a:lnSpc>
              <a:defRPr sz="3000">
                <a:latin typeface="PingFang SC Regular"/>
                <a:ea typeface="PingFang SC Regular"/>
                <a:cs typeface="PingFang SC Regular"/>
                <a:sym typeface="PingFang SC Regular"/>
              </a:defRPr>
            </a:pPr>
            <a:r>
              <a:t>初始拥塞窗口的调整</a:t>
            </a:r>
          </a:p>
          <a:p>
            <a:pPr algn="l">
              <a:lnSpc>
                <a:spcPct val="100000"/>
              </a:lnSpc>
              <a:defRPr sz="3600">
                <a:solidFill>
                  <a:srgbClr val="DC5937"/>
                </a:solidFill>
                <a:latin typeface="PingFang SC Regular"/>
                <a:ea typeface="PingFang SC Regular"/>
                <a:cs typeface="PingFang SC Regular"/>
                <a:sym typeface="PingFang SC Regular"/>
              </a:defRPr>
            </a:pPr>
            <a:r>
              <a:t>测量驱动的拥塞控制算法</a:t>
            </a:r>
            <a:endParaRPr>
              <a:solidFill>
                <a:srgbClr val="FF0000"/>
              </a:solidFill>
            </a:endParaRPr>
          </a:p>
          <a:p>
            <a:pPr algn="l">
              <a:lnSpc>
                <a:spcPct val="100000"/>
              </a:lnSpc>
              <a:defRPr sz="3000">
                <a:latin typeface="PingFang SC Regular"/>
                <a:ea typeface="PingFang SC Regular"/>
                <a:cs typeface="PingFang SC Regular"/>
                <a:sym typeface="PingFang SC Regular"/>
              </a:defRPr>
            </a:pPr>
            <a:r>
              <a:t>TCP字符流对消息边界的影响</a:t>
            </a:r>
          </a:p>
        </p:txBody>
      </p:sp>
    </p:spTree>
  </p:cSld>
  <p:clrMapOvr>
    <a:masterClrMapping/>
  </p:clrMapOvr>
  <p:transition xmlns:p14="http://schemas.microsoft.com/office/powerpoint/2010/main" spd="med" advClick="1"/>
</p:sld>
</file>

<file path=ppt/slides/slide2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35"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83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83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拥塞控制历史</a:t>
            </a:r>
          </a:p>
        </p:txBody>
      </p:sp>
      <p:pic>
        <p:nvPicPr>
          <p:cNvPr id="1838" name="241.png" descr="241.png"/>
          <p:cNvPicPr>
            <a:picLocks noChangeAspect="1"/>
          </p:cNvPicPr>
          <p:nvPr/>
        </p:nvPicPr>
        <p:blipFill>
          <a:blip r:embed="rId3">
            <a:extLst/>
          </a:blip>
          <a:stretch>
            <a:fillRect/>
          </a:stretch>
        </p:blipFill>
        <p:spPr>
          <a:xfrm>
            <a:off x="2695987" y="805422"/>
            <a:ext cx="10341063" cy="5816850"/>
          </a:xfrm>
          <a:prstGeom prst="rect">
            <a:avLst/>
          </a:prstGeom>
          <a:ln w="12700">
            <a:miter lim="400000"/>
          </a:ln>
        </p:spPr>
      </p:pic>
      <p:sp>
        <p:nvSpPr>
          <p:cNvPr id="1839" name="副标题 2"/>
          <p:cNvSpPr txBox="1"/>
          <p:nvPr>
            <p:ph type="subTitle" sz="half" idx="1"/>
          </p:nvPr>
        </p:nvSpPr>
        <p:spPr>
          <a:xfrm>
            <a:off x="600016" y="1231875"/>
            <a:ext cx="3808955" cy="5307347"/>
          </a:xfrm>
          <a:prstGeom prst="rect">
            <a:avLst/>
          </a:prstGeom>
        </p:spPr>
        <p:txBody>
          <a:bodyPr/>
          <a:lstStyle/>
          <a:p>
            <a:pPr marL="187325" indent="-187325" algn="l" defTabSz="749300">
              <a:lnSpc>
                <a:spcPct val="130000"/>
              </a:lnSpc>
              <a:spcBef>
                <a:spcPts val="800"/>
              </a:spcBef>
              <a:buSzPct val="100000"/>
              <a:buFont typeface="Arial"/>
              <a:buChar char="•"/>
              <a:defRPr b="1" sz="2100">
                <a:solidFill>
                  <a:srgbClr val="252525"/>
                </a:solidFill>
              </a:defRPr>
            </a:pPr>
            <a:r>
              <a:t>以丢包作为依据</a:t>
            </a:r>
          </a:p>
          <a:p>
            <a:pPr lvl="1" marL="562609" indent="-187325" algn="l" defTabSz="749300">
              <a:lnSpc>
                <a:spcPct val="130000"/>
              </a:lnSpc>
              <a:spcBef>
                <a:spcPts val="400"/>
              </a:spcBef>
              <a:buSzPct val="100000"/>
              <a:buFont typeface="Arial"/>
              <a:buChar char="•"/>
              <a:defRPr sz="1900">
                <a:solidFill>
                  <a:srgbClr val="252525"/>
                </a:solidFill>
                <a:latin typeface="PingFang SC Regular"/>
                <a:ea typeface="PingFang SC Regular"/>
                <a:cs typeface="PingFang SC Regular"/>
                <a:sym typeface="PingFang SC Regular"/>
              </a:defRPr>
            </a:pPr>
            <a:r>
              <a:t>New Reno</a:t>
            </a:r>
          </a:p>
          <a:p>
            <a:pPr lvl="2" marL="937260" indent="-187325" algn="l" defTabSz="749300">
              <a:lnSpc>
                <a:spcPct val="130000"/>
              </a:lnSpc>
              <a:spcBef>
                <a:spcPts val="400"/>
              </a:spcBef>
              <a:buSzPct val="100000"/>
              <a:buFont typeface="Arial"/>
              <a:buChar char="•"/>
              <a:defRPr sz="1600">
                <a:solidFill>
                  <a:srgbClr val="252525"/>
                </a:solidFill>
                <a:latin typeface="PingFang SC Regular"/>
                <a:ea typeface="PingFang SC Regular"/>
                <a:cs typeface="PingFang SC Regular"/>
                <a:sym typeface="PingFang SC Regular"/>
              </a:defRPr>
            </a:pPr>
            <a:r>
              <a:t>RFC6582</a:t>
            </a:r>
          </a:p>
          <a:p>
            <a:pPr lvl="1" marL="562609" indent="-187325" algn="l" defTabSz="749300">
              <a:lnSpc>
                <a:spcPct val="130000"/>
              </a:lnSpc>
              <a:spcBef>
                <a:spcPts val="400"/>
              </a:spcBef>
              <a:buSzPct val="100000"/>
              <a:buFont typeface="Arial"/>
              <a:buChar char="•"/>
              <a:defRPr sz="1900">
                <a:solidFill>
                  <a:srgbClr val="252525"/>
                </a:solidFill>
                <a:latin typeface="PingFang SC Regular"/>
                <a:ea typeface="PingFang SC Regular"/>
                <a:cs typeface="PingFang SC Regular"/>
                <a:sym typeface="PingFang SC Regular"/>
              </a:defRPr>
            </a:pPr>
            <a:r>
              <a:t>BIC</a:t>
            </a:r>
          </a:p>
          <a:p>
            <a:pPr lvl="2" marL="937260" indent="-187325" algn="l" defTabSz="749300">
              <a:lnSpc>
                <a:spcPct val="130000"/>
              </a:lnSpc>
              <a:spcBef>
                <a:spcPts val="400"/>
              </a:spcBef>
              <a:buSzPct val="100000"/>
              <a:buFont typeface="Arial"/>
              <a:buChar char="•"/>
              <a:defRPr sz="1600">
                <a:solidFill>
                  <a:srgbClr val="252525"/>
                </a:solidFill>
                <a:latin typeface="PingFang SC Regular"/>
                <a:ea typeface="PingFang SC Regular"/>
                <a:cs typeface="PingFang SC Regular"/>
                <a:sym typeface="PingFang SC Regular"/>
              </a:defRPr>
            </a:pPr>
            <a:r>
              <a:t>Linux2.6.8 – 2.6.18</a:t>
            </a:r>
          </a:p>
          <a:p>
            <a:pPr lvl="1" marL="562609" indent="-187325" algn="l" defTabSz="749300">
              <a:lnSpc>
                <a:spcPct val="130000"/>
              </a:lnSpc>
              <a:spcBef>
                <a:spcPts val="400"/>
              </a:spcBef>
              <a:buSzPct val="100000"/>
              <a:buFont typeface="Arial"/>
              <a:buChar char="•"/>
              <a:defRPr sz="1900">
                <a:solidFill>
                  <a:srgbClr val="252525"/>
                </a:solidFill>
                <a:latin typeface="PingFang SC Regular"/>
                <a:ea typeface="PingFang SC Regular"/>
                <a:cs typeface="PingFang SC Regular"/>
                <a:sym typeface="PingFang SC Regular"/>
              </a:defRPr>
            </a:pPr>
            <a:r>
              <a:t>CUBIC</a:t>
            </a:r>
          </a:p>
          <a:p>
            <a:pPr lvl="2" marL="937260" indent="-187325" algn="l" defTabSz="749300">
              <a:lnSpc>
                <a:spcPct val="130000"/>
              </a:lnSpc>
              <a:spcBef>
                <a:spcPts val="400"/>
              </a:spcBef>
              <a:buSzPct val="100000"/>
              <a:buFont typeface="Arial"/>
              <a:buChar char="•"/>
              <a:defRPr sz="1600">
                <a:solidFill>
                  <a:srgbClr val="252525"/>
                </a:solidFill>
                <a:latin typeface="PingFang SC Regular"/>
                <a:ea typeface="PingFang SC Regular"/>
                <a:cs typeface="PingFang SC Regular"/>
                <a:sym typeface="PingFang SC Regular"/>
              </a:defRPr>
            </a:pPr>
            <a:r>
              <a:t>RFC8312</a:t>
            </a:r>
          </a:p>
          <a:p>
            <a:pPr lvl="2" marL="937260" indent="-187325" algn="l" defTabSz="749300">
              <a:lnSpc>
                <a:spcPct val="130000"/>
              </a:lnSpc>
              <a:spcBef>
                <a:spcPts val="400"/>
              </a:spcBef>
              <a:buSzPct val="100000"/>
              <a:buFont typeface="Arial"/>
              <a:buChar char="•"/>
              <a:defRPr sz="1600">
                <a:solidFill>
                  <a:srgbClr val="252525"/>
                </a:solidFill>
                <a:latin typeface="PingFang SC Regular"/>
                <a:ea typeface="PingFang SC Regular"/>
                <a:cs typeface="PingFang SC Regular"/>
                <a:sym typeface="PingFang SC Regular"/>
              </a:defRPr>
            </a:pPr>
            <a:r>
              <a:t>Linux2.6.19</a:t>
            </a:r>
          </a:p>
          <a:p>
            <a:pPr marL="187325" indent="-187325" algn="l" defTabSz="749300">
              <a:lnSpc>
                <a:spcPct val="130000"/>
              </a:lnSpc>
              <a:spcBef>
                <a:spcPts val="800"/>
              </a:spcBef>
              <a:buSzPct val="100000"/>
              <a:buFont typeface="Arial"/>
              <a:buChar char="•"/>
              <a:defRPr b="1" sz="2100">
                <a:solidFill>
                  <a:srgbClr val="252525"/>
                </a:solidFill>
              </a:defRPr>
            </a:pPr>
            <a:r>
              <a:t>以探测带宽作为依据</a:t>
            </a:r>
          </a:p>
          <a:p>
            <a:pPr lvl="1" marL="562609" indent="-187325" algn="l" defTabSz="749300">
              <a:lnSpc>
                <a:spcPct val="130000"/>
              </a:lnSpc>
              <a:spcBef>
                <a:spcPts val="400"/>
              </a:spcBef>
              <a:buSzPct val="100000"/>
              <a:buFont typeface="Arial"/>
              <a:buChar char="•"/>
              <a:defRPr sz="1900">
                <a:solidFill>
                  <a:srgbClr val="252525"/>
                </a:solidFill>
              </a:defRPr>
            </a:pPr>
            <a:r>
              <a:t>BBR</a:t>
            </a:r>
          </a:p>
          <a:p>
            <a:pPr lvl="2" marL="937260" indent="-187325" algn="l" defTabSz="749300">
              <a:lnSpc>
                <a:spcPct val="130000"/>
              </a:lnSpc>
              <a:spcBef>
                <a:spcPts val="400"/>
              </a:spcBef>
              <a:buSzPct val="100000"/>
              <a:buFont typeface="Arial"/>
              <a:buChar char="•"/>
              <a:defRPr sz="1600">
                <a:solidFill>
                  <a:srgbClr val="252525"/>
                </a:solidFill>
              </a:defRPr>
            </a:pPr>
            <a:r>
              <a:t>Linux4.9</a:t>
            </a:r>
          </a:p>
        </p:txBody>
      </p:sp>
    </p:spTree>
  </p:cSld>
  <p:clrMapOvr>
    <a:masterClrMapping/>
  </p:clrMapOvr>
  <p:transition xmlns:p14="http://schemas.microsoft.com/office/powerpoint/2010/main" spd="med" advClick="1"/>
</p:sld>
</file>

<file path=ppt/slides/slide2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1"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84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84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空队列的效果最好</a:t>
            </a:r>
          </a:p>
        </p:txBody>
      </p:sp>
      <p:pic>
        <p:nvPicPr>
          <p:cNvPr id="1844" name="打印版课件(1) 2-242.jpg" descr="打印版课件(1) 2-242.jpg"/>
          <p:cNvPicPr>
            <a:picLocks noChangeAspect="1"/>
          </p:cNvPicPr>
          <p:nvPr/>
        </p:nvPicPr>
        <p:blipFill>
          <a:blip r:embed="rId4">
            <a:extLst/>
          </a:blip>
          <a:srcRect l="0" t="21101" r="0" b="0"/>
          <a:stretch>
            <a:fillRect/>
          </a:stretch>
        </p:blipFill>
        <p:spPr>
          <a:xfrm>
            <a:off x="0" y="1447108"/>
            <a:ext cx="12192000" cy="5410892"/>
          </a:xfrm>
          <a:prstGeom prst="rect">
            <a:avLst/>
          </a:prstGeom>
          <a:ln w="12700">
            <a:miter lim="400000"/>
          </a:ln>
        </p:spPr>
      </p:pic>
    </p:spTree>
  </p:cSld>
  <p:clrMapOvr>
    <a:masterClrMapping/>
  </p:clrMapOvr>
  <p:transition xmlns:p14="http://schemas.microsoft.com/office/powerpoint/2010/main" spd="med" advClick="1"/>
</p:sld>
</file>

<file path=ppt/slides/slide2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8"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84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85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a:lnSpc>
                <a:spcPct val="90000"/>
              </a:lnSpc>
              <a:defRPr sz="3000">
                <a:solidFill>
                  <a:srgbClr val="DC5A36"/>
                </a:solidFill>
                <a:latin typeface="PingFang SC Semibold"/>
                <a:ea typeface="PingFang SC Semibold"/>
                <a:cs typeface="PingFang SC Semibold"/>
                <a:sym typeface="PingFang SC Semibold"/>
              </a:defRPr>
            </a:pPr>
            <a:r>
              <a:t>最佳控制点在哪？</a:t>
            </a:r>
            <a:r>
              <a:rPr sz="1500"/>
              <a:t>— 1979 Leonard Kleinrock</a:t>
            </a:r>
          </a:p>
        </p:txBody>
      </p:sp>
      <p:pic>
        <p:nvPicPr>
          <p:cNvPr id="1851" name="243.png" descr="243.png"/>
          <p:cNvPicPr>
            <a:picLocks noChangeAspect="1"/>
          </p:cNvPicPr>
          <p:nvPr/>
        </p:nvPicPr>
        <p:blipFill>
          <a:blip r:embed="rId3">
            <a:extLst/>
          </a:blip>
          <a:stretch>
            <a:fillRect/>
          </a:stretch>
        </p:blipFill>
        <p:spPr>
          <a:xfrm>
            <a:off x="3921304" y="1009141"/>
            <a:ext cx="10016092" cy="5634052"/>
          </a:xfrm>
          <a:prstGeom prst="rect">
            <a:avLst/>
          </a:prstGeom>
          <a:ln w="12700">
            <a:miter lim="400000"/>
          </a:ln>
        </p:spPr>
      </p:pic>
      <p:sp>
        <p:nvSpPr>
          <p:cNvPr id="1852" name="副标题 2"/>
          <p:cNvSpPr txBox="1"/>
          <p:nvPr>
            <p:ph type="subTitle" idx="1"/>
          </p:nvPr>
        </p:nvSpPr>
        <p:spPr>
          <a:xfrm>
            <a:off x="700747" y="1806623"/>
            <a:ext cx="10515601" cy="4351340"/>
          </a:xfrm>
          <a:prstGeom prst="rect">
            <a:avLst/>
          </a:prstGeom>
        </p:spPr>
        <p:txBody>
          <a:bodyPr/>
          <a:lstStyle/>
          <a:p>
            <a:pPr marL="228600" indent="-228600" algn="l">
              <a:lnSpc>
                <a:spcPct val="100000"/>
              </a:lnSpc>
              <a:buSzPct val="100000"/>
              <a:buFont typeface="Arial"/>
              <a:buChar char="•"/>
            </a:pPr>
            <a:r>
              <a:t>基于丢包的拥塞控制算法</a:t>
            </a:r>
          </a:p>
          <a:p>
            <a:pPr lvl="1" marL="685800" indent="-228600" algn="l">
              <a:lnSpc>
                <a:spcPct val="100000"/>
              </a:lnSpc>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高时延，大量丢包</a:t>
            </a:r>
          </a:p>
          <a:p>
            <a:pPr lvl="1" marL="685800" indent="-228600" algn="l">
              <a:lnSpc>
                <a:spcPct val="100000"/>
              </a:lnSpc>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随着内存便宜，时延更高</a:t>
            </a:r>
          </a:p>
          <a:p>
            <a:pPr marL="228600" indent="-228600" algn="l">
              <a:lnSpc>
                <a:spcPct val="100000"/>
              </a:lnSpc>
              <a:buSzPct val="100000"/>
              <a:buFont typeface="Arial"/>
              <a:buChar char="•"/>
            </a:pPr>
            <a:r>
              <a:t>左边纵线（对整体网络有效）</a:t>
            </a:r>
          </a:p>
          <a:p>
            <a:pPr lvl="1" marL="685800" indent="-228600" algn="l">
              <a:lnSpc>
                <a:spcPct val="100000"/>
              </a:lnSpc>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最大带宽下</a:t>
            </a:r>
          </a:p>
          <a:p>
            <a:pPr lvl="1" marL="685800" indent="-228600" algn="l">
              <a:lnSpc>
                <a:spcPct val="100000"/>
              </a:lnSpc>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最小时延</a:t>
            </a:r>
          </a:p>
          <a:p>
            <a:pPr lvl="1" marL="685800" indent="-228600" algn="l">
              <a:lnSpc>
                <a:spcPct val="100000"/>
              </a:lnSpc>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最低丢包率</a:t>
            </a:r>
          </a:p>
          <a:p>
            <a:pPr marL="228600" indent="-228600" algn="l">
              <a:lnSpc>
                <a:spcPct val="100000"/>
              </a:lnSpc>
              <a:buSzPct val="100000"/>
              <a:buFont typeface="Arial"/>
              <a:buChar char="•"/>
              <a:defRPr>
                <a:solidFill>
                  <a:srgbClr val="535353"/>
                </a:solidFill>
              </a:defRPr>
            </a:pPr>
            <a:r>
              <a:t>RTprop 与 BtlBw 独立变化</a:t>
            </a:r>
          </a:p>
          <a:p>
            <a:pPr lvl="1" marL="685800" indent="-228600" algn="l">
              <a:lnSpc>
                <a:spcPct val="100000"/>
              </a:lnSpc>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同时只有一个可以被准确测量</a:t>
            </a:r>
          </a:p>
        </p:txBody>
      </p:sp>
    </p:spTree>
  </p:cSld>
  <p:clrMapOvr>
    <a:masterClrMapping/>
  </p:clrMapOvr>
  <p:transition xmlns:p14="http://schemas.microsoft.com/office/powerpoint/2010/main" spd="med" advClick="1"/>
</p:sld>
</file>

<file path=ppt/slides/slide2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4" name="内容占位符 2"/>
          <p:cNvSpPr txBox="1"/>
          <p:nvPr>
            <p:ph type="body" idx="1"/>
          </p:nvPr>
        </p:nvSpPr>
        <p:spPr>
          <a:xfrm>
            <a:off x="972189" y="1462285"/>
            <a:ext cx="10515601" cy="4351339"/>
          </a:xfrm>
          <a:prstGeom prst="rect">
            <a:avLst/>
          </a:prstGeom>
        </p:spPr>
        <p:txBody>
          <a:bodyPr/>
          <a:lstStyle/>
          <a:p>
            <a:pPr>
              <a:defRPr sz="2400">
                <a:latin typeface="PingFang SC Regular"/>
                <a:ea typeface="PingFang SC Regular"/>
                <a:cs typeface="PingFang SC Regular"/>
                <a:sym typeface="PingFang SC Regular"/>
              </a:defRPr>
            </a:pPr>
            <a:r>
              <a:t>由 </a:t>
            </a:r>
            <a:r>
              <a:t>Google </a:t>
            </a:r>
            <a:r>
              <a:t>于 </a:t>
            </a:r>
            <a:r>
              <a:t>2016 </a:t>
            </a:r>
            <a:r>
              <a:t>发布，</a:t>
            </a:r>
            <a:r>
              <a:t>Linux4.9 </a:t>
            </a:r>
            <a:r>
              <a:t>内核引入，</a:t>
            </a:r>
            <a:r>
              <a:t>QUIC </a:t>
            </a:r>
            <a:r>
              <a:t>使用</a:t>
            </a:r>
          </a:p>
        </p:txBody>
      </p:sp>
      <p:pic>
        <p:nvPicPr>
          <p:cNvPr id="1855" name="Picture 2" descr="Picture 2"/>
          <p:cNvPicPr>
            <a:picLocks noChangeAspect="0"/>
          </p:cNvPicPr>
          <p:nvPr/>
        </p:nvPicPr>
        <p:blipFill>
          <a:blip r:embed="rId3">
            <a:extLst/>
          </a:blip>
          <a:stretch>
            <a:fillRect/>
          </a:stretch>
        </p:blipFill>
        <p:spPr>
          <a:xfrm>
            <a:off x="1364220" y="2470635"/>
            <a:ext cx="8572501" cy="4286251"/>
          </a:xfrm>
          <a:prstGeom prst="rect">
            <a:avLst/>
          </a:prstGeom>
          <a:ln w="12700">
            <a:miter lim="400000"/>
          </a:ln>
        </p:spPr>
      </p:pic>
      <p:pic>
        <p:nvPicPr>
          <p:cNvPr id="1856"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185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85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defTabSz="777240">
              <a:lnSpc>
                <a:spcPct val="90000"/>
              </a:lnSpc>
              <a:defRPr sz="2550">
                <a:solidFill>
                  <a:srgbClr val="DC5A36"/>
                </a:solidFill>
                <a:latin typeface="PingFang SC Semibold"/>
                <a:ea typeface="PingFang SC Semibold"/>
                <a:cs typeface="PingFang SC Semibold"/>
                <a:sym typeface="PingFang SC Semibold"/>
              </a:defRPr>
            </a:pPr>
            <a:r>
              <a:t>BBR：</a:t>
            </a:r>
            <a:r>
              <a:rPr sz="2040"/>
              <a:t>TCP Bottleneck Bandwidth and Round-trip propagation time</a:t>
            </a:r>
          </a:p>
        </p:txBody>
      </p:sp>
    </p:spTree>
  </p:cSld>
  <p:clrMapOvr>
    <a:masterClrMapping/>
  </p:clrMapOvr>
  <p:transition xmlns:p14="http://schemas.microsoft.com/office/powerpoint/2010/main" spd="med" advClick="1"/>
</p:sld>
</file>

<file path=ppt/slides/slide2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2"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86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86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开启BBR</a:t>
            </a:r>
          </a:p>
        </p:txBody>
      </p:sp>
      <p:pic>
        <p:nvPicPr>
          <p:cNvPr id="1865" name="244.png" descr="244.png"/>
          <p:cNvPicPr>
            <a:picLocks noChangeAspect="1"/>
          </p:cNvPicPr>
          <p:nvPr/>
        </p:nvPicPr>
        <p:blipFill>
          <a:blip r:embed="rId3">
            <a:extLst/>
          </a:blip>
          <a:stretch>
            <a:fillRect/>
          </a:stretch>
        </p:blipFill>
        <p:spPr>
          <a:xfrm>
            <a:off x="861753" y="1134856"/>
            <a:ext cx="10933565" cy="6150132"/>
          </a:xfrm>
          <a:prstGeom prst="rect">
            <a:avLst/>
          </a:prstGeom>
          <a:ln w="12700">
            <a:miter lim="400000"/>
          </a:ln>
        </p:spPr>
      </p:pic>
      <p:sp>
        <p:nvSpPr>
          <p:cNvPr id="1866" name="副标题 2"/>
          <p:cNvSpPr txBox="1"/>
          <p:nvPr>
            <p:ph type="subTitle" sz="quarter" idx="1"/>
          </p:nvPr>
        </p:nvSpPr>
        <p:spPr>
          <a:xfrm>
            <a:off x="648517" y="1131694"/>
            <a:ext cx="10515601" cy="618483"/>
          </a:xfrm>
          <a:prstGeom prst="rect">
            <a:avLst/>
          </a:prstGeom>
        </p:spPr>
        <p:txBody>
          <a:bodyPr/>
          <a:lstStyle>
            <a:lvl1pPr algn="l">
              <a:lnSpc>
                <a:spcPct val="100000"/>
              </a:lnSpc>
              <a:spcBef>
                <a:spcPts val="800"/>
              </a:spcBef>
              <a:defRPr>
                <a:latin typeface="PingFang SC Regular"/>
                <a:ea typeface="PingFang SC Regular"/>
                <a:cs typeface="PingFang SC Regular"/>
                <a:sym typeface="PingFang SC Regular"/>
              </a:defRPr>
            </a:lvl1pPr>
          </a:lstStyle>
          <a:p>
            <a:pPr/>
            <a:r>
              <a:t>net.ipv4.tcp_congestion_control=bbr</a:t>
            </a:r>
          </a:p>
        </p:txBody>
      </p:sp>
    </p:spTree>
  </p:cSld>
  <p:clrMapOvr>
    <a:masterClrMapping/>
  </p:clrMapOvr>
  <p:transition xmlns:p14="http://schemas.microsoft.com/office/powerpoint/2010/main" spd="med" advClick="1"/>
</p:sld>
</file>

<file path=ppt/slides/slide2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8"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869" name="副标题 2"/>
          <p:cNvSpPr txBox="1"/>
          <p:nvPr>
            <p:ph type="subTitle" idx="1"/>
          </p:nvPr>
        </p:nvSpPr>
        <p:spPr>
          <a:xfrm>
            <a:off x="609600" y="762000"/>
            <a:ext cx="10515600" cy="4351338"/>
          </a:xfrm>
          <a:prstGeom prst="rect">
            <a:avLst/>
          </a:prstGeom>
        </p:spPr>
        <p:txBody>
          <a:bodyPr/>
          <a:lstStyle/>
          <a:p>
            <a:pPr algn="l">
              <a:lnSpc>
                <a:spcPct val="100000"/>
              </a:lnSpc>
              <a:defRPr sz="3000">
                <a:latin typeface="PingFang SC Regular"/>
                <a:ea typeface="PingFang SC Regular"/>
                <a:cs typeface="PingFang SC Regular"/>
                <a:sym typeface="PingFang SC Regular"/>
              </a:defRPr>
            </a:pPr>
            <a:r>
              <a:t>MSS与MTU的区别</a:t>
            </a:r>
          </a:p>
          <a:p>
            <a:pPr algn="l">
              <a:lnSpc>
                <a:spcPct val="100000"/>
              </a:lnSpc>
              <a:defRPr sz="3000">
                <a:latin typeface="PingFang SC Regular"/>
                <a:ea typeface="PingFang SC Regular"/>
                <a:cs typeface="PingFang SC Regular"/>
                <a:sym typeface="PingFang SC Regular"/>
              </a:defRPr>
            </a:pPr>
            <a:r>
              <a:t>丢包驱动的拥塞控制算法</a:t>
            </a:r>
          </a:p>
          <a:p>
            <a:pPr algn="l">
              <a:lnSpc>
                <a:spcPct val="100000"/>
              </a:lnSpc>
              <a:defRPr sz="3000">
                <a:latin typeface="PingFang SC Regular"/>
                <a:ea typeface="PingFang SC Regular"/>
                <a:cs typeface="PingFang SC Regular"/>
                <a:sym typeface="PingFang SC Regular"/>
              </a:defRPr>
            </a:pPr>
            <a:r>
              <a:t>初始拥塞窗口的调整</a:t>
            </a:r>
          </a:p>
          <a:p>
            <a:pPr algn="l">
              <a:lnSpc>
                <a:spcPct val="100000"/>
              </a:lnSpc>
              <a:defRPr sz="3000">
                <a:latin typeface="PingFang SC Regular"/>
                <a:ea typeface="PingFang SC Regular"/>
                <a:cs typeface="PingFang SC Regular"/>
                <a:sym typeface="PingFang SC Regular"/>
              </a:defRPr>
            </a:pPr>
            <a:r>
              <a:t>测量驱动的拥塞控制算法</a:t>
            </a:r>
          </a:p>
          <a:p>
            <a:pPr algn="l">
              <a:lnSpc>
                <a:spcPct val="100000"/>
              </a:lnSpc>
              <a:defRPr sz="3600">
                <a:solidFill>
                  <a:srgbClr val="F34E30"/>
                </a:solidFill>
                <a:latin typeface="PingFang SC Regular"/>
                <a:ea typeface="PingFang SC Regular"/>
                <a:cs typeface="PingFang SC Regular"/>
                <a:sym typeface="PingFang SC Regular"/>
              </a:defRPr>
            </a:pPr>
            <a:r>
              <a:t>TCP字符流对消息边界的影响</a:t>
            </a:r>
          </a:p>
        </p:txBody>
      </p:sp>
    </p:spTree>
  </p:cSld>
  <p:clrMapOvr>
    <a:masterClrMapping/>
  </p:clrMapOvr>
  <p:transition xmlns:p14="http://schemas.microsoft.com/office/powerpoint/2010/main" spd="med" advClick="1"/>
</p:sld>
</file>

<file path=ppt/slides/slide2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73"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874"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875"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TLS Record 头部</a:t>
            </a:r>
          </a:p>
        </p:txBody>
      </p:sp>
      <p:pic>
        <p:nvPicPr>
          <p:cNvPr id="1876" name="内容占位符 6" descr="内容占位符 6"/>
          <p:cNvPicPr>
            <a:picLocks noChangeAspect="1"/>
          </p:cNvPicPr>
          <p:nvPr/>
        </p:nvPicPr>
        <p:blipFill>
          <a:blip r:embed="rId3">
            <a:extLst/>
          </a:blip>
          <a:stretch>
            <a:fillRect/>
          </a:stretch>
        </p:blipFill>
        <p:spPr>
          <a:xfrm>
            <a:off x="1353694" y="1408829"/>
            <a:ext cx="9484612" cy="4742308"/>
          </a:xfrm>
          <a:prstGeom prst="rect">
            <a:avLst/>
          </a:prstGeom>
          <a:ln w="12700">
            <a:miter lim="400000"/>
          </a:ln>
        </p:spPr>
      </p:pic>
    </p:spTree>
  </p:cSld>
  <p:clrMapOvr>
    <a:masterClrMapping/>
  </p:clrMapOvr>
  <p:transition xmlns:p14="http://schemas.microsoft.com/office/powerpoint/2010/main" spd="med" advClick="1"/>
</p:sld>
</file>

<file path=ppt/slides/slide2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78"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87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88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TLS Record Size 的影响</a:t>
            </a:r>
          </a:p>
        </p:txBody>
      </p:sp>
      <p:pic>
        <p:nvPicPr>
          <p:cNvPr id="1881" name="内容占位符 6" descr="内容占位符 6"/>
          <p:cNvPicPr>
            <a:picLocks noChangeAspect="1"/>
          </p:cNvPicPr>
          <p:nvPr/>
        </p:nvPicPr>
        <p:blipFill>
          <a:blip r:embed="rId4">
            <a:extLst/>
          </a:blip>
          <a:stretch>
            <a:fillRect/>
          </a:stretch>
        </p:blipFill>
        <p:spPr>
          <a:xfrm>
            <a:off x="1249668" y="2327056"/>
            <a:ext cx="9901289" cy="2576654"/>
          </a:xfrm>
          <a:prstGeom prst="rect">
            <a:avLst/>
          </a:prstGeom>
          <a:ln w="12700">
            <a:miter lim="400000"/>
          </a:ln>
        </p:spPr>
      </p:pic>
    </p:spTree>
  </p:cSld>
  <p:clrMapOvr>
    <a:masterClrMapping/>
  </p:clrMapOvr>
  <p:transition xmlns:p14="http://schemas.microsoft.com/office/powerpoint/2010/main" spd="med" advClick="1"/>
</p:sld>
</file>

<file path=ppt/slides/slide2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5"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886"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88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88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本节课程总结</a:t>
            </a:r>
          </a:p>
        </p:txBody>
      </p:sp>
      <p:sp>
        <p:nvSpPr>
          <p:cNvPr id="1889" name="副标题 2"/>
          <p:cNvSpPr txBox="1"/>
          <p:nvPr>
            <p:ph type="subTitle" idx="1"/>
          </p:nvPr>
        </p:nvSpPr>
        <p:spPr>
          <a:xfrm>
            <a:off x="609600" y="1295400"/>
            <a:ext cx="11217224" cy="4351340"/>
          </a:xfrm>
          <a:prstGeom prst="rect">
            <a:avLst/>
          </a:prstGeom>
        </p:spPr>
        <p:txBody>
          <a:bodyPr/>
          <a:lstStyle/>
          <a:p>
            <a:pPr marL="228600" indent="-228600"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通过测量MTU，TCP获得的链路MSS将作为分包依据。</a:t>
            </a:r>
          </a:p>
          <a:p>
            <a:pPr marL="228600" indent="-228600"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慢启动的初始拥塞窗口大小，将影响Web小对象的传输速度。</a:t>
            </a:r>
          </a:p>
          <a:p>
            <a:pPr marL="228600" indent="-228600"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快速重传时无论保守乐观还是积极悲观，都不如开启SACK选择性重传更有效率。</a:t>
            </a:r>
          </a:p>
          <a:p>
            <a:pPr marL="228600" indent="-228600"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拥塞阈值既可以通过丢包发现，也可以通过测量发现，后者的综合性能更好。</a:t>
            </a:r>
          </a:p>
          <a:p>
            <a:pPr marL="228600" indent="-228600"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TCP字符流上连续传输多个有边界消息时，其本身的分包机制会影响到上层消息的读写性能。</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5"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26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6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Chrome 抓包：Network 面板</a:t>
            </a:r>
          </a:p>
        </p:txBody>
      </p:sp>
      <p:pic>
        <p:nvPicPr>
          <p:cNvPr id="268" name="图像" descr="图像"/>
          <p:cNvPicPr>
            <a:picLocks noChangeAspect="1"/>
          </p:cNvPicPr>
          <p:nvPr/>
        </p:nvPicPr>
        <p:blipFill>
          <a:blip r:embed="rId4">
            <a:extLst/>
          </a:blip>
          <a:stretch>
            <a:fillRect/>
          </a:stretch>
        </p:blipFill>
        <p:spPr>
          <a:xfrm>
            <a:off x="983454" y="1385840"/>
            <a:ext cx="9762138" cy="4341865"/>
          </a:xfrm>
          <a:prstGeom prst="rect">
            <a:avLst/>
          </a:prstGeom>
          <a:ln w="12700">
            <a:miter lim="400000"/>
          </a:ln>
        </p:spPr>
      </p:pic>
    </p:spTree>
  </p:cSld>
  <p:clrMapOvr>
    <a:masterClrMapping/>
  </p:clrMapOvr>
  <p:transition xmlns:p14="http://schemas.microsoft.com/office/powerpoint/2010/main" spd="med" advClick="1"/>
</p:sld>
</file>

<file path=ppt/slides/slide2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91"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892"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89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89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课后思考题</a:t>
            </a:r>
          </a:p>
        </p:txBody>
      </p:sp>
      <p:sp>
        <p:nvSpPr>
          <p:cNvPr id="1895" name="副标题 2"/>
          <p:cNvSpPr txBox="1"/>
          <p:nvPr>
            <p:ph type="subTitle" idx="1"/>
          </p:nvPr>
        </p:nvSpPr>
        <p:spPr>
          <a:xfrm>
            <a:off x="674435" y="1780961"/>
            <a:ext cx="8105539" cy="4351339"/>
          </a:xfrm>
          <a:prstGeom prst="rect">
            <a:avLst/>
          </a:prstGeom>
        </p:spPr>
        <p:txBody>
          <a:bodyPr/>
          <a:lstStyle/>
          <a:p>
            <a:pPr algn="l">
              <a:lnSpc>
                <a:spcPct val="120000"/>
              </a:lnSpc>
              <a:spcBef>
                <a:spcPts val="800"/>
              </a:spcBef>
              <a:defRPr>
                <a:latin typeface="PingFang SC Regular"/>
                <a:ea typeface="PingFang SC Regular"/>
                <a:cs typeface="PingFang SC Regular"/>
                <a:sym typeface="PingFang SC Regular"/>
              </a:defRPr>
            </a:pPr>
            <a:r>
              <a:t>如果</a:t>
            </a:r>
            <a:r>
              <a:t>HTTP</a:t>
            </a:r>
            <a:r>
              <a:t>消息为</a:t>
            </a:r>
            <a:r>
              <a:t>10K</a:t>
            </a:r>
            <a:r>
              <a:t>，</a:t>
            </a:r>
            <a:r>
              <a:t>MSS</a:t>
            </a:r>
            <a:r>
              <a:t>为</a:t>
            </a:r>
            <a:r>
              <a:t>1.5K</a:t>
            </a:r>
            <a:r>
              <a:t>，传输完需要多少个</a:t>
            </a:r>
            <a:r>
              <a:t>RTT</a:t>
            </a:r>
            <a:r>
              <a:t>？</a:t>
            </a:r>
          </a:p>
        </p:txBody>
      </p:sp>
    </p:spTree>
  </p:cSld>
  <p:clrMapOvr>
    <a:masterClrMapping/>
  </p:clrMapOvr>
  <p:transition xmlns:p14="http://schemas.microsoft.com/office/powerpoint/2010/main" spd="med" advClick="1"/>
</p:sld>
</file>

<file path=ppt/slides/slide2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97" name="ppt封面-5.jpg" descr="ppt封面-5.jpg"/>
          <p:cNvPicPr>
            <a:picLocks noChangeAspect="1"/>
          </p:cNvPicPr>
          <p:nvPr/>
        </p:nvPicPr>
        <p:blipFill>
          <a:blip r:embed="rId3">
            <a:extLst/>
          </a:blip>
          <a:stretch>
            <a:fillRect/>
          </a:stretch>
        </p:blipFill>
        <p:spPr>
          <a:xfrm>
            <a:off x="0" y="0"/>
            <a:ext cx="12192000" cy="6858000"/>
          </a:xfrm>
          <a:prstGeom prst="rect">
            <a:avLst/>
          </a:prstGeom>
          <a:ln w="12700">
            <a:miter lim="400000"/>
          </a:ln>
        </p:spPr>
      </p:pic>
      <p:pic>
        <p:nvPicPr>
          <p:cNvPr id="1898"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189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90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a:lnSpc>
                <a:spcPct val="90000"/>
              </a:lnSpc>
              <a:defRPr sz="3000">
                <a:solidFill>
                  <a:srgbClr val="DC5A36"/>
                </a:solidFill>
                <a:latin typeface="PingFang SC Semibold"/>
                <a:ea typeface="PingFang SC Semibold"/>
                <a:cs typeface="PingFang SC Semibold"/>
                <a:sym typeface="PingFang SC Semibold"/>
              </a:defRPr>
            </a:pPr>
            <a:r>
              <a:t>课时14: 为什么必须使用</a:t>
            </a:r>
            <a:r>
              <a:rPr>
                <a:solidFill>
                  <a:srgbClr val="EE4E25"/>
                </a:solidFill>
              </a:rPr>
              <a:t>UDP协议发送广播报文？</a:t>
            </a:r>
          </a:p>
        </p:txBody>
      </p:sp>
      <p:sp>
        <p:nvSpPr>
          <p:cNvPr id="1901" name="副标题 2"/>
          <p:cNvSpPr txBox="1"/>
          <p:nvPr>
            <p:ph type="subTitle" idx="1"/>
          </p:nvPr>
        </p:nvSpPr>
        <p:spPr>
          <a:xfrm>
            <a:off x="800100" y="1974962"/>
            <a:ext cx="10515601" cy="4351341"/>
          </a:xfrm>
          <a:prstGeom prst="rect">
            <a:avLst/>
          </a:prstGeom>
        </p:spPr>
        <p:txBody>
          <a:bodyPr/>
          <a:lstStyle/>
          <a:p>
            <a:pPr marL="294004" indent="-294004" algn="l">
              <a:lnSpc>
                <a:spcPct val="140000"/>
              </a:lnSpc>
              <a:buSzPct val="100000"/>
              <a:buAutoNum type="arabicPeriod" startAt="1"/>
              <a:defRPr sz="2200">
                <a:latin typeface="PingFang SC Regular"/>
                <a:ea typeface="PingFang SC Regular"/>
                <a:cs typeface="PingFang SC Regular"/>
                <a:sym typeface="PingFang SC Regular"/>
              </a:defRPr>
            </a:pPr>
            <a:r>
              <a:t>UDP协议的特点</a:t>
            </a:r>
          </a:p>
          <a:p>
            <a:pPr marL="294004" indent="-294004" algn="l">
              <a:lnSpc>
                <a:spcPct val="140000"/>
              </a:lnSpc>
              <a:buSzPct val="100000"/>
              <a:buAutoNum type="arabicPeriod" startAt="1"/>
              <a:defRPr sz="2200">
                <a:latin typeface="PingFang SC Regular"/>
                <a:ea typeface="PingFang SC Regular"/>
                <a:cs typeface="PingFang SC Regular"/>
                <a:sym typeface="PingFang SC Regular"/>
              </a:defRPr>
            </a:pPr>
            <a:r>
              <a:t>DNS协议的查询、应答格式</a:t>
            </a:r>
          </a:p>
          <a:p>
            <a:pPr marL="294004" indent="-294004" algn="l">
              <a:lnSpc>
                <a:spcPct val="140000"/>
              </a:lnSpc>
              <a:buSzPct val="100000"/>
              <a:buAutoNum type="arabicPeriod" startAt="1"/>
              <a:defRPr sz="2200">
                <a:latin typeface="PingFang SC Regular"/>
                <a:ea typeface="PingFang SC Regular"/>
                <a:cs typeface="PingFang SC Regular"/>
                <a:sym typeface="PingFang SC Regular"/>
              </a:defRPr>
            </a:pPr>
            <a:r>
              <a:t>IP地址网络段与主机段的划分</a:t>
            </a:r>
          </a:p>
          <a:p>
            <a:pPr marL="294004" indent="-294004" algn="l">
              <a:lnSpc>
                <a:spcPct val="140000"/>
              </a:lnSpc>
              <a:buSzPct val="100000"/>
              <a:buAutoNum type="arabicPeriod" startAt="1"/>
              <a:defRPr sz="2200">
                <a:latin typeface="PingFang SC Regular"/>
                <a:ea typeface="PingFang SC Regular"/>
                <a:cs typeface="PingFang SC Regular"/>
                <a:sym typeface="PingFang SC Regular"/>
              </a:defRPr>
            </a:pPr>
            <a:r>
              <a:t>IP广播与组播功能</a:t>
            </a:r>
          </a:p>
          <a:p>
            <a:pPr marL="294004" indent="-294004" algn="l">
              <a:lnSpc>
                <a:spcPct val="140000"/>
              </a:lnSpc>
              <a:buSzPct val="100000"/>
              <a:buAutoNum type="arabicPeriod" startAt="1"/>
              <a:defRPr sz="2200">
                <a:latin typeface="PingFang SC Regular"/>
                <a:ea typeface="PingFang SC Regular"/>
                <a:cs typeface="PingFang SC Regular"/>
                <a:sym typeface="PingFang SC Regular"/>
              </a:defRPr>
            </a:pPr>
            <a:r>
              <a:t>访问公网时使用的NAT端口映射</a:t>
            </a:r>
          </a:p>
        </p:txBody>
      </p:sp>
      <p:sp>
        <p:nvSpPr>
          <p:cNvPr id="1902" name="内容占位符 2"/>
          <p:cNvSpPr txBox="1"/>
          <p:nvPr/>
        </p:nvSpPr>
        <p:spPr>
          <a:xfrm>
            <a:off x="688179" y="1289187"/>
            <a:ext cx="6242245" cy="7471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nSpc>
                <a:spcPct val="90000"/>
              </a:lnSpc>
              <a:spcBef>
                <a:spcPts val="1000"/>
              </a:spcBef>
              <a:defRPr sz="2800">
                <a:solidFill>
                  <a:srgbClr val="EE4E25"/>
                </a:solidFill>
              </a:defRPr>
            </a:lvl1pPr>
          </a:lstStyle>
          <a:p>
            <a:pPr/>
            <a:r>
              <a:t>你将掌握：</a:t>
            </a:r>
          </a:p>
        </p:txBody>
      </p:sp>
    </p:spTree>
  </p:cSld>
  <p:clrMapOvr>
    <a:masterClrMapping/>
  </p:clrMapOvr>
  <p:transition xmlns:p14="http://schemas.microsoft.com/office/powerpoint/2010/main" spd="med" advClick="1"/>
</p:sld>
</file>

<file path=ppt/slides/slide2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6"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907" name="副标题 2"/>
          <p:cNvSpPr txBox="1"/>
          <p:nvPr>
            <p:ph type="subTitle" idx="1"/>
          </p:nvPr>
        </p:nvSpPr>
        <p:spPr>
          <a:xfrm>
            <a:off x="609600" y="647700"/>
            <a:ext cx="10515600" cy="4351338"/>
          </a:xfrm>
          <a:prstGeom prst="rect">
            <a:avLst/>
          </a:prstGeom>
        </p:spPr>
        <p:txBody>
          <a:bodyPr/>
          <a:lstStyle/>
          <a:p>
            <a:pPr algn="l">
              <a:lnSpc>
                <a:spcPct val="100000"/>
              </a:lnSpc>
              <a:defRPr sz="3600">
                <a:solidFill>
                  <a:srgbClr val="F34D2F"/>
                </a:solidFill>
                <a:latin typeface="PingFang SC Regular"/>
                <a:ea typeface="PingFang SC Regular"/>
                <a:cs typeface="PingFang SC Regular"/>
                <a:sym typeface="PingFang SC Regular"/>
              </a:defRPr>
            </a:pPr>
            <a:r>
              <a:t>UDP与DNS协议</a:t>
            </a:r>
          </a:p>
          <a:p>
            <a:pPr algn="l">
              <a:lnSpc>
                <a:spcPct val="100000"/>
              </a:lnSpc>
              <a:defRPr sz="3000">
                <a:latin typeface="PingFang SC Regular"/>
                <a:ea typeface="PingFang SC Regular"/>
                <a:cs typeface="PingFang SC Regular"/>
                <a:sym typeface="PingFang SC Regular"/>
              </a:defRPr>
            </a:pPr>
            <a:r>
              <a:t>IP多播功能</a:t>
            </a:r>
          </a:p>
          <a:p>
            <a:pPr algn="l">
              <a:lnSpc>
                <a:spcPct val="100000"/>
              </a:lnSpc>
              <a:defRPr sz="3000">
                <a:latin typeface="PingFang SC Regular"/>
                <a:ea typeface="PingFang SC Regular"/>
                <a:cs typeface="PingFang SC Regular"/>
                <a:sym typeface="PingFang SC Regular"/>
              </a:defRPr>
            </a:pPr>
            <a:r>
              <a:t>IP地址的CIDR分段法</a:t>
            </a:r>
          </a:p>
          <a:p>
            <a:pPr algn="l">
              <a:lnSpc>
                <a:spcPct val="100000"/>
              </a:lnSpc>
              <a:defRPr sz="3000">
                <a:latin typeface="PingFang SC Regular"/>
                <a:ea typeface="PingFang SC Regular"/>
                <a:cs typeface="PingFang SC Regular"/>
                <a:sym typeface="PingFang SC Regular"/>
              </a:defRPr>
            </a:pPr>
            <a:r>
              <a:t>内网、公网间的NAT端口转发</a:t>
            </a:r>
          </a:p>
        </p:txBody>
      </p:sp>
    </p:spTree>
  </p:cSld>
  <p:clrMapOvr>
    <a:masterClrMapping/>
  </p:clrMapOvr>
  <p:transition xmlns:p14="http://schemas.microsoft.com/office/powerpoint/2010/main" spd="med" advClick="1"/>
</p:sld>
</file>

<file path=ppt/slides/slide2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1"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91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91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DNS的多级查询</a:t>
            </a:r>
          </a:p>
        </p:txBody>
      </p:sp>
      <p:pic>
        <p:nvPicPr>
          <p:cNvPr id="1914" name="图像" descr="图像"/>
          <p:cNvPicPr>
            <a:picLocks noChangeAspect="1"/>
          </p:cNvPicPr>
          <p:nvPr/>
        </p:nvPicPr>
        <p:blipFill>
          <a:blip r:embed="rId4">
            <a:extLst/>
          </a:blip>
          <a:stretch>
            <a:fillRect/>
          </a:stretch>
        </p:blipFill>
        <p:spPr>
          <a:xfrm>
            <a:off x="2196151" y="1269884"/>
            <a:ext cx="7723500" cy="5219352"/>
          </a:xfrm>
          <a:prstGeom prst="rect">
            <a:avLst/>
          </a:prstGeom>
          <a:ln w="12700">
            <a:miter lim="400000"/>
          </a:ln>
        </p:spPr>
      </p:pic>
    </p:spTree>
  </p:cSld>
  <p:clrMapOvr>
    <a:masterClrMapping/>
  </p:clrMapOvr>
  <p:transition xmlns:p14="http://schemas.microsoft.com/office/powerpoint/2010/main" spd="med" advClick="1"/>
</p:sld>
</file>

<file path=ppt/slides/slide2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8"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91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92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DNS 查询流程</a:t>
            </a:r>
          </a:p>
        </p:txBody>
      </p:sp>
      <p:pic>
        <p:nvPicPr>
          <p:cNvPr id="1921" name="图像" descr="图像"/>
          <p:cNvPicPr>
            <a:picLocks noChangeAspect="1"/>
          </p:cNvPicPr>
          <p:nvPr/>
        </p:nvPicPr>
        <p:blipFill>
          <a:blip r:embed="rId4">
            <a:extLst/>
          </a:blip>
          <a:stretch>
            <a:fillRect/>
          </a:stretch>
        </p:blipFill>
        <p:spPr>
          <a:xfrm>
            <a:off x="685800" y="2083735"/>
            <a:ext cx="10820400" cy="2979648"/>
          </a:xfrm>
          <a:prstGeom prst="rect">
            <a:avLst/>
          </a:prstGeom>
          <a:ln w="12700">
            <a:miter lim="400000"/>
          </a:ln>
        </p:spPr>
      </p:pic>
    </p:spTree>
  </p:cSld>
  <p:clrMapOvr>
    <a:masterClrMapping/>
  </p:clrMapOvr>
  <p:transition xmlns:p14="http://schemas.microsoft.com/office/powerpoint/2010/main" spd="med" advClick="1"/>
</p:sld>
</file>

<file path=ppt/slides/slide2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5"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92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92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DNS 报文</a:t>
            </a:r>
          </a:p>
        </p:txBody>
      </p:sp>
      <p:pic>
        <p:nvPicPr>
          <p:cNvPr id="1928" name="253.png" descr="253.png"/>
          <p:cNvPicPr>
            <a:picLocks noChangeAspect="1"/>
          </p:cNvPicPr>
          <p:nvPr/>
        </p:nvPicPr>
        <p:blipFill>
          <a:blip r:embed="rId3">
            <a:extLst/>
          </a:blip>
          <a:stretch>
            <a:fillRect/>
          </a:stretch>
        </p:blipFill>
        <p:spPr>
          <a:xfrm>
            <a:off x="-38100" y="346938"/>
            <a:ext cx="12192001" cy="6858004"/>
          </a:xfrm>
          <a:prstGeom prst="rect">
            <a:avLst/>
          </a:prstGeom>
          <a:ln w="12700">
            <a:miter lim="400000"/>
          </a:ln>
        </p:spPr>
      </p:pic>
    </p:spTree>
  </p:cSld>
  <p:clrMapOvr>
    <a:masterClrMapping/>
  </p:clrMapOvr>
  <p:transition xmlns:p14="http://schemas.microsoft.com/office/powerpoint/2010/main" spd="med" advClick="1"/>
</p:sld>
</file>

<file path=ppt/slides/slide2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30"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93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93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Questions 格式</a:t>
            </a:r>
          </a:p>
        </p:txBody>
      </p:sp>
      <p:pic>
        <p:nvPicPr>
          <p:cNvPr id="1933" name="254.png" descr="254.png"/>
          <p:cNvPicPr>
            <a:picLocks noChangeAspect="1"/>
          </p:cNvPicPr>
          <p:nvPr/>
        </p:nvPicPr>
        <p:blipFill>
          <a:blip r:embed="rId4">
            <a:extLst/>
          </a:blip>
          <a:stretch>
            <a:fillRect/>
          </a:stretch>
        </p:blipFill>
        <p:spPr>
          <a:xfrm>
            <a:off x="2587600" y="159013"/>
            <a:ext cx="12192001" cy="6858003"/>
          </a:xfrm>
          <a:prstGeom prst="rect">
            <a:avLst/>
          </a:prstGeom>
          <a:ln w="12700">
            <a:miter lim="400000"/>
          </a:ln>
        </p:spPr>
      </p:pic>
      <p:sp>
        <p:nvSpPr>
          <p:cNvPr id="1934" name="副标题 2"/>
          <p:cNvSpPr txBox="1"/>
          <p:nvPr>
            <p:ph type="subTitle" sz="quarter" idx="1"/>
          </p:nvPr>
        </p:nvSpPr>
        <p:spPr>
          <a:xfrm>
            <a:off x="933344" y="1626158"/>
            <a:ext cx="9246708" cy="618483"/>
          </a:xfrm>
          <a:prstGeom prst="rect">
            <a:avLst/>
          </a:prstGeom>
        </p:spPr>
        <p:txBody>
          <a:bodyPr/>
          <a:lstStyle>
            <a:lvl1pPr algn="l">
              <a:lnSpc>
                <a:spcPct val="100000"/>
              </a:lnSpc>
              <a:spcBef>
                <a:spcPts val="800"/>
              </a:spcBef>
            </a:lvl1pPr>
          </a:lstStyle>
          <a:p>
            <a:pPr/>
            <a:r>
              <a:t>QTYPE 常用类型</a:t>
            </a:r>
          </a:p>
        </p:txBody>
      </p:sp>
      <p:graphicFrame>
        <p:nvGraphicFramePr>
          <p:cNvPr id="1935" name="表格 6"/>
          <p:cNvGraphicFramePr/>
          <p:nvPr/>
        </p:nvGraphicFramePr>
        <p:xfrm>
          <a:off x="963380" y="2441664"/>
          <a:ext cx="4861947" cy="291169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159262"/>
                <a:gridCol w="1159262"/>
                <a:gridCol w="2533896"/>
              </a:tblGrid>
              <a:tr h="415920">
                <a:tc>
                  <a:txBody>
                    <a:bodyPr/>
                    <a:lstStyle/>
                    <a:p>
                      <a:pPr algn="ctr">
                        <a:defRPr sz="1800"/>
                      </a:pPr>
                      <a:r>
                        <a:rPr sz="1600"/>
                        <a:t>值</a:t>
                      </a:r>
                    </a:p>
                  </a:txBody>
                  <a:tcPr marL="38100" marR="38100" marT="38100" marB="3810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F8B57"/>
                    </a:solidFill>
                  </a:tcPr>
                </a:tc>
                <a:tc>
                  <a:txBody>
                    <a:bodyPr/>
                    <a:lstStyle/>
                    <a:p>
                      <a:pPr algn="ctr">
                        <a:defRPr sz="1800"/>
                      </a:pPr>
                      <a:r>
                        <a:rPr sz="1600"/>
                        <a:t>类型</a:t>
                      </a:r>
                    </a:p>
                  </a:txBody>
                  <a:tcPr marL="38100" marR="38100" marT="38100" marB="3810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F8B57"/>
                    </a:solidFill>
                  </a:tcPr>
                </a:tc>
                <a:tc>
                  <a:txBody>
                    <a:bodyPr/>
                    <a:lstStyle/>
                    <a:p>
                      <a:pPr algn="ctr">
                        <a:defRPr sz="1800"/>
                      </a:pPr>
                      <a:r>
                        <a:rPr sz="1600"/>
                        <a:t>意义</a:t>
                      </a:r>
                    </a:p>
                  </a:txBody>
                  <a:tcPr marL="38100" marR="38100" marT="38100" marB="3810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F8B57"/>
                    </a:solidFill>
                  </a:tcPr>
                </a:tc>
              </a:tr>
              <a:tr h="415920">
                <a:tc>
                  <a:txBody>
                    <a:bodyPr/>
                    <a:lstStyle/>
                    <a:p>
                      <a:pPr algn="ctr">
                        <a:defRPr sz="1800"/>
                      </a:pPr>
                      <a:r>
                        <a:rPr sz="1600"/>
                        <a:t>1</a:t>
                      </a:r>
                    </a:p>
                  </a:txBody>
                  <a:tcPr marL="38100" marR="38100" marT="38100" marB="3810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6C491"/>
                    </a:solidFill>
                  </a:tcPr>
                </a:tc>
                <a:tc>
                  <a:txBody>
                    <a:bodyPr/>
                    <a:lstStyle/>
                    <a:p>
                      <a:pPr algn="ctr">
                        <a:defRPr sz="1800"/>
                      </a:pPr>
                      <a:r>
                        <a:rPr sz="1600"/>
                        <a:t>A</a:t>
                      </a:r>
                    </a:p>
                  </a:txBody>
                  <a:tcPr marL="38100" marR="38100" marT="38100" marB="3810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6C491"/>
                    </a:solidFill>
                  </a:tcPr>
                </a:tc>
                <a:tc>
                  <a:txBody>
                    <a:bodyPr/>
                    <a:lstStyle/>
                    <a:p>
                      <a:pPr algn="ctr">
                        <a:defRPr sz="1600"/>
                      </a:pPr>
                      <a:r>
                        <a:t>IPv4</a:t>
                      </a:r>
                      <a:r>
                        <a:t>地址</a:t>
                      </a:r>
                    </a:p>
                  </a:txBody>
                  <a:tcPr marL="38100" marR="38100" marT="38100" marB="3810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6C491"/>
                    </a:solidFill>
                  </a:tcPr>
                </a:tc>
              </a:tr>
              <a:tr h="415920">
                <a:tc>
                  <a:txBody>
                    <a:bodyPr/>
                    <a:lstStyle/>
                    <a:p>
                      <a:pPr algn="ctr">
                        <a:defRPr sz="1800"/>
                      </a:pPr>
                      <a:r>
                        <a:rPr sz="1600"/>
                        <a:t>2</a:t>
                      </a:r>
                    </a:p>
                  </a:txBody>
                  <a:tcPr marL="38100" marR="38100" marT="38100" marB="3810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6C491"/>
                    </a:solidFill>
                  </a:tcPr>
                </a:tc>
                <a:tc>
                  <a:txBody>
                    <a:bodyPr/>
                    <a:lstStyle/>
                    <a:p>
                      <a:pPr algn="ctr">
                        <a:defRPr sz="1800"/>
                      </a:pPr>
                      <a:r>
                        <a:rPr sz="1600"/>
                        <a:t>NS</a:t>
                      </a:r>
                    </a:p>
                  </a:txBody>
                  <a:tcPr marL="38100" marR="38100" marT="38100" marB="3810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6C491"/>
                    </a:solidFill>
                  </a:tcPr>
                </a:tc>
                <a:tc>
                  <a:txBody>
                    <a:bodyPr/>
                    <a:lstStyle/>
                    <a:p>
                      <a:pPr algn="ctr">
                        <a:defRPr sz="1800"/>
                      </a:pPr>
                      <a:r>
                        <a:rPr sz="1600"/>
                        <a:t>权威域名服务器</a:t>
                      </a:r>
                    </a:p>
                  </a:txBody>
                  <a:tcPr marL="38100" marR="38100" marT="38100" marB="3810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6C491"/>
                    </a:solidFill>
                  </a:tcPr>
                </a:tc>
              </a:tr>
              <a:tr h="415920">
                <a:tc>
                  <a:txBody>
                    <a:bodyPr/>
                    <a:lstStyle/>
                    <a:p>
                      <a:pPr algn="ctr">
                        <a:defRPr sz="1800"/>
                      </a:pPr>
                      <a:r>
                        <a:rPr sz="1600"/>
                        <a:t>5</a:t>
                      </a:r>
                    </a:p>
                  </a:txBody>
                  <a:tcPr marL="38100" marR="38100" marT="38100" marB="3810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6C491"/>
                    </a:solidFill>
                  </a:tcPr>
                </a:tc>
                <a:tc>
                  <a:txBody>
                    <a:bodyPr/>
                    <a:lstStyle/>
                    <a:p>
                      <a:pPr algn="ctr">
                        <a:defRPr sz="1800"/>
                      </a:pPr>
                      <a:r>
                        <a:rPr sz="1600"/>
                        <a:t>CNAME</a:t>
                      </a:r>
                    </a:p>
                  </a:txBody>
                  <a:tcPr marL="38100" marR="38100" marT="38100" marB="3810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6C491"/>
                    </a:solidFill>
                  </a:tcPr>
                </a:tc>
                <a:tc>
                  <a:txBody>
                    <a:bodyPr/>
                    <a:lstStyle/>
                    <a:p>
                      <a:pPr algn="ctr">
                        <a:defRPr sz="1800"/>
                      </a:pPr>
                      <a:r>
                        <a:rPr sz="1600"/>
                        <a:t>别名</a:t>
                      </a:r>
                    </a:p>
                  </a:txBody>
                  <a:tcPr marL="38100" marR="38100" marT="38100" marB="3810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6C491"/>
                    </a:solidFill>
                  </a:tcPr>
                </a:tc>
              </a:tr>
              <a:tr h="415920">
                <a:tc>
                  <a:txBody>
                    <a:bodyPr/>
                    <a:lstStyle/>
                    <a:p>
                      <a:pPr algn="ctr">
                        <a:defRPr sz="1800"/>
                      </a:pPr>
                      <a:r>
                        <a:rPr sz="1600"/>
                        <a:t>15</a:t>
                      </a:r>
                    </a:p>
                  </a:txBody>
                  <a:tcPr marL="38100" marR="38100" marT="38100" marB="3810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6C491"/>
                    </a:solidFill>
                  </a:tcPr>
                </a:tc>
                <a:tc>
                  <a:txBody>
                    <a:bodyPr/>
                    <a:lstStyle/>
                    <a:p>
                      <a:pPr algn="ctr">
                        <a:defRPr sz="1800"/>
                      </a:pPr>
                      <a:r>
                        <a:rPr sz="1600"/>
                        <a:t>MX</a:t>
                      </a:r>
                    </a:p>
                  </a:txBody>
                  <a:tcPr marL="38100" marR="38100" marT="38100" marB="3810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6C491"/>
                    </a:solidFill>
                  </a:tcPr>
                </a:tc>
                <a:tc>
                  <a:txBody>
                    <a:bodyPr/>
                    <a:lstStyle/>
                    <a:p>
                      <a:pPr algn="ctr">
                        <a:defRPr sz="1800"/>
                      </a:pPr>
                      <a:r>
                        <a:rPr sz="1600"/>
                        <a:t>邮件交换</a:t>
                      </a:r>
                    </a:p>
                  </a:txBody>
                  <a:tcPr marL="38100" marR="38100" marT="38100" marB="3810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6C491"/>
                    </a:solidFill>
                  </a:tcPr>
                </a:tc>
              </a:tr>
              <a:tr h="415920">
                <a:tc>
                  <a:txBody>
                    <a:bodyPr/>
                    <a:lstStyle/>
                    <a:p>
                      <a:pPr algn="ctr">
                        <a:defRPr sz="1800"/>
                      </a:pPr>
                      <a:r>
                        <a:rPr sz="1600"/>
                        <a:t>16</a:t>
                      </a:r>
                    </a:p>
                  </a:txBody>
                  <a:tcPr marL="38100" marR="38100" marT="38100" marB="3810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6C491"/>
                    </a:solidFill>
                  </a:tcPr>
                </a:tc>
                <a:tc>
                  <a:txBody>
                    <a:bodyPr/>
                    <a:lstStyle/>
                    <a:p>
                      <a:pPr algn="ctr">
                        <a:defRPr sz="1800"/>
                      </a:pPr>
                      <a:r>
                        <a:rPr sz="1600"/>
                        <a:t>TXT</a:t>
                      </a:r>
                    </a:p>
                  </a:txBody>
                  <a:tcPr marL="38100" marR="38100" marT="38100" marB="3810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6C491"/>
                    </a:solidFill>
                  </a:tcPr>
                </a:tc>
                <a:tc>
                  <a:txBody>
                    <a:bodyPr/>
                    <a:lstStyle/>
                    <a:p>
                      <a:pPr algn="ctr">
                        <a:defRPr sz="1800"/>
                      </a:pPr>
                      <a:r>
                        <a:rPr sz="1600"/>
                        <a:t>文本字符串</a:t>
                      </a:r>
                    </a:p>
                  </a:txBody>
                  <a:tcPr marL="38100" marR="38100" marT="38100" marB="3810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6C491"/>
                    </a:solidFill>
                  </a:tcPr>
                </a:tc>
              </a:tr>
              <a:tr h="415920">
                <a:tc>
                  <a:txBody>
                    <a:bodyPr/>
                    <a:lstStyle/>
                    <a:p>
                      <a:pPr algn="ctr">
                        <a:defRPr sz="1800"/>
                      </a:pPr>
                      <a:r>
                        <a:rPr sz="1600"/>
                        <a:t>28</a:t>
                      </a:r>
                    </a:p>
                  </a:txBody>
                  <a:tcPr marL="38100" marR="38100" marT="38100" marB="3810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6C491"/>
                    </a:solidFill>
                  </a:tcPr>
                </a:tc>
                <a:tc>
                  <a:txBody>
                    <a:bodyPr/>
                    <a:lstStyle/>
                    <a:p>
                      <a:pPr algn="ctr">
                        <a:defRPr sz="1800"/>
                      </a:pPr>
                      <a:r>
                        <a:rPr sz="1600"/>
                        <a:t>AAAA</a:t>
                      </a:r>
                    </a:p>
                  </a:txBody>
                  <a:tcPr marL="38100" marR="38100" marT="38100" marB="3810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6C491"/>
                    </a:solidFill>
                  </a:tcPr>
                </a:tc>
                <a:tc>
                  <a:txBody>
                    <a:bodyPr/>
                    <a:lstStyle/>
                    <a:p>
                      <a:pPr algn="ctr">
                        <a:defRPr sz="1600"/>
                      </a:pPr>
                      <a:r>
                        <a:t>IPv6</a:t>
                      </a:r>
                      <a:r>
                        <a:t>地址</a:t>
                      </a:r>
                    </a:p>
                  </a:txBody>
                  <a:tcPr marL="38100" marR="38100" marT="38100" marB="3810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F6C491"/>
                    </a:solidFill>
                  </a:tcPr>
                </a:tc>
              </a:tr>
            </a:tbl>
          </a:graphicData>
        </a:graphic>
      </p:graphicFrame>
    </p:spTree>
  </p:cSld>
  <p:clrMapOvr>
    <a:masterClrMapping/>
  </p:clrMapOvr>
  <p:transition xmlns:p14="http://schemas.microsoft.com/office/powerpoint/2010/main" spd="med" advClick="1"/>
</p:sld>
</file>

<file path=ppt/slides/slide2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39"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94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94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Answer 格式</a:t>
            </a:r>
          </a:p>
        </p:txBody>
      </p:sp>
      <p:pic>
        <p:nvPicPr>
          <p:cNvPr id="1942" name="255.png" descr="255.png"/>
          <p:cNvPicPr>
            <a:picLocks noChangeAspect="1"/>
          </p:cNvPicPr>
          <p:nvPr/>
        </p:nvPicPr>
        <p:blipFill>
          <a:blip r:embed="rId4">
            <a:extLst/>
          </a:blip>
          <a:stretch>
            <a:fillRect/>
          </a:stretch>
        </p:blipFill>
        <p:spPr>
          <a:xfrm>
            <a:off x="-693933" y="-115647"/>
            <a:ext cx="13579866" cy="7638675"/>
          </a:xfrm>
          <a:prstGeom prst="rect">
            <a:avLst/>
          </a:prstGeom>
          <a:ln w="12700">
            <a:miter lim="400000"/>
          </a:ln>
        </p:spPr>
      </p:pic>
    </p:spTree>
  </p:cSld>
  <p:clrMapOvr>
    <a:masterClrMapping/>
  </p:clrMapOvr>
  <p:transition xmlns:p14="http://schemas.microsoft.com/office/powerpoint/2010/main" spd="med" advClick="1"/>
</p:sld>
</file>

<file path=ppt/slides/slide2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6" name="web协议训练营演讲版 2-278.jpg" descr="web协议训练营演讲版 2-278.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2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0"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951" name="副标题 2"/>
          <p:cNvSpPr txBox="1"/>
          <p:nvPr>
            <p:ph type="subTitle" idx="1"/>
          </p:nvPr>
        </p:nvSpPr>
        <p:spPr>
          <a:xfrm>
            <a:off x="609600" y="812800"/>
            <a:ext cx="10515600" cy="4351338"/>
          </a:xfrm>
          <a:prstGeom prst="rect">
            <a:avLst/>
          </a:prstGeom>
        </p:spPr>
        <p:txBody>
          <a:bodyPr/>
          <a:lstStyle/>
          <a:p>
            <a:pPr algn="l">
              <a:lnSpc>
                <a:spcPct val="100000"/>
              </a:lnSpc>
              <a:defRPr sz="3000">
                <a:latin typeface="PingFang SC Regular"/>
                <a:ea typeface="PingFang SC Regular"/>
                <a:cs typeface="PingFang SC Regular"/>
                <a:sym typeface="PingFang SC Regular"/>
              </a:defRPr>
            </a:pPr>
            <a:r>
              <a:t>UDP与DNS协议</a:t>
            </a:r>
          </a:p>
          <a:p>
            <a:pPr algn="l">
              <a:lnSpc>
                <a:spcPct val="100000"/>
              </a:lnSpc>
              <a:defRPr sz="3600">
                <a:solidFill>
                  <a:srgbClr val="F25130"/>
                </a:solidFill>
                <a:latin typeface="PingFang SC Regular"/>
                <a:ea typeface="PingFang SC Regular"/>
                <a:cs typeface="PingFang SC Regular"/>
                <a:sym typeface="PingFang SC Regular"/>
              </a:defRPr>
            </a:pPr>
            <a:r>
              <a:t>IP多播功能</a:t>
            </a:r>
          </a:p>
          <a:p>
            <a:pPr algn="l">
              <a:lnSpc>
                <a:spcPct val="100000"/>
              </a:lnSpc>
              <a:defRPr sz="3000">
                <a:latin typeface="PingFang SC Regular"/>
                <a:ea typeface="PingFang SC Regular"/>
                <a:cs typeface="PingFang SC Regular"/>
                <a:sym typeface="PingFang SC Regular"/>
              </a:defRPr>
            </a:pPr>
            <a:r>
              <a:t>IP地址的CIDR分段法</a:t>
            </a:r>
          </a:p>
          <a:p>
            <a:pPr algn="l">
              <a:lnSpc>
                <a:spcPct val="100000"/>
              </a:lnSpc>
              <a:defRPr sz="3000">
                <a:latin typeface="PingFang SC Regular"/>
                <a:ea typeface="PingFang SC Regular"/>
                <a:cs typeface="PingFang SC Regular"/>
                <a:sym typeface="PingFang SC Regular"/>
              </a:defRPr>
            </a:pPr>
            <a:r>
              <a:t>内网、公网间的NAT端口转发</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副标题 2"/>
          <p:cNvSpPr txBox="1"/>
          <p:nvPr>
            <p:ph type="subTitle" sz="quarter" idx="1"/>
          </p:nvPr>
        </p:nvSpPr>
        <p:spPr>
          <a:xfrm>
            <a:off x="660399" y="2162852"/>
            <a:ext cx="10161259" cy="1077240"/>
          </a:xfrm>
          <a:prstGeom prst="rect">
            <a:avLst/>
          </a:prstGeom>
        </p:spPr>
        <p:txBody>
          <a:bodyPr/>
          <a:lstStyle>
            <a:lvl1pPr marL="228600" indent="-228600" algn="l">
              <a:lnSpc>
                <a:spcPct val="100000"/>
              </a:lnSpc>
              <a:spcBef>
                <a:spcPts val="800"/>
              </a:spcBef>
              <a:buSzPct val="100000"/>
              <a:buFont typeface="Arial"/>
              <a:buChar char="•"/>
              <a:defRPr>
                <a:latin typeface="PingFang SC Regular"/>
                <a:ea typeface="PingFang SC Regular"/>
                <a:cs typeface="PingFang SC Regular"/>
                <a:sym typeface="PingFang SC Regular"/>
              </a:defRPr>
            </a:lvl1pPr>
            <a:lvl2pPr marL="581659" indent="-200659" algn="l">
              <a:lnSpc>
                <a:spcPct val="100000"/>
              </a:lnSpc>
              <a:spcBef>
                <a:spcPts val="800"/>
              </a:spcBef>
              <a:buSzPct val="100000"/>
              <a:buFont typeface="Arial"/>
              <a:buChar char="•"/>
              <a:defRPr sz="2000">
                <a:solidFill>
                  <a:srgbClr val="535353"/>
                </a:solidFill>
                <a:latin typeface="PingFang SC Regular"/>
                <a:ea typeface="PingFang SC Regular"/>
                <a:cs typeface="PingFang SC Regular"/>
                <a:sym typeface="PingFang SC Regular"/>
              </a:defRPr>
            </a:lvl2pPr>
          </a:lstStyle>
          <a:p>
            <a:pPr/>
            <a:r>
              <a:t>是否使用浏览器缓存</a:t>
            </a:r>
          </a:p>
          <a:p>
            <a:pPr lvl="1"/>
            <a:r>
              <a:t>手动清除浏览器缓存：右键点击请求选择 Clear Browser Cache</a:t>
            </a:r>
          </a:p>
        </p:txBody>
      </p:sp>
      <p:sp>
        <p:nvSpPr>
          <p:cNvPr id="273" name="副标题 2"/>
          <p:cNvSpPr txBox="1"/>
          <p:nvPr/>
        </p:nvSpPr>
        <p:spPr>
          <a:xfrm>
            <a:off x="660400" y="1400580"/>
            <a:ext cx="10795000" cy="61848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28600" indent="-228600">
              <a:buSzPct val="100000"/>
              <a:buChar char="•"/>
              <a:defRPr sz="2400">
                <a:latin typeface="PingFang SC Regular"/>
                <a:ea typeface="PingFang SC Regular"/>
                <a:cs typeface="PingFang SC Regular"/>
                <a:sym typeface="PingFang SC Regular"/>
              </a:defRPr>
            </a:lvl1pPr>
          </a:lstStyle>
          <a:p>
            <a:pPr/>
            <a:r>
              <a:t>要跨页面加载保存请求： Preserve log</a:t>
            </a:r>
          </a:p>
        </p:txBody>
      </p:sp>
      <p:pic>
        <p:nvPicPr>
          <p:cNvPr id="274"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275"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76"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控制器的常用功能</a:t>
            </a:r>
          </a:p>
        </p:txBody>
      </p:sp>
      <p:sp>
        <p:nvSpPr>
          <p:cNvPr id="277" name="副标题 2"/>
          <p:cNvSpPr txBox="1"/>
          <p:nvPr/>
        </p:nvSpPr>
        <p:spPr>
          <a:xfrm>
            <a:off x="660399" y="3409281"/>
            <a:ext cx="10161259" cy="2158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spcBef>
                <a:spcPts val="800"/>
              </a:spcBef>
              <a:buSzPct val="100000"/>
              <a:buChar char="•"/>
              <a:defRPr sz="2400">
                <a:latin typeface="PingFang SC Regular"/>
                <a:ea typeface="PingFang SC Regular"/>
                <a:cs typeface="PingFang SC Regular"/>
                <a:sym typeface="PingFang SC Regular"/>
              </a:defRPr>
            </a:pPr>
            <a:r>
              <a:t>设置网络性能</a:t>
            </a:r>
          </a:p>
          <a:p>
            <a:pPr lvl="1" marL="581659" indent="-200659">
              <a:spcBef>
                <a:spcPts val="800"/>
              </a:spcBef>
              <a:buSzPct val="100000"/>
              <a:buChar char="•"/>
              <a:defRPr sz="2000">
                <a:solidFill>
                  <a:srgbClr val="535353"/>
                </a:solidFill>
                <a:latin typeface="PingFang SC Regular"/>
                <a:ea typeface="PingFang SC Regular"/>
                <a:cs typeface="PingFang SC Regular"/>
                <a:sym typeface="PingFang SC Regular"/>
              </a:defRPr>
            </a:pPr>
            <a:r>
              <a:t>静态站点的离线浏览：Offline</a:t>
            </a:r>
          </a:p>
          <a:p>
            <a:pPr lvl="1" marL="581659" indent="-200659">
              <a:spcBef>
                <a:spcPts val="800"/>
              </a:spcBef>
              <a:buSzPct val="100000"/>
              <a:buChar char="•"/>
              <a:defRPr sz="2000">
                <a:solidFill>
                  <a:srgbClr val="535353"/>
                </a:solidFill>
                <a:latin typeface="PingFang SC Regular"/>
                <a:ea typeface="PingFang SC Regular"/>
                <a:cs typeface="PingFang SC Regular"/>
                <a:sym typeface="PingFang SC Regular"/>
              </a:defRPr>
            </a:pPr>
            <a:r>
              <a:t>调整网速模拟用户体验：Network Throttling</a:t>
            </a:r>
          </a:p>
        </p:txBody>
      </p:sp>
    </p:spTree>
  </p:cSld>
  <p:clrMapOvr>
    <a:masterClrMapping/>
  </p:clrMapOvr>
  <p:transition xmlns:p14="http://schemas.microsoft.com/office/powerpoint/2010/main" spd="med" advClick="1"/>
</p:sld>
</file>

<file path=ppt/slides/slide2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5"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95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95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网络报文的接收流程</a:t>
            </a:r>
          </a:p>
        </p:txBody>
      </p:sp>
      <p:pic>
        <p:nvPicPr>
          <p:cNvPr id="1958" name="Picture 2" descr="Picture 2"/>
          <p:cNvPicPr>
            <a:picLocks noChangeAspect="1"/>
          </p:cNvPicPr>
          <p:nvPr/>
        </p:nvPicPr>
        <p:blipFill>
          <a:blip r:embed="rId3">
            <a:extLst/>
          </a:blip>
          <a:stretch>
            <a:fillRect/>
          </a:stretch>
        </p:blipFill>
        <p:spPr>
          <a:xfrm>
            <a:off x="3097210" y="1001633"/>
            <a:ext cx="5997580" cy="5470762"/>
          </a:xfrm>
          <a:prstGeom prst="rect">
            <a:avLst/>
          </a:prstGeom>
          <a:ln w="12700">
            <a:miter lim="400000"/>
          </a:ln>
        </p:spPr>
      </p:pic>
    </p:spTree>
  </p:cSld>
  <p:clrMapOvr>
    <a:masterClrMapping/>
  </p:clrMapOvr>
  <p:transition xmlns:p14="http://schemas.microsoft.com/office/powerpoint/2010/main" spd="med" advClick="1"/>
</p:sld>
</file>

<file path=ppt/slides/slide2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0" name="web协议训练营演讲版 2-281.jpg" descr="web协议训练营演讲版 2-281.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2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2"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96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96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全 0 或者全 1 的特殊含义</a:t>
            </a:r>
          </a:p>
        </p:txBody>
      </p:sp>
      <p:graphicFrame>
        <p:nvGraphicFramePr>
          <p:cNvPr id="1965" name="内容占位符 4"/>
          <p:cNvGraphicFramePr/>
          <p:nvPr/>
        </p:nvGraphicFramePr>
        <p:xfrm>
          <a:off x="681466" y="1828994"/>
          <a:ext cx="10829062" cy="363569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951390"/>
                <a:gridCol w="847385"/>
                <a:gridCol w="1580163"/>
                <a:gridCol w="1900866"/>
                <a:gridCol w="1565735"/>
                <a:gridCol w="3983520"/>
              </a:tblGrid>
              <a:tr h="712460">
                <a:tc>
                  <a:txBody>
                    <a:bodyPr/>
                    <a:lstStyle/>
                    <a:p>
                      <a:pPr algn="ctr">
                        <a:defRPr sz="1800"/>
                      </a:pPr>
                      <a:r>
                        <a:rPr b="1">
                          <a:latin typeface="微软雅黑 Light"/>
                          <a:ea typeface="微软雅黑 Light"/>
                          <a:cs typeface="微软雅黑 Light"/>
                          <a:sym typeface="微软雅黑 Light"/>
                        </a:rPr>
                        <a:t>网络号</a:t>
                      </a:r>
                    </a:p>
                  </a:txBody>
                  <a:tcPr marL="5081" marR="5081" marT="5081" marB="5081" anchor="ctr" anchorCtr="0" horzOverflow="overflow">
                    <a:lnL w="12700">
                      <a:miter lim="400000"/>
                    </a:lnL>
                    <a:lnR w="12700">
                      <a:miter lim="400000"/>
                    </a:lnR>
                    <a:lnT w="12700">
                      <a:miter lim="400000"/>
                    </a:lnT>
                    <a:lnB w="12700">
                      <a:miter lim="400000"/>
                    </a:lnB>
                    <a:solidFill>
                      <a:srgbClr val="F09F86"/>
                    </a:solidFill>
                  </a:tcPr>
                </a:tc>
                <a:tc>
                  <a:txBody>
                    <a:bodyPr/>
                    <a:lstStyle/>
                    <a:p>
                      <a:pPr algn="ctr">
                        <a:defRPr sz="1800"/>
                      </a:pPr>
                      <a:r>
                        <a:rPr b="1">
                          <a:latin typeface="微软雅黑 Light"/>
                          <a:ea typeface="微软雅黑 Light"/>
                          <a:cs typeface="微软雅黑 Light"/>
                          <a:sym typeface="微软雅黑 Light"/>
                        </a:rPr>
                        <a:t>主机号</a:t>
                      </a:r>
                    </a:p>
                  </a:txBody>
                  <a:tcPr marL="5081" marR="5081" marT="5081" marB="5081" anchor="ctr" anchorCtr="0" horzOverflow="overflow">
                    <a:lnL w="12700">
                      <a:miter lim="400000"/>
                    </a:lnL>
                    <a:lnR w="12700">
                      <a:miter lim="400000"/>
                    </a:lnR>
                    <a:lnT w="12700">
                      <a:miter lim="400000"/>
                    </a:lnT>
                    <a:lnB w="12700">
                      <a:miter lim="400000"/>
                    </a:lnB>
                    <a:solidFill>
                      <a:srgbClr val="F09F86"/>
                    </a:solidFill>
                  </a:tcPr>
                </a:tc>
                <a:tc>
                  <a:txBody>
                    <a:bodyPr/>
                    <a:lstStyle/>
                    <a:p>
                      <a:pPr algn="ctr">
                        <a:defRPr sz="1800"/>
                      </a:pPr>
                      <a:r>
                        <a:rPr b="1">
                          <a:latin typeface="微软雅黑 Light"/>
                          <a:ea typeface="微软雅黑 Light"/>
                          <a:cs typeface="微软雅黑 Light"/>
                          <a:sym typeface="微软雅黑 Light"/>
                        </a:rPr>
                        <a:t>A 类示例</a:t>
                      </a:r>
                    </a:p>
                  </a:txBody>
                  <a:tcPr marL="5081" marR="5081" marT="5081" marB="5081" anchor="ctr" anchorCtr="0" horzOverflow="overflow">
                    <a:lnL w="12700">
                      <a:miter lim="400000"/>
                    </a:lnL>
                    <a:lnR w="12700">
                      <a:miter lim="400000"/>
                    </a:lnR>
                    <a:lnT w="12700">
                      <a:miter lim="400000"/>
                    </a:lnT>
                    <a:lnB w="12700">
                      <a:miter lim="400000"/>
                    </a:lnB>
                    <a:solidFill>
                      <a:srgbClr val="F09F86"/>
                    </a:solidFill>
                  </a:tcPr>
                </a:tc>
                <a:tc>
                  <a:txBody>
                    <a:bodyPr/>
                    <a:lstStyle/>
                    <a:p>
                      <a:pPr algn="ctr">
                        <a:defRPr sz="1800"/>
                      </a:pPr>
                      <a:r>
                        <a:rPr b="1">
                          <a:latin typeface="微软雅黑 Light"/>
                          <a:ea typeface="微软雅黑 Light"/>
                          <a:cs typeface="微软雅黑 Light"/>
                          <a:sym typeface="微软雅黑 Light"/>
                        </a:rPr>
                        <a:t>B 类示例</a:t>
                      </a:r>
                    </a:p>
                  </a:txBody>
                  <a:tcPr marL="5081" marR="5081" marT="5081" marB="5081" anchor="ctr" anchorCtr="0" horzOverflow="overflow">
                    <a:lnL w="12700">
                      <a:miter lim="400000"/>
                    </a:lnL>
                    <a:lnR w="12700">
                      <a:miter lim="400000"/>
                    </a:lnR>
                    <a:lnT w="12700">
                      <a:miter lim="400000"/>
                    </a:lnT>
                    <a:lnB w="12700">
                      <a:miter lim="400000"/>
                    </a:lnB>
                    <a:solidFill>
                      <a:srgbClr val="F09F86"/>
                    </a:solidFill>
                  </a:tcPr>
                </a:tc>
                <a:tc>
                  <a:txBody>
                    <a:bodyPr/>
                    <a:lstStyle/>
                    <a:p>
                      <a:pPr algn="l">
                        <a:defRPr sz="1800"/>
                      </a:pPr>
                      <a:r>
                        <a:rPr b="1">
                          <a:latin typeface="微软雅黑 Light"/>
                          <a:ea typeface="微软雅黑 Light"/>
                          <a:cs typeface="微软雅黑 Light"/>
                          <a:sym typeface="微软雅黑 Light"/>
                        </a:rPr>
                        <a:t>C 类示例</a:t>
                      </a:r>
                    </a:p>
                  </a:txBody>
                  <a:tcPr marL="5081" marR="5081" marT="5081" marB="5081" anchor="ctr" anchorCtr="0" horzOverflow="overflow">
                    <a:lnL w="12700">
                      <a:miter lim="400000"/>
                    </a:lnL>
                    <a:lnR w="12700">
                      <a:miter lim="400000"/>
                    </a:lnR>
                    <a:lnT w="12700">
                      <a:miter lim="400000"/>
                    </a:lnT>
                    <a:lnB w="12700">
                      <a:miter lim="400000"/>
                    </a:lnB>
                    <a:solidFill>
                      <a:srgbClr val="F09F86"/>
                    </a:solidFill>
                  </a:tcPr>
                </a:tc>
                <a:tc>
                  <a:txBody>
                    <a:bodyPr/>
                    <a:lstStyle/>
                    <a:p>
                      <a:pPr algn="ctr">
                        <a:defRPr sz="1800"/>
                      </a:pPr>
                      <a:r>
                        <a:rPr b="1">
                          <a:latin typeface="微软雅黑 Light"/>
                          <a:ea typeface="微软雅黑 Light"/>
                          <a:cs typeface="微软雅黑 Light"/>
                          <a:sym typeface="微软雅黑 Light"/>
                        </a:rPr>
                        <a:t>含义</a:t>
                      </a:r>
                    </a:p>
                  </a:txBody>
                  <a:tcPr marL="5081" marR="5081" marT="5081" marB="5081" anchor="ctr" anchorCtr="0" horzOverflow="overflow">
                    <a:lnL w="12700">
                      <a:miter lim="400000"/>
                    </a:lnL>
                    <a:lnR w="12700">
                      <a:miter lim="400000"/>
                    </a:lnR>
                    <a:lnT w="12700">
                      <a:miter lim="400000"/>
                    </a:lnT>
                    <a:lnB w="12700">
                      <a:miter lim="400000"/>
                    </a:lnB>
                    <a:solidFill>
                      <a:srgbClr val="F09F86"/>
                    </a:solidFill>
                  </a:tcPr>
                </a:tc>
              </a:tr>
              <a:tr h="458699">
                <a:tc>
                  <a:txBody>
                    <a:bodyPr/>
                    <a:lstStyle/>
                    <a:p>
                      <a:pPr algn="ctr">
                        <a:defRPr sz="1800"/>
                      </a:pPr>
                      <a:r>
                        <a:rPr b="1" sz="1400">
                          <a:latin typeface="微软雅黑 Light"/>
                          <a:ea typeface="微软雅黑 Light"/>
                          <a:cs typeface="微软雅黑 Light"/>
                          <a:sym typeface="微软雅黑 Light"/>
                        </a:rPr>
                        <a:t>网络号</a:t>
                      </a:r>
                    </a:p>
                  </a:txBody>
                  <a:tcPr marL="5081" marR="5081" marT="5081" marB="5081" anchor="ctr" anchorCtr="0" horzOverflow="overflow">
                    <a:lnL w="12700">
                      <a:miter lim="400000"/>
                    </a:lnL>
                    <a:lnR w="12700">
                      <a:miter lim="400000"/>
                    </a:lnR>
                    <a:lnT w="12700">
                      <a:miter lim="400000"/>
                    </a:lnT>
                    <a:lnB w="12700">
                      <a:miter lim="400000"/>
                    </a:lnB>
                    <a:noFill/>
                  </a:tcPr>
                </a:tc>
                <a:tc>
                  <a:txBody>
                    <a:bodyPr/>
                    <a:lstStyle/>
                    <a:p>
                      <a:pPr algn="ctr">
                        <a:defRPr sz="1800"/>
                      </a:pPr>
                      <a:r>
                        <a:rPr b="1" sz="1400">
                          <a:latin typeface="微软雅黑 Light"/>
                          <a:ea typeface="微软雅黑 Light"/>
                          <a:cs typeface="微软雅黑 Light"/>
                          <a:sym typeface="微软雅黑 Light"/>
                        </a:rPr>
                        <a:t>主机号</a:t>
                      </a:r>
                    </a:p>
                  </a:txBody>
                  <a:tcPr marL="5081" marR="5081" marT="5081" marB="5081" anchor="ctr" anchorCtr="0" horzOverflow="overflow">
                    <a:lnL w="12700">
                      <a:miter lim="400000"/>
                    </a:lnL>
                    <a:lnR w="12700">
                      <a:miter lim="400000"/>
                    </a:lnR>
                    <a:lnT w="12700">
                      <a:miter lim="400000"/>
                    </a:lnT>
                    <a:lnB w="12700">
                      <a:miter lim="400000"/>
                    </a:lnB>
                    <a:noFill/>
                  </a:tcPr>
                </a:tc>
                <a:tc>
                  <a:txBody>
                    <a:bodyPr/>
                    <a:lstStyle/>
                    <a:p>
                      <a:pPr algn="ctr">
                        <a:defRPr sz="1800"/>
                      </a:pPr>
                      <a:r>
                        <a:rPr sz="1400">
                          <a:latin typeface="微软雅黑 Light"/>
                          <a:ea typeface="微软雅黑 Light"/>
                          <a:cs typeface="微软雅黑 Light"/>
                          <a:sym typeface="微软雅黑 Light"/>
                        </a:rPr>
                        <a:t>77.91.215.5</a:t>
                      </a:r>
                    </a:p>
                  </a:txBody>
                  <a:tcPr marL="5081" marR="5081" marT="5081" marB="5081" anchor="ctr" anchorCtr="0" horzOverflow="overflow">
                    <a:lnL w="12700">
                      <a:miter lim="400000"/>
                    </a:lnL>
                    <a:lnR w="12700">
                      <a:miter lim="400000"/>
                    </a:lnR>
                    <a:lnT w="12700">
                      <a:miter lim="400000"/>
                    </a:lnT>
                    <a:lnB w="12700">
                      <a:miter lim="400000"/>
                    </a:lnB>
                    <a:noFill/>
                  </a:tcPr>
                </a:tc>
                <a:tc>
                  <a:txBody>
                    <a:bodyPr/>
                    <a:lstStyle/>
                    <a:p>
                      <a:pPr algn="ctr">
                        <a:defRPr sz="1800"/>
                      </a:pPr>
                      <a:r>
                        <a:rPr sz="1400">
                          <a:latin typeface="微软雅黑 Light"/>
                          <a:ea typeface="微软雅黑 Light"/>
                          <a:cs typeface="微软雅黑 Light"/>
                          <a:sym typeface="微软雅黑 Light"/>
                        </a:rPr>
                        <a:t>154.3.99.6</a:t>
                      </a:r>
                    </a:p>
                  </a:txBody>
                  <a:tcPr marL="5081" marR="5081" marT="5081" marB="5081" anchor="ctr" anchorCtr="0" horzOverflow="overflow">
                    <a:lnL w="12700">
                      <a:miter lim="400000"/>
                    </a:lnL>
                    <a:lnR w="12700">
                      <a:miter lim="400000"/>
                    </a:lnR>
                    <a:lnT w="12700">
                      <a:miter lim="400000"/>
                    </a:lnT>
                    <a:lnB w="12700">
                      <a:miter lim="400000"/>
                    </a:lnB>
                    <a:noFill/>
                  </a:tcPr>
                </a:tc>
                <a:tc>
                  <a:txBody>
                    <a:bodyPr/>
                    <a:lstStyle/>
                    <a:p>
                      <a:pPr algn="l">
                        <a:defRPr sz="1800"/>
                      </a:pPr>
                      <a:r>
                        <a:rPr sz="1400">
                          <a:latin typeface="微软雅黑 Light"/>
                          <a:ea typeface="微软雅黑 Light"/>
                          <a:cs typeface="微软雅黑 Light"/>
                          <a:sym typeface="微软雅黑 Light"/>
                        </a:rPr>
                        <a:t>227.82.157.160</a:t>
                      </a:r>
                    </a:p>
                  </a:txBody>
                  <a:tcPr marL="5081" marR="5081" marT="5081" marB="5081" anchor="ctr" anchorCtr="0" horzOverflow="overflow">
                    <a:lnL w="12700">
                      <a:miter lim="400000"/>
                    </a:lnL>
                    <a:lnR w="12700">
                      <a:miter lim="400000"/>
                    </a:lnR>
                    <a:lnT w="12700">
                      <a:miter lim="400000"/>
                    </a:lnT>
                    <a:lnB w="12700">
                      <a:miter lim="400000"/>
                    </a:lnB>
                    <a:noFill/>
                  </a:tcPr>
                </a:tc>
                <a:tc>
                  <a:txBody>
                    <a:bodyPr/>
                    <a:lstStyle/>
                    <a:p>
                      <a:pPr algn="ctr">
                        <a:defRPr sz="1800"/>
                      </a:pPr>
                      <a:r>
                        <a:rPr b="1" sz="1400">
                          <a:latin typeface="微软雅黑 Light"/>
                          <a:ea typeface="微软雅黑 Light"/>
                          <a:cs typeface="微软雅黑 Light"/>
                          <a:sym typeface="微软雅黑 Light"/>
                        </a:rPr>
                        <a:t>指定某个主机</a:t>
                      </a:r>
                    </a:p>
                  </a:txBody>
                  <a:tcPr marL="5081" marR="5081" marT="5081" marB="5081" anchor="ctr" anchorCtr="0" horzOverflow="overflow">
                    <a:lnL w="12700">
                      <a:miter lim="400000"/>
                    </a:lnL>
                    <a:lnR w="12700">
                      <a:miter lim="400000"/>
                    </a:lnR>
                    <a:lnT w="12700">
                      <a:miter lim="400000"/>
                    </a:lnT>
                    <a:lnB w="12700">
                      <a:miter lim="400000"/>
                    </a:lnB>
                    <a:noFill/>
                  </a:tcPr>
                </a:tc>
              </a:tr>
              <a:tr h="458699">
                <a:tc>
                  <a:txBody>
                    <a:bodyPr/>
                    <a:lstStyle/>
                    <a:p>
                      <a:pPr algn="ctr">
                        <a:defRPr sz="1800"/>
                      </a:pPr>
                      <a:r>
                        <a:rPr b="1" sz="1400">
                          <a:latin typeface="微软雅黑 Light"/>
                          <a:ea typeface="微软雅黑 Light"/>
                          <a:cs typeface="微软雅黑 Light"/>
                          <a:sym typeface="微软雅黑 Light"/>
                        </a:rPr>
                        <a:t>网络号</a:t>
                      </a:r>
                    </a:p>
                  </a:txBody>
                  <a:tcPr marL="5081" marR="5081" marT="5081" marB="5081" anchor="ctr" anchorCtr="0" horzOverflow="overflow">
                    <a:lnL w="12700">
                      <a:miter lim="400000"/>
                    </a:lnL>
                    <a:lnR w="12700">
                      <a:miter lim="400000"/>
                    </a:lnR>
                    <a:lnT w="12700">
                      <a:miter lim="400000"/>
                    </a:lnT>
                    <a:lnB w="12700">
                      <a:miter lim="400000"/>
                    </a:lnB>
                    <a:solidFill>
                      <a:srgbClr val="FDF4F1"/>
                    </a:solidFill>
                  </a:tcPr>
                </a:tc>
                <a:tc>
                  <a:txBody>
                    <a:bodyPr/>
                    <a:lstStyle/>
                    <a:p>
                      <a:pPr algn="ctr">
                        <a:defRPr sz="1800"/>
                      </a:pPr>
                      <a:r>
                        <a:rPr b="1" sz="1400">
                          <a:latin typeface="微软雅黑 Light"/>
                          <a:ea typeface="微软雅黑 Light"/>
                          <a:cs typeface="微软雅黑 Light"/>
                          <a:sym typeface="微软雅黑 Light"/>
                        </a:rPr>
                        <a:t>全 0</a:t>
                      </a:r>
                    </a:p>
                  </a:txBody>
                  <a:tcPr marL="5081" marR="5081" marT="5081" marB="5081" anchor="ctr" anchorCtr="0" horzOverflow="overflow">
                    <a:lnL w="12700">
                      <a:miter lim="400000"/>
                    </a:lnL>
                    <a:lnR w="12700">
                      <a:miter lim="400000"/>
                    </a:lnR>
                    <a:lnT w="12700">
                      <a:miter lim="400000"/>
                    </a:lnT>
                    <a:lnB w="12700">
                      <a:miter lim="400000"/>
                    </a:lnB>
                    <a:solidFill>
                      <a:srgbClr val="FDF4F1"/>
                    </a:solidFill>
                  </a:tcPr>
                </a:tc>
                <a:tc>
                  <a:txBody>
                    <a:bodyPr/>
                    <a:lstStyle/>
                    <a:p>
                      <a:pPr algn="ctr">
                        <a:defRPr sz="1800"/>
                      </a:pPr>
                      <a:r>
                        <a:rPr sz="1400">
                          <a:latin typeface="微软雅黑 Light"/>
                          <a:ea typeface="微软雅黑 Light"/>
                          <a:cs typeface="微软雅黑 Light"/>
                          <a:sym typeface="微软雅黑 Light"/>
                        </a:rPr>
                        <a:t>77.0.0.0</a:t>
                      </a:r>
                    </a:p>
                  </a:txBody>
                  <a:tcPr marL="5081" marR="5081" marT="5081" marB="5081" anchor="ctr" anchorCtr="0" horzOverflow="overflow">
                    <a:lnL w="12700">
                      <a:miter lim="400000"/>
                    </a:lnL>
                    <a:lnR w="12700">
                      <a:miter lim="400000"/>
                    </a:lnR>
                    <a:lnT w="12700">
                      <a:miter lim="400000"/>
                    </a:lnT>
                    <a:lnB w="12700">
                      <a:miter lim="400000"/>
                    </a:lnB>
                    <a:solidFill>
                      <a:srgbClr val="FDF4F1"/>
                    </a:solidFill>
                  </a:tcPr>
                </a:tc>
                <a:tc>
                  <a:txBody>
                    <a:bodyPr/>
                    <a:lstStyle/>
                    <a:p>
                      <a:pPr algn="ctr">
                        <a:defRPr sz="1800"/>
                      </a:pPr>
                      <a:r>
                        <a:rPr sz="1400">
                          <a:latin typeface="微软雅黑 Light"/>
                          <a:ea typeface="微软雅黑 Light"/>
                          <a:cs typeface="微软雅黑 Light"/>
                          <a:sym typeface="微软雅黑 Light"/>
                        </a:rPr>
                        <a:t>154.3.0.0</a:t>
                      </a:r>
                    </a:p>
                  </a:txBody>
                  <a:tcPr marL="5081" marR="5081" marT="5081" marB="5081" anchor="ctr" anchorCtr="0" horzOverflow="overflow">
                    <a:lnL w="12700">
                      <a:miter lim="400000"/>
                    </a:lnL>
                    <a:lnR w="12700">
                      <a:miter lim="400000"/>
                    </a:lnR>
                    <a:lnT w="12700">
                      <a:miter lim="400000"/>
                    </a:lnT>
                    <a:lnB w="12700">
                      <a:miter lim="400000"/>
                    </a:lnB>
                    <a:solidFill>
                      <a:srgbClr val="FDF4F1"/>
                    </a:solidFill>
                  </a:tcPr>
                </a:tc>
                <a:tc>
                  <a:txBody>
                    <a:bodyPr/>
                    <a:lstStyle/>
                    <a:p>
                      <a:pPr algn="l">
                        <a:defRPr sz="1800"/>
                      </a:pPr>
                      <a:r>
                        <a:rPr sz="1400">
                          <a:latin typeface="微软雅黑 Light"/>
                          <a:ea typeface="微软雅黑 Light"/>
                          <a:cs typeface="微软雅黑 Light"/>
                          <a:sym typeface="微软雅黑 Light"/>
                        </a:rPr>
                        <a:t>227.82.157.0</a:t>
                      </a:r>
                    </a:p>
                  </a:txBody>
                  <a:tcPr marL="5081" marR="5081" marT="5081" marB="5081" anchor="ctr" anchorCtr="0" horzOverflow="overflow">
                    <a:lnL w="12700">
                      <a:miter lim="400000"/>
                    </a:lnL>
                    <a:lnR w="12700">
                      <a:miter lim="400000"/>
                    </a:lnR>
                    <a:lnT w="12700">
                      <a:miter lim="400000"/>
                    </a:lnT>
                    <a:lnB w="12700">
                      <a:miter lim="400000"/>
                    </a:lnB>
                    <a:solidFill>
                      <a:srgbClr val="FDF4F1"/>
                    </a:solidFill>
                  </a:tcPr>
                </a:tc>
                <a:tc>
                  <a:txBody>
                    <a:bodyPr/>
                    <a:lstStyle/>
                    <a:p>
                      <a:pPr algn="ctr">
                        <a:defRPr sz="1800"/>
                      </a:pPr>
                      <a:r>
                        <a:rPr b="1" sz="1400">
                          <a:latin typeface="微软雅黑 Light"/>
                          <a:ea typeface="微软雅黑 Light"/>
                          <a:cs typeface="微软雅黑 Light"/>
                          <a:sym typeface="微软雅黑 Light"/>
                        </a:rPr>
                        <a:t>指定某个网络</a:t>
                      </a:r>
                    </a:p>
                  </a:txBody>
                  <a:tcPr marL="5081" marR="5081" marT="5081" marB="5081" anchor="ctr" anchorCtr="0" horzOverflow="overflow">
                    <a:lnL w="12700">
                      <a:miter lim="400000"/>
                    </a:lnL>
                    <a:lnR w="12700">
                      <a:miter lim="400000"/>
                    </a:lnR>
                    <a:lnT w="12700">
                      <a:miter lim="400000"/>
                    </a:lnT>
                    <a:lnB w="12700">
                      <a:miter lim="400000"/>
                    </a:lnB>
                    <a:solidFill>
                      <a:srgbClr val="FDF4F1"/>
                    </a:solidFill>
                  </a:tcPr>
                </a:tc>
              </a:tr>
              <a:tr h="458699">
                <a:tc>
                  <a:txBody>
                    <a:bodyPr/>
                    <a:lstStyle/>
                    <a:p>
                      <a:pPr algn="ctr">
                        <a:defRPr sz="1800"/>
                      </a:pPr>
                      <a:r>
                        <a:rPr b="1" sz="1400">
                          <a:latin typeface="微软雅黑 Light"/>
                          <a:ea typeface="微软雅黑 Light"/>
                          <a:cs typeface="微软雅黑 Light"/>
                          <a:sym typeface="微软雅黑 Light"/>
                        </a:rPr>
                        <a:t>全 0</a:t>
                      </a:r>
                    </a:p>
                  </a:txBody>
                  <a:tcPr marL="5081" marR="5081" marT="5081" marB="5081" anchor="ctr" anchorCtr="0" horzOverflow="overflow">
                    <a:lnL w="12700">
                      <a:miter lim="400000"/>
                    </a:lnL>
                    <a:lnR w="12700">
                      <a:miter lim="400000"/>
                    </a:lnR>
                    <a:lnT w="12700">
                      <a:miter lim="400000"/>
                    </a:lnT>
                    <a:lnB w="12700">
                      <a:miter lim="400000"/>
                    </a:lnB>
                    <a:noFill/>
                  </a:tcPr>
                </a:tc>
                <a:tc>
                  <a:txBody>
                    <a:bodyPr/>
                    <a:lstStyle/>
                    <a:p>
                      <a:pPr algn="ctr">
                        <a:defRPr sz="1800"/>
                      </a:pPr>
                      <a:r>
                        <a:rPr b="1" sz="1400">
                          <a:latin typeface="微软雅黑 Light"/>
                          <a:ea typeface="微软雅黑 Light"/>
                          <a:cs typeface="微软雅黑 Light"/>
                          <a:sym typeface="微软雅黑 Light"/>
                        </a:rPr>
                        <a:t>主机号</a:t>
                      </a:r>
                    </a:p>
                  </a:txBody>
                  <a:tcPr marL="5081" marR="5081" marT="5081" marB="5081" anchor="ctr" anchorCtr="0" horzOverflow="overflow">
                    <a:lnL w="12700">
                      <a:miter lim="400000"/>
                    </a:lnL>
                    <a:lnR w="12700">
                      <a:miter lim="400000"/>
                    </a:lnR>
                    <a:lnT w="12700">
                      <a:miter lim="400000"/>
                    </a:lnT>
                    <a:lnB w="12700">
                      <a:miter lim="400000"/>
                    </a:lnB>
                    <a:noFill/>
                  </a:tcPr>
                </a:tc>
                <a:tc>
                  <a:txBody>
                    <a:bodyPr/>
                    <a:lstStyle/>
                    <a:p>
                      <a:pPr algn="ctr">
                        <a:defRPr sz="1800"/>
                      </a:pPr>
                      <a:r>
                        <a:rPr sz="1400">
                          <a:latin typeface="微软雅黑 Light"/>
                          <a:ea typeface="微软雅黑 Light"/>
                          <a:cs typeface="微软雅黑 Light"/>
                          <a:sym typeface="微软雅黑 Light"/>
                        </a:rPr>
                        <a:t>0.91.215.5</a:t>
                      </a:r>
                    </a:p>
                  </a:txBody>
                  <a:tcPr marL="5081" marR="5081" marT="5081" marB="5081" anchor="ctr" anchorCtr="0" horzOverflow="overflow">
                    <a:lnL w="12700">
                      <a:miter lim="400000"/>
                    </a:lnL>
                    <a:lnR w="12700">
                      <a:miter lim="400000"/>
                    </a:lnR>
                    <a:lnT w="12700">
                      <a:miter lim="400000"/>
                    </a:lnT>
                    <a:lnB w="12700">
                      <a:miter lim="400000"/>
                    </a:lnB>
                    <a:noFill/>
                  </a:tcPr>
                </a:tc>
                <a:tc>
                  <a:txBody>
                    <a:bodyPr/>
                    <a:lstStyle/>
                    <a:p>
                      <a:pPr algn="ctr">
                        <a:defRPr sz="1800"/>
                      </a:pPr>
                      <a:r>
                        <a:rPr sz="1400">
                          <a:latin typeface="微软雅黑 Light"/>
                          <a:ea typeface="微软雅黑 Light"/>
                          <a:cs typeface="微软雅黑 Light"/>
                          <a:sym typeface="微软雅黑 Light"/>
                        </a:rPr>
                        <a:t>0.0.99.6</a:t>
                      </a:r>
                    </a:p>
                  </a:txBody>
                  <a:tcPr marL="5081" marR="5081" marT="5081" marB="5081" anchor="ctr" anchorCtr="0" horzOverflow="overflow">
                    <a:lnL w="12700">
                      <a:miter lim="400000"/>
                    </a:lnL>
                    <a:lnR w="12700">
                      <a:miter lim="400000"/>
                    </a:lnR>
                    <a:lnT w="12700">
                      <a:miter lim="400000"/>
                    </a:lnT>
                    <a:lnB w="12700">
                      <a:miter lim="400000"/>
                    </a:lnB>
                    <a:noFill/>
                  </a:tcPr>
                </a:tc>
                <a:tc>
                  <a:txBody>
                    <a:bodyPr/>
                    <a:lstStyle/>
                    <a:p>
                      <a:pPr algn="l">
                        <a:defRPr sz="1800"/>
                      </a:pPr>
                      <a:r>
                        <a:rPr sz="1400">
                          <a:latin typeface="微软雅黑 Light"/>
                          <a:ea typeface="微软雅黑 Light"/>
                          <a:cs typeface="微软雅黑 Light"/>
                          <a:sym typeface="微软雅黑 Light"/>
                        </a:rPr>
                        <a:t>0.0.0.160</a:t>
                      </a:r>
                    </a:p>
                  </a:txBody>
                  <a:tcPr marL="5081" marR="5081" marT="5081" marB="5081" anchor="ctr" anchorCtr="0" horzOverflow="overflow">
                    <a:lnL w="12700">
                      <a:miter lim="400000"/>
                    </a:lnL>
                    <a:lnR w="12700">
                      <a:miter lim="400000"/>
                    </a:lnR>
                    <a:lnT w="12700">
                      <a:miter lim="400000"/>
                    </a:lnT>
                    <a:lnB w="12700">
                      <a:miter lim="400000"/>
                    </a:lnB>
                    <a:noFill/>
                  </a:tcPr>
                </a:tc>
                <a:tc>
                  <a:txBody>
                    <a:bodyPr/>
                    <a:lstStyle/>
                    <a:p>
                      <a:pPr algn="ctr">
                        <a:defRPr sz="1800"/>
                      </a:pPr>
                      <a:r>
                        <a:rPr b="1" sz="1400">
                          <a:latin typeface="微软雅黑 Light"/>
                          <a:ea typeface="微软雅黑 Light"/>
                          <a:cs typeface="微软雅黑 Light"/>
                          <a:sym typeface="微软雅黑 Light"/>
                        </a:rPr>
                        <a:t>指定当前所属网络下的某个主机</a:t>
                      </a:r>
                    </a:p>
                  </a:txBody>
                  <a:tcPr marL="5081" marR="5081" marT="5081" marB="5081" anchor="ctr" anchorCtr="0" horzOverflow="overflow">
                    <a:lnL w="12700">
                      <a:miter lim="400000"/>
                    </a:lnL>
                    <a:lnR w="12700">
                      <a:miter lim="400000"/>
                    </a:lnR>
                    <a:lnT w="12700">
                      <a:miter lim="400000"/>
                    </a:lnT>
                    <a:lnB w="12700">
                      <a:miter lim="400000"/>
                    </a:lnB>
                    <a:noFill/>
                  </a:tcPr>
                </a:tc>
              </a:tr>
              <a:tr h="458699">
                <a:tc>
                  <a:txBody>
                    <a:bodyPr/>
                    <a:lstStyle/>
                    <a:p>
                      <a:pPr algn="ctr">
                        <a:defRPr sz="1800"/>
                      </a:pPr>
                      <a:r>
                        <a:rPr b="1" sz="1400">
                          <a:latin typeface="微软雅黑 Light"/>
                          <a:ea typeface="微软雅黑 Light"/>
                          <a:cs typeface="微软雅黑 Light"/>
                          <a:sym typeface="微软雅黑 Light"/>
                        </a:rPr>
                        <a:t>全 0</a:t>
                      </a:r>
                    </a:p>
                  </a:txBody>
                  <a:tcPr marL="5081" marR="5081" marT="5081" marB="5081" anchor="ctr" anchorCtr="0" horzOverflow="overflow">
                    <a:lnL w="12700">
                      <a:miter lim="400000"/>
                    </a:lnL>
                    <a:lnR w="12700">
                      <a:miter lim="400000"/>
                    </a:lnR>
                    <a:lnT w="12700">
                      <a:miter lim="400000"/>
                    </a:lnT>
                    <a:lnB w="12700">
                      <a:miter lim="400000"/>
                    </a:lnB>
                    <a:solidFill>
                      <a:srgbClr val="FDF4F1"/>
                    </a:solidFill>
                  </a:tcPr>
                </a:tc>
                <a:tc>
                  <a:txBody>
                    <a:bodyPr/>
                    <a:lstStyle/>
                    <a:p>
                      <a:pPr algn="ctr">
                        <a:defRPr sz="1800"/>
                      </a:pPr>
                      <a:r>
                        <a:rPr b="1" sz="1400">
                          <a:latin typeface="微软雅黑 Light"/>
                          <a:ea typeface="微软雅黑 Light"/>
                          <a:cs typeface="微软雅黑 Light"/>
                          <a:sym typeface="微软雅黑 Light"/>
                        </a:rPr>
                        <a:t>全 0</a:t>
                      </a:r>
                    </a:p>
                  </a:txBody>
                  <a:tcPr marL="5081" marR="5081" marT="5081" marB="5081" anchor="ctr" anchorCtr="0" horzOverflow="overflow">
                    <a:lnL w="12700">
                      <a:miter lim="400000"/>
                    </a:lnL>
                    <a:lnR w="12700">
                      <a:miter lim="400000"/>
                    </a:lnR>
                    <a:lnT w="12700">
                      <a:miter lim="400000"/>
                    </a:lnT>
                    <a:lnB w="12700">
                      <a:miter lim="400000"/>
                    </a:lnB>
                    <a:solidFill>
                      <a:srgbClr val="FDF4F1"/>
                    </a:solidFill>
                  </a:tcPr>
                </a:tc>
                <a:tc gridSpan="3">
                  <a:txBody>
                    <a:bodyPr/>
                    <a:lstStyle/>
                    <a:p>
                      <a:pPr algn="ctr">
                        <a:defRPr sz="1800"/>
                      </a:pPr>
                      <a:r>
                        <a:rPr sz="1400">
                          <a:latin typeface="微软雅黑 Light"/>
                          <a:ea typeface="微软雅黑 Light"/>
                          <a:cs typeface="微软雅黑 Light"/>
                          <a:sym typeface="微软雅黑 Light"/>
                        </a:rPr>
                        <a:t>0.0.0.0</a:t>
                      </a:r>
                    </a:p>
                  </a:txBody>
                  <a:tcPr marL="5081" marR="5081" marT="5081" marB="5081" anchor="ctr" anchorCtr="0" horzOverflow="overflow">
                    <a:lnL w="12700">
                      <a:miter lim="400000"/>
                    </a:lnL>
                    <a:lnR w="12700">
                      <a:miter lim="400000"/>
                    </a:lnR>
                    <a:lnT w="12700">
                      <a:miter lim="400000"/>
                    </a:lnT>
                    <a:lnB w="12700">
                      <a:miter lim="400000"/>
                    </a:lnB>
                    <a:solidFill>
                      <a:srgbClr val="FDF4F1"/>
                    </a:solidFill>
                  </a:tcPr>
                </a:tc>
                <a:tc hMerge="1">
                  <a:tcPr/>
                </a:tc>
                <a:tc hMerge="1">
                  <a:tcPr/>
                </a:tc>
                <a:tc>
                  <a:txBody>
                    <a:bodyPr/>
                    <a:lstStyle/>
                    <a:p>
                      <a:pPr algn="ctr">
                        <a:defRPr sz="1800"/>
                      </a:pPr>
                      <a:r>
                        <a:rPr b="1" sz="1400">
                          <a:latin typeface="微软雅黑 Light"/>
                          <a:ea typeface="微软雅黑 Light"/>
                          <a:cs typeface="微软雅黑 Light"/>
                          <a:sym typeface="微软雅黑 Light"/>
                        </a:rPr>
                        <a:t>指定自己的默认 IP 地址</a:t>
                      </a:r>
                    </a:p>
                  </a:txBody>
                  <a:tcPr marL="5081" marR="5081" marT="5081" marB="5081" anchor="ctr" anchorCtr="0" horzOverflow="overflow">
                    <a:lnL w="12700">
                      <a:miter lim="400000"/>
                    </a:lnL>
                    <a:lnR w="12700">
                      <a:miter lim="400000"/>
                    </a:lnR>
                    <a:lnT w="12700">
                      <a:miter lim="400000"/>
                    </a:lnT>
                    <a:lnB w="12700">
                      <a:miter lim="400000"/>
                    </a:lnB>
                    <a:solidFill>
                      <a:srgbClr val="FDF4F1"/>
                    </a:solidFill>
                  </a:tcPr>
                </a:tc>
              </a:tr>
              <a:tr h="458699">
                <a:tc>
                  <a:txBody>
                    <a:bodyPr/>
                    <a:lstStyle/>
                    <a:p>
                      <a:pPr algn="ctr">
                        <a:defRPr sz="1800"/>
                      </a:pPr>
                      <a:r>
                        <a:rPr b="1" sz="1400">
                          <a:latin typeface="微软雅黑 Light"/>
                          <a:ea typeface="微软雅黑 Light"/>
                          <a:cs typeface="微软雅黑 Light"/>
                          <a:sym typeface="微软雅黑 Light"/>
                        </a:rPr>
                        <a:t>网络号</a:t>
                      </a:r>
                    </a:p>
                  </a:txBody>
                  <a:tcPr marL="5081" marR="5081" marT="5081" marB="5081" anchor="ctr" anchorCtr="0" horzOverflow="overflow">
                    <a:lnL w="12700">
                      <a:miter lim="400000"/>
                    </a:lnL>
                    <a:lnR w="12700">
                      <a:miter lim="400000"/>
                    </a:lnR>
                    <a:lnT w="12700">
                      <a:miter lim="400000"/>
                    </a:lnT>
                    <a:lnB w="12700">
                      <a:miter lim="400000"/>
                    </a:lnB>
                    <a:noFill/>
                  </a:tcPr>
                </a:tc>
                <a:tc>
                  <a:txBody>
                    <a:bodyPr/>
                    <a:lstStyle/>
                    <a:p>
                      <a:pPr algn="ctr">
                        <a:defRPr sz="1800"/>
                      </a:pPr>
                      <a:r>
                        <a:rPr b="1" sz="1400">
                          <a:latin typeface="微软雅黑 Light"/>
                          <a:ea typeface="微软雅黑 Light"/>
                          <a:cs typeface="微软雅黑 Light"/>
                          <a:sym typeface="微软雅黑 Light"/>
                        </a:rPr>
                        <a:t>全 1</a:t>
                      </a:r>
                    </a:p>
                  </a:txBody>
                  <a:tcPr marL="5081" marR="5081" marT="5081" marB="5081" anchor="ctr" anchorCtr="0" horzOverflow="overflow">
                    <a:lnL w="12700">
                      <a:miter lim="400000"/>
                    </a:lnL>
                    <a:lnR w="12700">
                      <a:miter lim="400000"/>
                    </a:lnR>
                    <a:lnT w="12700">
                      <a:miter lim="400000"/>
                    </a:lnT>
                    <a:lnB w="12700">
                      <a:miter lim="400000"/>
                    </a:lnB>
                    <a:noFill/>
                  </a:tcPr>
                </a:tc>
                <a:tc>
                  <a:txBody>
                    <a:bodyPr/>
                    <a:lstStyle/>
                    <a:p>
                      <a:pPr algn="ctr">
                        <a:defRPr sz="1800"/>
                      </a:pPr>
                      <a:r>
                        <a:rPr sz="1400">
                          <a:latin typeface="微软雅黑 Light"/>
                          <a:ea typeface="微软雅黑 Light"/>
                          <a:cs typeface="微软雅黑 Light"/>
                          <a:sym typeface="微软雅黑 Light"/>
                        </a:rPr>
                        <a:t>77.255.255.255</a:t>
                      </a:r>
                    </a:p>
                  </a:txBody>
                  <a:tcPr marL="5081" marR="5081" marT="5081" marB="5081" anchor="ctr" anchorCtr="0" horzOverflow="overflow">
                    <a:lnL w="12700">
                      <a:miter lim="400000"/>
                    </a:lnL>
                    <a:lnR w="12700">
                      <a:miter lim="400000"/>
                    </a:lnR>
                    <a:lnT w="12700">
                      <a:miter lim="400000"/>
                    </a:lnT>
                    <a:lnB w="12700">
                      <a:miter lim="400000"/>
                    </a:lnB>
                    <a:noFill/>
                  </a:tcPr>
                </a:tc>
                <a:tc>
                  <a:txBody>
                    <a:bodyPr/>
                    <a:lstStyle/>
                    <a:p>
                      <a:pPr algn="ctr">
                        <a:defRPr sz="1800"/>
                      </a:pPr>
                      <a:r>
                        <a:rPr sz="1400">
                          <a:latin typeface="微软雅黑 Light"/>
                          <a:ea typeface="微软雅黑 Light"/>
                          <a:cs typeface="微软雅黑 Light"/>
                          <a:sym typeface="微软雅黑 Light"/>
                        </a:rPr>
                        <a:t>154.3.255.255</a:t>
                      </a:r>
                    </a:p>
                  </a:txBody>
                  <a:tcPr marL="5081" marR="5081" marT="5081" marB="5081" anchor="ctr" anchorCtr="0" horzOverflow="overflow">
                    <a:lnL w="12700">
                      <a:miter lim="400000"/>
                    </a:lnL>
                    <a:lnR w="12700">
                      <a:miter lim="400000"/>
                    </a:lnR>
                    <a:lnT w="12700">
                      <a:miter lim="400000"/>
                    </a:lnT>
                    <a:lnB w="12700">
                      <a:miter lim="400000"/>
                    </a:lnB>
                    <a:noFill/>
                  </a:tcPr>
                </a:tc>
                <a:tc>
                  <a:txBody>
                    <a:bodyPr/>
                    <a:lstStyle/>
                    <a:p>
                      <a:pPr algn="ctr">
                        <a:defRPr sz="1800"/>
                      </a:pPr>
                      <a:r>
                        <a:rPr sz="1400">
                          <a:latin typeface="微软雅黑 Light"/>
                          <a:ea typeface="微软雅黑 Light"/>
                          <a:cs typeface="微软雅黑 Light"/>
                          <a:sym typeface="微软雅黑 Light"/>
                        </a:rPr>
                        <a:t>227.82.157.255</a:t>
                      </a:r>
                    </a:p>
                  </a:txBody>
                  <a:tcPr marL="5081" marR="5081" marT="5081" marB="5081" anchor="ctr" anchorCtr="0" horzOverflow="overflow">
                    <a:lnL w="12700">
                      <a:miter lim="400000"/>
                    </a:lnL>
                    <a:lnR w="12700">
                      <a:miter lim="400000"/>
                    </a:lnR>
                    <a:lnT w="12700">
                      <a:miter lim="400000"/>
                    </a:lnT>
                    <a:lnB w="12700">
                      <a:miter lim="400000"/>
                    </a:lnB>
                    <a:noFill/>
                  </a:tcPr>
                </a:tc>
                <a:tc>
                  <a:txBody>
                    <a:bodyPr/>
                    <a:lstStyle/>
                    <a:p>
                      <a:pPr algn="ctr">
                        <a:defRPr sz="1800"/>
                      </a:pPr>
                      <a:r>
                        <a:rPr b="1" sz="1400">
                          <a:latin typeface="微软雅黑 Light"/>
                          <a:ea typeface="微软雅黑 Light"/>
                          <a:cs typeface="微软雅黑 Light"/>
                          <a:sym typeface="微软雅黑 Light"/>
                        </a:rPr>
                        <a:t>指定某个网络下的所有主机，用于广播</a:t>
                      </a:r>
                    </a:p>
                  </a:txBody>
                  <a:tcPr marL="5081" marR="5081" marT="5081" marB="5081" anchor="ctr" anchorCtr="0" horzOverflow="overflow">
                    <a:lnL w="12700">
                      <a:miter lim="400000"/>
                    </a:lnL>
                    <a:lnR w="12700">
                      <a:miter lim="400000"/>
                    </a:lnR>
                    <a:lnT w="12700">
                      <a:miter lim="400000"/>
                    </a:lnT>
                    <a:lnB w="12700">
                      <a:miter lim="400000"/>
                    </a:lnB>
                    <a:noFill/>
                  </a:tcPr>
                </a:tc>
              </a:tr>
              <a:tr h="458699">
                <a:tc>
                  <a:txBody>
                    <a:bodyPr/>
                    <a:lstStyle/>
                    <a:p>
                      <a:pPr algn="ctr">
                        <a:defRPr sz="1800"/>
                      </a:pPr>
                      <a:r>
                        <a:rPr b="1" sz="1400">
                          <a:latin typeface="微软雅黑 Light"/>
                          <a:ea typeface="微软雅黑 Light"/>
                          <a:cs typeface="微软雅黑 Light"/>
                          <a:sym typeface="微软雅黑 Light"/>
                        </a:rPr>
                        <a:t>全 1</a:t>
                      </a:r>
                    </a:p>
                  </a:txBody>
                  <a:tcPr marL="5081" marR="5081" marT="5081" marB="5081" anchor="ctr" anchorCtr="0" horzOverflow="overflow">
                    <a:lnL w="12700">
                      <a:miter lim="400000"/>
                    </a:lnL>
                    <a:lnR w="12700">
                      <a:miter lim="400000"/>
                    </a:lnR>
                    <a:lnT w="12700">
                      <a:miter lim="400000"/>
                    </a:lnT>
                    <a:lnB w="12700">
                      <a:miter lim="400000"/>
                    </a:lnB>
                    <a:solidFill>
                      <a:srgbClr val="FDF4F1"/>
                    </a:solidFill>
                  </a:tcPr>
                </a:tc>
                <a:tc>
                  <a:txBody>
                    <a:bodyPr/>
                    <a:lstStyle/>
                    <a:p>
                      <a:pPr algn="ctr">
                        <a:defRPr sz="1800"/>
                      </a:pPr>
                      <a:r>
                        <a:rPr b="1" sz="1400">
                          <a:latin typeface="微软雅黑 Light"/>
                          <a:ea typeface="微软雅黑 Light"/>
                          <a:cs typeface="微软雅黑 Light"/>
                          <a:sym typeface="微软雅黑 Light"/>
                        </a:rPr>
                        <a:t>全 1</a:t>
                      </a:r>
                    </a:p>
                  </a:txBody>
                  <a:tcPr marL="5081" marR="5081" marT="5081" marB="5081" anchor="ctr" anchorCtr="0" horzOverflow="overflow">
                    <a:lnL w="12700">
                      <a:miter lim="400000"/>
                    </a:lnL>
                    <a:lnR w="12700">
                      <a:miter lim="400000"/>
                    </a:lnR>
                    <a:lnT w="12700">
                      <a:miter lim="400000"/>
                    </a:lnT>
                    <a:lnB w="12700">
                      <a:miter lim="400000"/>
                    </a:lnB>
                    <a:solidFill>
                      <a:srgbClr val="FDF4F1"/>
                    </a:solidFill>
                  </a:tcPr>
                </a:tc>
                <a:tc gridSpan="3">
                  <a:txBody>
                    <a:bodyPr/>
                    <a:lstStyle/>
                    <a:p>
                      <a:pPr algn="ctr">
                        <a:defRPr sz="1800"/>
                      </a:pPr>
                      <a:r>
                        <a:rPr sz="1400">
                          <a:latin typeface="微软雅黑 Light"/>
                          <a:ea typeface="微软雅黑 Light"/>
                          <a:cs typeface="微软雅黑 Light"/>
                          <a:sym typeface="微软雅黑 Light"/>
                        </a:rPr>
                        <a:t>255.255.255.255</a:t>
                      </a:r>
                    </a:p>
                  </a:txBody>
                  <a:tcPr marL="5081" marR="5081" marT="5081" marB="5081" anchor="ctr" anchorCtr="0" horzOverflow="overflow">
                    <a:lnL w="12700">
                      <a:miter lim="400000"/>
                    </a:lnL>
                    <a:lnR w="12700">
                      <a:miter lim="400000"/>
                    </a:lnR>
                    <a:lnT w="12700">
                      <a:miter lim="400000"/>
                    </a:lnT>
                    <a:lnB w="12700">
                      <a:miter lim="400000"/>
                    </a:lnB>
                    <a:solidFill>
                      <a:srgbClr val="FDF4F1"/>
                    </a:solidFill>
                  </a:tcPr>
                </a:tc>
                <a:tc hMerge="1">
                  <a:tcPr/>
                </a:tc>
                <a:tc hMerge="1">
                  <a:tcPr/>
                </a:tc>
                <a:tc>
                  <a:txBody>
                    <a:bodyPr/>
                    <a:lstStyle/>
                    <a:p>
                      <a:pPr algn="ctr">
                        <a:defRPr sz="1800"/>
                      </a:pPr>
                      <a:r>
                        <a:rPr b="1" sz="1400">
                          <a:latin typeface="微软雅黑 Light"/>
                          <a:ea typeface="微软雅黑 Light"/>
                          <a:cs typeface="微软雅黑 Light"/>
                          <a:sym typeface="微软雅黑 Light"/>
                        </a:rPr>
                        <a:t>所有主机</a:t>
                      </a:r>
                    </a:p>
                  </a:txBody>
                  <a:tcPr marL="5081" marR="5081" marT="5081" marB="5081" anchor="ctr" anchorCtr="0" horzOverflow="overflow">
                    <a:lnL w="12700">
                      <a:miter lim="400000"/>
                    </a:lnL>
                    <a:lnR w="12700">
                      <a:miter lim="400000"/>
                    </a:lnR>
                    <a:lnT w="12700">
                      <a:miter lim="400000"/>
                    </a:lnT>
                    <a:lnB w="12700">
                      <a:miter lim="400000"/>
                    </a:lnB>
                    <a:solidFill>
                      <a:srgbClr val="FDF4F1"/>
                    </a:solidFill>
                  </a:tcPr>
                </a:tc>
              </a:tr>
            </a:tbl>
          </a:graphicData>
        </a:graphic>
      </p:graphicFrame>
    </p:spTree>
  </p:cSld>
  <p:clrMapOvr>
    <a:masterClrMapping/>
  </p:clrMapOvr>
  <p:transition xmlns:p14="http://schemas.microsoft.com/office/powerpoint/2010/main" spd="med" advClick="1"/>
</p:sld>
</file>

<file path=ppt/slides/slide2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7"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968"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969"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IP 广播</a:t>
            </a:r>
          </a:p>
        </p:txBody>
      </p:sp>
      <p:pic>
        <p:nvPicPr>
          <p:cNvPr id="1970" name="Picture 2" descr="Picture 2"/>
          <p:cNvPicPr>
            <a:picLocks noChangeAspect="1"/>
          </p:cNvPicPr>
          <p:nvPr/>
        </p:nvPicPr>
        <p:blipFill>
          <a:blip r:embed="rId3">
            <a:extLst/>
          </a:blip>
          <a:stretch>
            <a:fillRect/>
          </a:stretch>
        </p:blipFill>
        <p:spPr>
          <a:xfrm>
            <a:off x="2687671" y="1297757"/>
            <a:ext cx="6816659" cy="5105402"/>
          </a:xfrm>
          <a:prstGeom prst="rect">
            <a:avLst/>
          </a:prstGeom>
          <a:ln w="12700">
            <a:miter lim="400000"/>
          </a:ln>
        </p:spPr>
      </p:pic>
    </p:spTree>
  </p:cSld>
  <p:clrMapOvr>
    <a:masterClrMapping/>
  </p:clrMapOvr>
  <p:transition xmlns:p14="http://schemas.microsoft.com/office/powerpoint/2010/main" spd="med" advClick="1"/>
</p:sld>
</file>

<file path=ppt/slides/slide2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2"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973" name="副标题 2"/>
          <p:cNvSpPr txBox="1"/>
          <p:nvPr>
            <p:ph type="subTitle" idx="1"/>
          </p:nvPr>
        </p:nvSpPr>
        <p:spPr>
          <a:xfrm>
            <a:off x="609600" y="787400"/>
            <a:ext cx="10515600" cy="4351338"/>
          </a:xfrm>
          <a:prstGeom prst="rect">
            <a:avLst/>
          </a:prstGeom>
        </p:spPr>
        <p:txBody>
          <a:bodyPr/>
          <a:lstStyle/>
          <a:p>
            <a:pPr algn="l">
              <a:lnSpc>
                <a:spcPct val="100000"/>
              </a:lnSpc>
              <a:defRPr sz="2800">
                <a:latin typeface="PingFang SC Regular"/>
                <a:ea typeface="PingFang SC Regular"/>
                <a:cs typeface="PingFang SC Regular"/>
                <a:sym typeface="PingFang SC Regular"/>
              </a:defRPr>
            </a:pPr>
            <a:r>
              <a:t>UDP与DNS协议</a:t>
            </a:r>
          </a:p>
          <a:p>
            <a:pPr algn="l">
              <a:lnSpc>
                <a:spcPct val="100000"/>
              </a:lnSpc>
              <a:defRPr sz="2800">
                <a:latin typeface="PingFang SC Regular"/>
                <a:ea typeface="PingFang SC Regular"/>
                <a:cs typeface="PingFang SC Regular"/>
                <a:sym typeface="PingFang SC Regular"/>
              </a:defRPr>
            </a:pPr>
            <a:r>
              <a:t>IP多播功能</a:t>
            </a:r>
          </a:p>
          <a:p>
            <a:pPr algn="l">
              <a:lnSpc>
                <a:spcPct val="100000"/>
              </a:lnSpc>
              <a:defRPr sz="2800">
                <a:solidFill>
                  <a:srgbClr val="F24E32"/>
                </a:solidFill>
                <a:latin typeface="PingFang SC Regular"/>
                <a:ea typeface="PingFang SC Regular"/>
                <a:cs typeface="PingFang SC Regular"/>
                <a:sym typeface="PingFang SC Regular"/>
              </a:defRPr>
            </a:pPr>
            <a:r>
              <a:t>IP地址的CIDR分段法</a:t>
            </a:r>
          </a:p>
          <a:p>
            <a:pPr algn="l">
              <a:lnSpc>
                <a:spcPct val="100000"/>
              </a:lnSpc>
              <a:defRPr sz="2800">
                <a:latin typeface="PingFang SC Regular"/>
                <a:ea typeface="PingFang SC Regular"/>
                <a:cs typeface="PingFang SC Regular"/>
                <a:sym typeface="PingFang SC Regular"/>
              </a:defRPr>
            </a:pPr>
            <a:r>
              <a:t>内网、公网间的NAT端口转发</a:t>
            </a:r>
          </a:p>
        </p:txBody>
      </p:sp>
    </p:spTree>
  </p:cSld>
  <p:clrMapOvr>
    <a:masterClrMapping/>
  </p:clrMapOvr>
  <p:transition xmlns:p14="http://schemas.microsoft.com/office/powerpoint/2010/main" spd="med" advClick="1"/>
</p:sld>
</file>

<file path=ppt/slides/slide2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7"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978"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979"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IP 地址的地域特性</a:t>
            </a:r>
          </a:p>
        </p:txBody>
      </p:sp>
      <p:pic>
        <p:nvPicPr>
          <p:cNvPr id="1980" name="图像" descr="图像"/>
          <p:cNvPicPr>
            <a:picLocks noChangeAspect="1"/>
          </p:cNvPicPr>
          <p:nvPr/>
        </p:nvPicPr>
        <p:blipFill>
          <a:blip r:embed="rId4">
            <a:extLst/>
          </a:blip>
          <a:stretch>
            <a:fillRect/>
          </a:stretch>
        </p:blipFill>
        <p:spPr>
          <a:xfrm>
            <a:off x="1475189" y="1229236"/>
            <a:ext cx="9675298" cy="5334303"/>
          </a:xfrm>
          <a:prstGeom prst="rect">
            <a:avLst/>
          </a:prstGeom>
          <a:ln w="12700">
            <a:miter lim="400000"/>
          </a:ln>
        </p:spPr>
      </p:pic>
    </p:spTree>
  </p:cSld>
  <p:clrMapOvr>
    <a:masterClrMapping/>
  </p:clrMapOvr>
  <p:transition xmlns:p14="http://schemas.microsoft.com/office/powerpoint/2010/main" spd="med" advClick="1"/>
</p:sld>
</file>

<file path=ppt/slides/slide2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4"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985"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986"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预留 IP 地址（RFC1918）</a:t>
            </a:r>
          </a:p>
        </p:txBody>
      </p:sp>
      <p:graphicFrame>
        <p:nvGraphicFramePr>
          <p:cNvPr id="1987" name="内容占位符 3"/>
          <p:cNvGraphicFramePr/>
          <p:nvPr/>
        </p:nvGraphicFramePr>
        <p:xfrm>
          <a:off x="685800" y="1554711"/>
          <a:ext cx="10820400" cy="457295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578038"/>
                <a:gridCol w="1462716"/>
                <a:gridCol w="3821707"/>
                <a:gridCol w="1957459"/>
                <a:gridCol w="2000479"/>
              </a:tblGrid>
              <a:tr h="402454">
                <a:tc>
                  <a:txBody>
                    <a:bodyPr/>
                    <a:lstStyle/>
                    <a:p>
                      <a:pPr algn="ctr">
                        <a:defRPr sz="1800"/>
                      </a:pPr>
                      <a:r>
                        <a:rPr b="1">
                          <a:latin typeface="微软雅黑 Light"/>
                          <a:ea typeface="微软雅黑 Light"/>
                          <a:cs typeface="微软雅黑 Light"/>
                          <a:sym typeface="微软雅黑 Light"/>
                        </a:rPr>
                        <a:t>起始地址</a:t>
                      </a:r>
                    </a:p>
                  </a:txBody>
                  <a:tcPr marL="11499" marR="11499" marT="11499" marB="11499" anchor="ctr" anchorCtr="0" horzOverflow="overflow">
                    <a:lnL w="12700">
                      <a:miter lim="400000"/>
                    </a:lnL>
                    <a:lnR w="12700">
                      <a:miter lim="400000"/>
                    </a:lnR>
                    <a:lnT w="12700">
                      <a:miter lim="400000"/>
                    </a:lnT>
                    <a:lnB w="12700">
                      <a:miter lim="400000"/>
                    </a:lnB>
                    <a:solidFill>
                      <a:srgbClr val="F09F86"/>
                    </a:solidFill>
                  </a:tcPr>
                </a:tc>
                <a:tc>
                  <a:txBody>
                    <a:bodyPr/>
                    <a:lstStyle/>
                    <a:p>
                      <a:pPr algn="ctr">
                        <a:defRPr sz="1800"/>
                      </a:pPr>
                      <a:r>
                        <a:rPr b="1">
                          <a:latin typeface="微软雅黑 Light"/>
                          <a:ea typeface="微软雅黑 Light"/>
                          <a:cs typeface="微软雅黑 Light"/>
                          <a:sym typeface="微软雅黑 Light"/>
                        </a:rPr>
                        <a:t>结束地址</a:t>
                      </a:r>
                    </a:p>
                  </a:txBody>
                  <a:tcPr marL="11499" marR="11499" marT="11499" marB="11499" anchor="ctr" anchorCtr="0" horzOverflow="overflow">
                    <a:lnL w="12700">
                      <a:miter lim="400000"/>
                    </a:lnL>
                    <a:lnR w="12700">
                      <a:miter lim="400000"/>
                    </a:lnR>
                    <a:lnT w="12700">
                      <a:miter lim="400000"/>
                    </a:lnT>
                    <a:lnB w="12700">
                      <a:miter lim="400000"/>
                    </a:lnB>
                    <a:solidFill>
                      <a:srgbClr val="F09F86"/>
                    </a:solidFill>
                  </a:tcPr>
                </a:tc>
                <a:tc>
                  <a:txBody>
                    <a:bodyPr/>
                    <a:lstStyle/>
                    <a:p>
                      <a:pPr algn="ctr">
                        <a:defRPr sz="1800"/>
                      </a:pPr>
                      <a:r>
                        <a:rPr b="1">
                          <a:latin typeface="微软雅黑 Light"/>
                          <a:ea typeface="微软雅黑 Light"/>
                          <a:cs typeface="微软雅黑 Light"/>
                          <a:sym typeface="微软雅黑 Light"/>
                        </a:rPr>
                        <a:t>等价分类地址</a:t>
                      </a:r>
                    </a:p>
                  </a:txBody>
                  <a:tcPr marL="11499" marR="11499" marT="11499" marB="11499" anchor="ctr" anchorCtr="0" horzOverflow="overflow">
                    <a:lnL w="12700">
                      <a:miter lim="400000"/>
                    </a:lnL>
                    <a:lnR w="12700">
                      <a:miter lim="400000"/>
                    </a:lnR>
                    <a:lnT w="12700">
                      <a:miter lim="400000"/>
                    </a:lnT>
                    <a:lnB w="12700">
                      <a:miter lim="400000"/>
                    </a:lnB>
                    <a:solidFill>
                      <a:srgbClr val="F09F86"/>
                    </a:solidFill>
                  </a:tcPr>
                </a:tc>
                <a:tc>
                  <a:txBody>
                    <a:bodyPr/>
                    <a:lstStyle/>
                    <a:p>
                      <a:pPr algn="ctr">
                        <a:defRPr sz="1800"/>
                      </a:pPr>
                      <a:r>
                        <a:rPr b="1">
                          <a:latin typeface="微软雅黑 Light"/>
                          <a:ea typeface="微软雅黑 Light"/>
                          <a:cs typeface="微软雅黑 Light"/>
                          <a:sym typeface="微软雅黑 Light"/>
                        </a:rPr>
                        <a:t>等价无类别地址</a:t>
                      </a:r>
                    </a:p>
                  </a:txBody>
                  <a:tcPr marL="11499" marR="11499" marT="11499" marB="11499" anchor="ctr" anchorCtr="0" horzOverflow="overflow">
                    <a:lnL w="12700">
                      <a:miter lim="400000"/>
                    </a:lnL>
                    <a:lnR w="12700">
                      <a:miter lim="400000"/>
                    </a:lnR>
                    <a:lnT w="12700">
                      <a:miter lim="400000"/>
                    </a:lnT>
                    <a:lnB w="12700">
                      <a:miter lim="400000"/>
                    </a:lnB>
                    <a:solidFill>
                      <a:srgbClr val="F09F86"/>
                    </a:solidFill>
                  </a:tcPr>
                </a:tc>
                <a:tc>
                  <a:txBody>
                    <a:bodyPr/>
                    <a:lstStyle/>
                    <a:p>
                      <a:pPr algn="ctr">
                        <a:defRPr sz="1800"/>
                      </a:pPr>
                      <a:r>
                        <a:rPr b="1">
                          <a:latin typeface="微软雅黑 Light"/>
                          <a:ea typeface="微软雅黑 Light"/>
                          <a:cs typeface="微软雅黑 Light"/>
                          <a:sym typeface="微软雅黑 Light"/>
                        </a:rPr>
                        <a:t>描述</a:t>
                      </a:r>
                    </a:p>
                  </a:txBody>
                  <a:tcPr marL="11499" marR="11499" marT="11499" marB="11499" anchor="ctr" anchorCtr="0" horzOverflow="overflow">
                    <a:lnL w="12700">
                      <a:miter lim="400000"/>
                    </a:lnL>
                    <a:lnR w="12700">
                      <a:miter lim="400000"/>
                    </a:lnR>
                    <a:lnT w="12700">
                      <a:miter lim="400000"/>
                    </a:lnT>
                    <a:lnB w="12700">
                      <a:miter lim="400000"/>
                    </a:lnB>
                    <a:solidFill>
                      <a:srgbClr val="F09F86"/>
                    </a:solidFill>
                  </a:tcPr>
                </a:tc>
              </a:tr>
              <a:tr h="404201">
                <a:tc>
                  <a:txBody>
                    <a:bodyPr/>
                    <a:lstStyle/>
                    <a:p>
                      <a:pPr algn="ctr">
                        <a:defRPr sz="1800"/>
                      </a:pPr>
                      <a:r>
                        <a:rPr b="1" sz="1200">
                          <a:latin typeface="微软雅黑 Light"/>
                          <a:ea typeface="微软雅黑 Light"/>
                          <a:cs typeface="微软雅黑 Light"/>
                          <a:sym typeface="微软雅黑 Light"/>
                        </a:rPr>
                        <a:t>0.0.0.0</a:t>
                      </a:r>
                    </a:p>
                  </a:txBody>
                  <a:tcPr marL="11499" marR="11499" marT="11499" marB="11499" anchor="ctr" anchorCtr="0" horzOverflow="overflow">
                    <a:lnL w="12700">
                      <a:miter lim="400000"/>
                    </a:lnL>
                    <a:lnR w="12700">
                      <a:miter lim="400000"/>
                    </a:lnR>
                    <a:lnT w="12700">
                      <a:miter lim="400000"/>
                    </a:lnT>
                    <a:lnB w="12700">
                      <a:miter lim="400000"/>
                    </a:lnB>
                    <a:noFill/>
                  </a:tcPr>
                </a:tc>
                <a:tc>
                  <a:txBody>
                    <a:bodyPr/>
                    <a:lstStyle/>
                    <a:p>
                      <a:pPr algn="ctr">
                        <a:defRPr sz="1800"/>
                      </a:pPr>
                      <a:r>
                        <a:rPr b="1" sz="1200">
                          <a:latin typeface="微软雅黑 Light"/>
                          <a:ea typeface="微软雅黑 Light"/>
                          <a:cs typeface="微软雅黑 Light"/>
                          <a:sym typeface="微软雅黑 Light"/>
                        </a:rPr>
                        <a:t>0.255.255.255</a:t>
                      </a:r>
                    </a:p>
                  </a:txBody>
                  <a:tcPr marL="11499" marR="11499" marT="11499" marB="11499" anchor="ctr" anchorCtr="0" horzOverflow="overflow">
                    <a:lnL w="12700">
                      <a:miter lim="400000"/>
                    </a:lnL>
                    <a:lnR w="12700">
                      <a:miter lim="400000"/>
                    </a:lnR>
                    <a:lnT w="12700">
                      <a:miter lim="400000"/>
                    </a:lnT>
                    <a:lnB w="12700">
                      <a:miter lim="400000"/>
                    </a:lnB>
                    <a:noFill/>
                  </a:tcPr>
                </a:tc>
                <a:tc>
                  <a:txBody>
                    <a:bodyPr/>
                    <a:lstStyle/>
                    <a:p>
                      <a:pPr algn="ctr">
                        <a:defRPr sz="1800"/>
                      </a:pPr>
                      <a:r>
                        <a:rPr sz="1200">
                          <a:latin typeface="微软雅黑 Light"/>
                          <a:ea typeface="微软雅黑 Light"/>
                          <a:cs typeface="微软雅黑 Light"/>
                          <a:sym typeface="微软雅黑 Light"/>
                        </a:rPr>
                        <a:t>A 类网络0.x.x.x</a:t>
                      </a:r>
                    </a:p>
                  </a:txBody>
                  <a:tcPr marL="11499" marR="11499" marT="11499" marB="11499" anchor="ctr" anchorCtr="0" horzOverflow="overflow">
                    <a:lnL w="12700">
                      <a:miter lim="400000"/>
                    </a:lnL>
                    <a:lnR w="12700">
                      <a:miter lim="400000"/>
                    </a:lnR>
                    <a:lnT w="12700">
                      <a:miter lim="400000"/>
                    </a:lnT>
                    <a:lnB w="12700">
                      <a:miter lim="400000"/>
                    </a:lnB>
                    <a:noFill/>
                  </a:tcPr>
                </a:tc>
                <a:tc>
                  <a:txBody>
                    <a:bodyPr/>
                    <a:lstStyle/>
                    <a:p>
                      <a:pPr algn="ctr">
                        <a:defRPr sz="1800"/>
                      </a:pPr>
                      <a:r>
                        <a:rPr sz="1200">
                          <a:latin typeface="微软雅黑 Light"/>
                          <a:ea typeface="微软雅黑 Light"/>
                          <a:cs typeface="微软雅黑 Light"/>
                          <a:sym typeface="微软雅黑 Light"/>
                        </a:rPr>
                        <a:t>0/8</a:t>
                      </a:r>
                    </a:p>
                  </a:txBody>
                  <a:tcPr marL="11499" marR="11499" marT="11499" marB="11499" anchor="ctr" anchorCtr="0" horzOverflow="overflow">
                    <a:lnL w="12700">
                      <a:miter lim="400000"/>
                    </a:lnL>
                    <a:lnR w="12700">
                      <a:miter lim="400000"/>
                    </a:lnR>
                    <a:lnT w="12700">
                      <a:miter lim="400000"/>
                    </a:lnT>
                    <a:lnB w="12700">
                      <a:miter lim="400000"/>
                    </a:lnB>
                    <a:noFill/>
                  </a:tcPr>
                </a:tc>
                <a:tc>
                  <a:txBody>
                    <a:bodyPr/>
                    <a:lstStyle/>
                    <a:p>
                      <a:pPr algn="ctr">
                        <a:defRPr sz="1800"/>
                      </a:pPr>
                      <a:r>
                        <a:rPr sz="1200">
                          <a:latin typeface="微软雅黑 Light"/>
                          <a:ea typeface="微软雅黑 Light"/>
                          <a:cs typeface="微软雅黑 Light"/>
                          <a:sym typeface="微软雅黑 Light"/>
                        </a:rPr>
                        <a:t>保留</a:t>
                      </a:r>
                    </a:p>
                  </a:txBody>
                  <a:tcPr marL="11499" marR="11499" marT="11499" marB="11499" anchor="ctr" anchorCtr="0" horzOverflow="overflow">
                    <a:lnL w="12700">
                      <a:miter lim="400000"/>
                    </a:lnL>
                    <a:lnR w="12700">
                      <a:miter lim="400000"/>
                    </a:lnR>
                    <a:lnT w="12700">
                      <a:miter lim="400000"/>
                    </a:lnT>
                    <a:lnB w="12700">
                      <a:miter lim="400000"/>
                    </a:lnB>
                    <a:noFill/>
                  </a:tcPr>
                </a:tc>
              </a:tr>
              <a:tr h="404201">
                <a:tc>
                  <a:txBody>
                    <a:bodyPr/>
                    <a:lstStyle/>
                    <a:p>
                      <a:pPr algn="ctr">
                        <a:defRPr sz="1800"/>
                      </a:pPr>
                      <a:r>
                        <a:rPr b="1" sz="1200">
                          <a:latin typeface="微软雅黑 Light"/>
                          <a:ea typeface="微软雅黑 Light"/>
                          <a:cs typeface="微软雅黑 Light"/>
                          <a:sym typeface="微软雅黑 Light"/>
                        </a:rPr>
                        <a:t>10.0.0.0</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c>
                  <a:txBody>
                    <a:bodyPr/>
                    <a:lstStyle/>
                    <a:p>
                      <a:pPr algn="ctr">
                        <a:defRPr sz="1800"/>
                      </a:pPr>
                      <a:r>
                        <a:rPr b="1" sz="1200">
                          <a:latin typeface="微软雅黑 Light"/>
                          <a:ea typeface="微软雅黑 Light"/>
                          <a:cs typeface="微软雅黑 Light"/>
                          <a:sym typeface="微软雅黑 Light"/>
                        </a:rPr>
                        <a:t>10.255.255.255</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c>
                  <a:txBody>
                    <a:bodyPr/>
                    <a:lstStyle/>
                    <a:p>
                      <a:pPr algn="ctr">
                        <a:defRPr sz="1800"/>
                      </a:pPr>
                      <a:r>
                        <a:rPr sz="1200">
                          <a:latin typeface="微软雅黑 Light"/>
                          <a:ea typeface="微软雅黑 Light"/>
                          <a:cs typeface="微软雅黑 Light"/>
                          <a:sym typeface="微软雅黑 Light"/>
                        </a:rPr>
                        <a:t>A 类网络10.x.x.x</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c>
                  <a:txBody>
                    <a:bodyPr/>
                    <a:lstStyle/>
                    <a:p>
                      <a:pPr algn="ctr">
                        <a:defRPr sz="1800"/>
                      </a:pPr>
                      <a:r>
                        <a:rPr sz="1200">
                          <a:latin typeface="微软雅黑 Light"/>
                          <a:ea typeface="微软雅黑 Light"/>
                          <a:cs typeface="微软雅黑 Light"/>
                          <a:sym typeface="微软雅黑 Light"/>
                        </a:rPr>
                        <a:t>10/8</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c>
                  <a:txBody>
                    <a:bodyPr/>
                    <a:lstStyle/>
                    <a:p>
                      <a:pPr algn="ctr">
                        <a:defRPr sz="1800"/>
                      </a:pPr>
                      <a:r>
                        <a:rPr sz="1200">
                          <a:latin typeface="微软雅黑 Light"/>
                          <a:ea typeface="微软雅黑 Light"/>
                          <a:cs typeface="微软雅黑 Light"/>
                          <a:sym typeface="微软雅黑 Light"/>
                        </a:rPr>
                        <a:t>A 类私有地址</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r>
              <a:tr h="404201">
                <a:tc>
                  <a:txBody>
                    <a:bodyPr/>
                    <a:lstStyle/>
                    <a:p>
                      <a:pPr algn="ctr">
                        <a:defRPr sz="1800"/>
                      </a:pPr>
                      <a:r>
                        <a:rPr b="1" sz="1200">
                          <a:latin typeface="微软雅黑 Light"/>
                          <a:ea typeface="微软雅黑 Light"/>
                          <a:cs typeface="微软雅黑 Light"/>
                          <a:sym typeface="微软雅黑 Light"/>
                        </a:rPr>
                        <a:t>127.0.0.0</a:t>
                      </a:r>
                    </a:p>
                  </a:txBody>
                  <a:tcPr marL="11499" marR="11499" marT="11499" marB="11499" anchor="ctr" anchorCtr="0" horzOverflow="overflow">
                    <a:lnL w="12700">
                      <a:miter lim="400000"/>
                    </a:lnL>
                    <a:lnR w="12700">
                      <a:miter lim="400000"/>
                    </a:lnR>
                    <a:lnT w="12700">
                      <a:miter lim="400000"/>
                    </a:lnT>
                    <a:lnB w="12700">
                      <a:miter lim="400000"/>
                    </a:lnB>
                    <a:noFill/>
                  </a:tcPr>
                </a:tc>
                <a:tc>
                  <a:txBody>
                    <a:bodyPr/>
                    <a:lstStyle/>
                    <a:p>
                      <a:pPr algn="ctr">
                        <a:defRPr sz="1800"/>
                      </a:pPr>
                      <a:r>
                        <a:rPr b="1" sz="1200">
                          <a:latin typeface="微软雅黑 Light"/>
                          <a:ea typeface="微软雅黑 Light"/>
                          <a:cs typeface="微软雅黑 Light"/>
                          <a:sym typeface="微软雅黑 Light"/>
                        </a:rPr>
                        <a:t>127.255.255.255</a:t>
                      </a:r>
                    </a:p>
                  </a:txBody>
                  <a:tcPr marL="11499" marR="11499" marT="11499" marB="11499" anchor="ctr" anchorCtr="0" horzOverflow="overflow">
                    <a:lnL w="12700">
                      <a:miter lim="400000"/>
                    </a:lnL>
                    <a:lnR w="12700">
                      <a:miter lim="400000"/>
                    </a:lnR>
                    <a:lnT w="12700">
                      <a:miter lim="400000"/>
                    </a:lnT>
                    <a:lnB w="12700">
                      <a:miter lim="400000"/>
                    </a:lnB>
                    <a:noFill/>
                  </a:tcPr>
                </a:tc>
                <a:tc>
                  <a:txBody>
                    <a:bodyPr/>
                    <a:lstStyle/>
                    <a:p>
                      <a:pPr algn="ctr">
                        <a:defRPr sz="1800"/>
                      </a:pPr>
                      <a:r>
                        <a:rPr sz="1200">
                          <a:latin typeface="微软雅黑 Light"/>
                          <a:ea typeface="微软雅黑 Light"/>
                          <a:cs typeface="微软雅黑 Light"/>
                          <a:sym typeface="微软雅黑 Light"/>
                        </a:rPr>
                        <a:t>A 类网络127.x.x.x</a:t>
                      </a:r>
                    </a:p>
                  </a:txBody>
                  <a:tcPr marL="11499" marR="11499" marT="11499" marB="11499" anchor="ctr" anchorCtr="0" horzOverflow="overflow">
                    <a:lnL w="12700">
                      <a:miter lim="400000"/>
                    </a:lnL>
                    <a:lnR w="12700">
                      <a:miter lim="400000"/>
                    </a:lnR>
                    <a:lnT w="12700">
                      <a:miter lim="400000"/>
                    </a:lnT>
                    <a:lnB w="12700">
                      <a:miter lim="400000"/>
                    </a:lnB>
                    <a:noFill/>
                  </a:tcPr>
                </a:tc>
                <a:tc>
                  <a:txBody>
                    <a:bodyPr/>
                    <a:lstStyle/>
                    <a:p>
                      <a:pPr algn="ctr">
                        <a:defRPr sz="1800"/>
                      </a:pPr>
                      <a:r>
                        <a:rPr sz="1200">
                          <a:latin typeface="微软雅黑 Light"/>
                          <a:ea typeface="微软雅黑 Light"/>
                          <a:cs typeface="微软雅黑 Light"/>
                          <a:sym typeface="微软雅黑 Light"/>
                        </a:rPr>
                        <a:t>127/8</a:t>
                      </a:r>
                    </a:p>
                  </a:txBody>
                  <a:tcPr marL="11499" marR="11499" marT="11499" marB="11499" anchor="ctr" anchorCtr="0" horzOverflow="overflow">
                    <a:lnL w="12700">
                      <a:miter lim="400000"/>
                    </a:lnL>
                    <a:lnR w="12700">
                      <a:miter lim="400000"/>
                    </a:lnR>
                    <a:lnT w="12700">
                      <a:miter lim="400000"/>
                    </a:lnT>
                    <a:lnB w="12700">
                      <a:miter lim="400000"/>
                    </a:lnB>
                    <a:noFill/>
                  </a:tcPr>
                </a:tc>
                <a:tc>
                  <a:txBody>
                    <a:bodyPr/>
                    <a:lstStyle/>
                    <a:p>
                      <a:pPr algn="ctr">
                        <a:defRPr sz="1800"/>
                      </a:pPr>
                      <a:r>
                        <a:rPr sz="1200">
                          <a:latin typeface="微软雅黑 Light"/>
                          <a:ea typeface="微软雅黑 Light"/>
                          <a:cs typeface="微软雅黑 Light"/>
                          <a:sym typeface="微软雅黑 Light"/>
                        </a:rPr>
                        <a:t>环回地址</a:t>
                      </a:r>
                    </a:p>
                  </a:txBody>
                  <a:tcPr marL="11499" marR="11499" marT="11499" marB="11499" anchor="ctr" anchorCtr="0" horzOverflow="overflow">
                    <a:lnL w="12700">
                      <a:miter lim="400000"/>
                    </a:lnL>
                    <a:lnR w="12700">
                      <a:miter lim="400000"/>
                    </a:lnR>
                    <a:lnT w="12700">
                      <a:miter lim="400000"/>
                    </a:lnT>
                    <a:lnB w="12700">
                      <a:miter lim="400000"/>
                    </a:lnB>
                    <a:noFill/>
                  </a:tcPr>
                </a:tc>
              </a:tr>
              <a:tr h="404201">
                <a:tc>
                  <a:txBody>
                    <a:bodyPr/>
                    <a:lstStyle/>
                    <a:p>
                      <a:pPr algn="ctr">
                        <a:defRPr sz="1800"/>
                      </a:pPr>
                      <a:r>
                        <a:rPr b="1" sz="1200">
                          <a:latin typeface="微软雅黑 Light"/>
                          <a:ea typeface="微软雅黑 Light"/>
                          <a:cs typeface="微软雅黑 Light"/>
                          <a:sym typeface="微软雅黑 Light"/>
                        </a:rPr>
                        <a:t>128.0.0.0</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c>
                  <a:txBody>
                    <a:bodyPr/>
                    <a:lstStyle/>
                    <a:p>
                      <a:pPr algn="ctr">
                        <a:defRPr sz="1800"/>
                      </a:pPr>
                      <a:r>
                        <a:rPr b="1" sz="1200">
                          <a:latin typeface="微软雅黑 Light"/>
                          <a:ea typeface="微软雅黑 Light"/>
                          <a:cs typeface="微软雅黑 Light"/>
                          <a:sym typeface="微软雅黑 Light"/>
                        </a:rPr>
                        <a:t>128.0.255.255</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c>
                  <a:txBody>
                    <a:bodyPr/>
                    <a:lstStyle/>
                    <a:p>
                      <a:pPr algn="ctr">
                        <a:defRPr sz="1800"/>
                      </a:pPr>
                      <a:r>
                        <a:rPr sz="1200">
                          <a:latin typeface="微软雅黑 Light"/>
                          <a:ea typeface="微软雅黑 Light"/>
                          <a:cs typeface="微软雅黑 Light"/>
                          <a:sym typeface="微软雅黑 Light"/>
                        </a:rPr>
                        <a:t>B 类网络128.0.x.x</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c>
                  <a:txBody>
                    <a:bodyPr/>
                    <a:lstStyle/>
                    <a:p>
                      <a:pPr algn="ctr">
                        <a:defRPr sz="1800"/>
                      </a:pPr>
                      <a:r>
                        <a:rPr sz="1200">
                          <a:latin typeface="微软雅黑 Light"/>
                          <a:ea typeface="微软雅黑 Light"/>
                          <a:cs typeface="微软雅黑 Light"/>
                          <a:sym typeface="微软雅黑 Light"/>
                        </a:rPr>
                        <a:t>128.0/16</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c>
                  <a:txBody>
                    <a:bodyPr/>
                    <a:lstStyle/>
                    <a:p>
                      <a:pPr algn="ctr">
                        <a:defRPr sz="1800"/>
                      </a:pPr>
                      <a:r>
                        <a:rPr sz="1200">
                          <a:latin typeface="微软雅黑 Light"/>
                          <a:ea typeface="微软雅黑 Light"/>
                          <a:cs typeface="微软雅黑 Light"/>
                          <a:sym typeface="微软雅黑 Light"/>
                        </a:rPr>
                        <a:t>保留</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r>
              <a:tr h="404201">
                <a:tc>
                  <a:txBody>
                    <a:bodyPr/>
                    <a:lstStyle/>
                    <a:p>
                      <a:pPr algn="ctr">
                        <a:defRPr sz="1800"/>
                      </a:pPr>
                      <a:r>
                        <a:rPr b="1" sz="1200">
                          <a:latin typeface="微软雅黑 Light"/>
                          <a:ea typeface="微软雅黑 Light"/>
                          <a:cs typeface="微软雅黑 Light"/>
                          <a:sym typeface="微软雅黑 Light"/>
                        </a:rPr>
                        <a:t>169.254.0.0</a:t>
                      </a:r>
                    </a:p>
                  </a:txBody>
                  <a:tcPr marL="11499" marR="11499" marT="11499" marB="11499" anchor="ctr" anchorCtr="0" horzOverflow="overflow">
                    <a:lnL w="12700">
                      <a:miter lim="400000"/>
                    </a:lnL>
                    <a:lnR w="12700">
                      <a:miter lim="400000"/>
                    </a:lnR>
                    <a:lnT w="12700">
                      <a:miter lim="400000"/>
                    </a:lnT>
                    <a:lnB w="12700">
                      <a:miter lim="400000"/>
                    </a:lnB>
                    <a:noFill/>
                  </a:tcPr>
                </a:tc>
                <a:tc>
                  <a:txBody>
                    <a:bodyPr/>
                    <a:lstStyle/>
                    <a:p>
                      <a:pPr algn="ctr">
                        <a:defRPr sz="1800"/>
                      </a:pPr>
                      <a:r>
                        <a:rPr b="1" sz="1200">
                          <a:latin typeface="微软雅黑 Light"/>
                          <a:ea typeface="微软雅黑 Light"/>
                          <a:cs typeface="微软雅黑 Light"/>
                          <a:sym typeface="微软雅黑 Light"/>
                        </a:rPr>
                        <a:t>169.254.255.255</a:t>
                      </a:r>
                    </a:p>
                  </a:txBody>
                  <a:tcPr marL="11499" marR="11499" marT="11499" marB="11499" anchor="ctr" anchorCtr="0" horzOverflow="overflow">
                    <a:lnL w="12700">
                      <a:miter lim="400000"/>
                    </a:lnL>
                    <a:lnR w="12700">
                      <a:miter lim="400000"/>
                    </a:lnR>
                    <a:lnT w="12700">
                      <a:miter lim="400000"/>
                    </a:lnT>
                    <a:lnB w="12700">
                      <a:miter lim="400000"/>
                    </a:lnB>
                    <a:noFill/>
                  </a:tcPr>
                </a:tc>
                <a:tc>
                  <a:txBody>
                    <a:bodyPr/>
                    <a:lstStyle/>
                    <a:p>
                      <a:pPr algn="ctr">
                        <a:defRPr sz="1800"/>
                      </a:pPr>
                      <a:r>
                        <a:rPr sz="1200">
                          <a:latin typeface="微软雅黑 Light"/>
                          <a:ea typeface="微软雅黑 Light"/>
                          <a:cs typeface="微软雅黑 Light"/>
                          <a:sym typeface="微软雅黑 Light"/>
                        </a:rPr>
                        <a:t>B 类网络169.254.x.x</a:t>
                      </a:r>
                    </a:p>
                  </a:txBody>
                  <a:tcPr marL="11499" marR="11499" marT="11499" marB="11499" anchor="ctr" anchorCtr="0" horzOverflow="overflow">
                    <a:lnL w="12700">
                      <a:miter lim="400000"/>
                    </a:lnL>
                    <a:lnR w="12700">
                      <a:miter lim="400000"/>
                    </a:lnR>
                    <a:lnT w="12700">
                      <a:miter lim="400000"/>
                    </a:lnT>
                    <a:lnB w="12700">
                      <a:miter lim="400000"/>
                    </a:lnB>
                    <a:noFill/>
                  </a:tcPr>
                </a:tc>
                <a:tc>
                  <a:txBody>
                    <a:bodyPr/>
                    <a:lstStyle/>
                    <a:p>
                      <a:pPr algn="ctr">
                        <a:defRPr sz="1800"/>
                      </a:pPr>
                      <a:r>
                        <a:rPr sz="1200">
                          <a:latin typeface="微软雅黑 Light"/>
                          <a:ea typeface="微软雅黑 Light"/>
                          <a:cs typeface="微软雅黑 Light"/>
                          <a:sym typeface="微软雅黑 Light"/>
                        </a:rPr>
                        <a:t>169.254/16</a:t>
                      </a:r>
                    </a:p>
                  </a:txBody>
                  <a:tcPr marL="11499" marR="11499" marT="11499" marB="11499" anchor="ctr" anchorCtr="0" horzOverflow="overflow">
                    <a:lnL w="12700">
                      <a:miter lim="400000"/>
                    </a:lnL>
                    <a:lnR w="12700">
                      <a:miter lim="400000"/>
                    </a:lnR>
                    <a:lnT w="12700">
                      <a:miter lim="400000"/>
                    </a:lnT>
                    <a:lnB w="12700">
                      <a:miter lim="400000"/>
                    </a:lnB>
                    <a:noFill/>
                  </a:tcPr>
                </a:tc>
                <a:tc>
                  <a:txBody>
                    <a:bodyPr/>
                    <a:lstStyle/>
                    <a:p>
                      <a:pPr algn="ctr">
                        <a:defRPr sz="1800"/>
                      </a:pPr>
                      <a:r>
                        <a:rPr sz="1200">
                          <a:latin typeface="微软雅黑 Light"/>
                          <a:ea typeface="微软雅黑 Light"/>
                          <a:cs typeface="微软雅黑 Light"/>
                          <a:sym typeface="微软雅黑 Light"/>
                        </a:rPr>
                        <a:t>B 类私有地址（APIPA）</a:t>
                      </a:r>
                    </a:p>
                  </a:txBody>
                  <a:tcPr marL="11499" marR="11499" marT="11499" marB="11499" anchor="ctr" anchorCtr="0" horzOverflow="overflow">
                    <a:lnL w="12700">
                      <a:miter lim="400000"/>
                    </a:lnL>
                    <a:lnR w="12700">
                      <a:miter lim="400000"/>
                    </a:lnR>
                    <a:lnT w="12700">
                      <a:miter lim="400000"/>
                    </a:lnT>
                    <a:lnB w="12700">
                      <a:miter lim="400000"/>
                    </a:lnB>
                    <a:noFill/>
                  </a:tcPr>
                </a:tc>
              </a:tr>
              <a:tr h="404201">
                <a:tc>
                  <a:txBody>
                    <a:bodyPr/>
                    <a:lstStyle/>
                    <a:p>
                      <a:pPr algn="ctr">
                        <a:defRPr sz="1800"/>
                      </a:pPr>
                      <a:r>
                        <a:rPr b="1" sz="1200">
                          <a:latin typeface="微软雅黑 Light"/>
                          <a:ea typeface="微软雅黑 Light"/>
                          <a:cs typeface="微软雅黑 Light"/>
                          <a:sym typeface="微软雅黑 Light"/>
                        </a:rPr>
                        <a:t>172.16.0.0</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c>
                  <a:txBody>
                    <a:bodyPr/>
                    <a:lstStyle/>
                    <a:p>
                      <a:pPr algn="ctr">
                        <a:defRPr sz="1800"/>
                      </a:pPr>
                      <a:r>
                        <a:rPr b="1" sz="1200">
                          <a:latin typeface="微软雅黑 Light"/>
                          <a:ea typeface="微软雅黑 Light"/>
                          <a:cs typeface="微软雅黑 Light"/>
                          <a:sym typeface="微软雅黑 Light"/>
                        </a:rPr>
                        <a:t>172.31.255.255</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c>
                  <a:txBody>
                    <a:bodyPr/>
                    <a:lstStyle/>
                    <a:p>
                      <a:pPr algn="ctr">
                        <a:defRPr sz="1800"/>
                      </a:pPr>
                      <a:r>
                        <a:rPr sz="1200">
                          <a:latin typeface="微软雅黑 Light"/>
                          <a:ea typeface="微软雅黑 Light"/>
                          <a:cs typeface="微软雅黑 Light"/>
                          <a:sym typeface="微软雅黑 Light"/>
                        </a:rPr>
                        <a:t>从 172.16.x.x 至 172.31.x.x 共 16 个 B 类网络</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c>
                  <a:txBody>
                    <a:bodyPr/>
                    <a:lstStyle/>
                    <a:p>
                      <a:pPr algn="ctr">
                        <a:defRPr sz="1800"/>
                      </a:pPr>
                      <a:r>
                        <a:rPr sz="1200">
                          <a:latin typeface="微软雅黑 Light"/>
                          <a:ea typeface="微软雅黑 Light"/>
                          <a:cs typeface="微软雅黑 Light"/>
                          <a:sym typeface="微软雅黑 Light"/>
                        </a:rPr>
                        <a:t>172.16/12</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c>
                  <a:txBody>
                    <a:bodyPr/>
                    <a:lstStyle/>
                    <a:p>
                      <a:pPr algn="ctr">
                        <a:defRPr sz="1800"/>
                      </a:pPr>
                      <a:r>
                        <a:rPr sz="1200">
                          <a:latin typeface="微软雅黑 Light"/>
                          <a:ea typeface="微软雅黑 Light"/>
                          <a:cs typeface="微软雅黑 Light"/>
                          <a:sym typeface="微软雅黑 Light"/>
                        </a:rPr>
                        <a:t>B 类私有地址</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r>
              <a:tr h="404201">
                <a:tc>
                  <a:txBody>
                    <a:bodyPr/>
                    <a:lstStyle/>
                    <a:p>
                      <a:pPr algn="ctr">
                        <a:defRPr sz="1800"/>
                      </a:pPr>
                      <a:r>
                        <a:rPr b="1" sz="1200">
                          <a:latin typeface="微软雅黑 Light"/>
                          <a:ea typeface="微软雅黑 Light"/>
                          <a:cs typeface="微软雅黑 Light"/>
                          <a:sym typeface="微软雅黑 Light"/>
                        </a:rPr>
                        <a:t>191.255.0.0</a:t>
                      </a:r>
                    </a:p>
                  </a:txBody>
                  <a:tcPr marL="11499" marR="11499" marT="11499" marB="11499" anchor="ctr" anchorCtr="0" horzOverflow="overflow">
                    <a:lnL w="12700">
                      <a:miter lim="400000"/>
                    </a:lnL>
                    <a:lnR w="12700">
                      <a:miter lim="400000"/>
                    </a:lnR>
                    <a:lnT w="12700">
                      <a:miter lim="400000"/>
                    </a:lnT>
                    <a:lnB w="12700">
                      <a:miter lim="400000"/>
                    </a:lnB>
                    <a:noFill/>
                  </a:tcPr>
                </a:tc>
                <a:tc>
                  <a:txBody>
                    <a:bodyPr/>
                    <a:lstStyle/>
                    <a:p>
                      <a:pPr algn="ctr">
                        <a:defRPr sz="1800"/>
                      </a:pPr>
                      <a:r>
                        <a:rPr b="1" sz="1200">
                          <a:latin typeface="微软雅黑 Light"/>
                          <a:ea typeface="微软雅黑 Light"/>
                          <a:cs typeface="微软雅黑 Light"/>
                          <a:sym typeface="微软雅黑 Light"/>
                        </a:rPr>
                        <a:t>191.255.255.255</a:t>
                      </a:r>
                    </a:p>
                  </a:txBody>
                  <a:tcPr marL="11499" marR="11499" marT="11499" marB="11499" anchor="ctr" anchorCtr="0" horzOverflow="overflow">
                    <a:lnL w="12700">
                      <a:miter lim="400000"/>
                    </a:lnL>
                    <a:lnR w="12700">
                      <a:miter lim="400000"/>
                    </a:lnR>
                    <a:lnT w="12700">
                      <a:miter lim="400000"/>
                    </a:lnT>
                    <a:lnB w="12700">
                      <a:miter lim="400000"/>
                    </a:lnB>
                    <a:noFill/>
                  </a:tcPr>
                </a:tc>
                <a:tc>
                  <a:txBody>
                    <a:bodyPr/>
                    <a:lstStyle/>
                    <a:p>
                      <a:pPr algn="ctr">
                        <a:defRPr sz="1800"/>
                      </a:pPr>
                      <a:r>
                        <a:rPr sz="1200">
                          <a:latin typeface="微软雅黑 Light"/>
                          <a:ea typeface="微软雅黑 Light"/>
                          <a:cs typeface="微软雅黑 Light"/>
                          <a:sym typeface="微软雅黑 Light"/>
                        </a:rPr>
                        <a:t>B 类网络191.255.x.x</a:t>
                      </a:r>
                    </a:p>
                  </a:txBody>
                  <a:tcPr marL="11499" marR="11499" marT="11499" marB="11499" anchor="ctr" anchorCtr="0" horzOverflow="overflow">
                    <a:lnL w="12700">
                      <a:miter lim="400000"/>
                    </a:lnL>
                    <a:lnR w="12700">
                      <a:miter lim="400000"/>
                    </a:lnR>
                    <a:lnT w="12700">
                      <a:miter lim="400000"/>
                    </a:lnT>
                    <a:lnB w="12700">
                      <a:miter lim="400000"/>
                    </a:lnB>
                    <a:noFill/>
                  </a:tcPr>
                </a:tc>
                <a:tc>
                  <a:txBody>
                    <a:bodyPr/>
                    <a:lstStyle/>
                    <a:p>
                      <a:pPr algn="ctr">
                        <a:defRPr sz="1800"/>
                      </a:pPr>
                      <a:r>
                        <a:rPr sz="1200">
                          <a:latin typeface="微软雅黑 Light"/>
                          <a:ea typeface="微软雅黑 Light"/>
                          <a:cs typeface="微软雅黑 Light"/>
                          <a:sym typeface="微软雅黑 Light"/>
                        </a:rPr>
                        <a:t>191.255/16</a:t>
                      </a:r>
                    </a:p>
                  </a:txBody>
                  <a:tcPr marL="11499" marR="11499" marT="11499" marB="11499" anchor="ctr" anchorCtr="0" horzOverflow="overflow">
                    <a:lnL w="12700">
                      <a:miter lim="400000"/>
                    </a:lnL>
                    <a:lnR w="12700">
                      <a:miter lim="400000"/>
                    </a:lnR>
                    <a:lnT w="12700">
                      <a:miter lim="400000"/>
                    </a:lnT>
                    <a:lnB w="12700">
                      <a:miter lim="400000"/>
                    </a:lnB>
                    <a:noFill/>
                  </a:tcPr>
                </a:tc>
                <a:tc>
                  <a:txBody>
                    <a:bodyPr/>
                    <a:lstStyle/>
                    <a:p>
                      <a:pPr algn="ctr">
                        <a:defRPr sz="1800"/>
                      </a:pPr>
                      <a:r>
                        <a:rPr sz="1200">
                          <a:latin typeface="微软雅黑 Light"/>
                          <a:ea typeface="微软雅黑 Light"/>
                          <a:cs typeface="微软雅黑 Light"/>
                          <a:sym typeface="微软雅黑 Light"/>
                        </a:rPr>
                        <a:t>保留</a:t>
                      </a:r>
                    </a:p>
                  </a:txBody>
                  <a:tcPr marL="11499" marR="11499" marT="11499" marB="11499" anchor="ctr" anchorCtr="0" horzOverflow="overflow">
                    <a:lnL w="12700">
                      <a:miter lim="400000"/>
                    </a:lnL>
                    <a:lnR w="12700">
                      <a:miter lim="400000"/>
                    </a:lnR>
                    <a:lnT w="12700">
                      <a:miter lim="400000"/>
                    </a:lnT>
                    <a:lnB w="12700">
                      <a:miter lim="400000"/>
                    </a:lnB>
                    <a:noFill/>
                  </a:tcPr>
                </a:tc>
              </a:tr>
              <a:tr h="404201">
                <a:tc>
                  <a:txBody>
                    <a:bodyPr/>
                    <a:lstStyle/>
                    <a:p>
                      <a:pPr algn="ctr">
                        <a:defRPr sz="1800"/>
                      </a:pPr>
                      <a:r>
                        <a:rPr b="1" sz="1200">
                          <a:latin typeface="微软雅黑 Light"/>
                          <a:ea typeface="微软雅黑 Light"/>
                          <a:cs typeface="微软雅黑 Light"/>
                          <a:sym typeface="微软雅黑 Light"/>
                        </a:rPr>
                        <a:t>192.0.0.0</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c>
                  <a:txBody>
                    <a:bodyPr/>
                    <a:lstStyle/>
                    <a:p>
                      <a:pPr algn="ctr">
                        <a:defRPr sz="1800"/>
                      </a:pPr>
                      <a:r>
                        <a:rPr b="1" sz="1200">
                          <a:latin typeface="微软雅黑 Light"/>
                          <a:ea typeface="微软雅黑 Light"/>
                          <a:cs typeface="微软雅黑 Light"/>
                          <a:sym typeface="微软雅黑 Light"/>
                        </a:rPr>
                        <a:t>192.0.0.255</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c>
                  <a:txBody>
                    <a:bodyPr/>
                    <a:lstStyle/>
                    <a:p>
                      <a:pPr algn="ctr">
                        <a:defRPr sz="1800"/>
                      </a:pPr>
                      <a:r>
                        <a:rPr sz="1200">
                          <a:latin typeface="微软雅黑 Light"/>
                          <a:ea typeface="微软雅黑 Light"/>
                          <a:cs typeface="微软雅黑 Light"/>
                          <a:sym typeface="微软雅黑 Light"/>
                        </a:rPr>
                        <a:t>C 类网络192.0.0.x</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c>
                  <a:txBody>
                    <a:bodyPr/>
                    <a:lstStyle/>
                    <a:p>
                      <a:pPr algn="ctr">
                        <a:defRPr sz="1800"/>
                      </a:pPr>
                      <a:r>
                        <a:rPr sz="1200">
                          <a:latin typeface="微软雅黑 Light"/>
                          <a:ea typeface="微软雅黑 Light"/>
                          <a:cs typeface="微软雅黑 Light"/>
                          <a:sym typeface="微软雅黑 Light"/>
                        </a:rPr>
                        <a:t>192.0.0/24</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c>
                  <a:txBody>
                    <a:bodyPr/>
                    <a:lstStyle/>
                    <a:p>
                      <a:pPr algn="ctr">
                        <a:defRPr sz="1800"/>
                      </a:pPr>
                      <a:r>
                        <a:rPr sz="1200">
                          <a:latin typeface="微软雅黑 Light"/>
                          <a:ea typeface="微软雅黑 Light"/>
                          <a:cs typeface="微软雅黑 Light"/>
                          <a:sym typeface="微软雅黑 Light"/>
                        </a:rPr>
                        <a:t>保留</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r>
              <a:tr h="532694">
                <a:tc>
                  <a:txBody>
                    <a:bodyPr/>
                    <a:lstStyle/>
                    <a:p>
                      <a:pPr algn="ctr">
                        <a:defRPr sz="1800"/>
                      </a:pPr>
                      <a:r>
                        <a:rPr b="1" sz="1200">
                          <a:latin typeface="微软雅黑 Light"/>
                          <a:ea typeface="微软雅黑 Light"/>
                          <a:cs typeface="微软雅黑 Light"/>
                          <a:sym typeface="微软雅黑 Light"/>
                        </a:rPr>
                        <a:t>192.168.0.0</a:t>
                      </a:r>
                    </a:p>
                  </a:txBody>
                  <a:tcPr marL="11499" marR="11499" marT="11499" marB="11499" anchor="ctr" anchorCtr="0" horzOverflow="overflow">
                    <a:lnL w="12700">
                      <a:miter lim="400000"/>
                    </a:lnL>
                    <a:lnR w="12700">
                      <a:miter lim="400000"/>
                    </a:lnR>
                    <a:lnT w="12700">
                      <a:miter lim="400000"/>
                    </a:lnT>
                    <a:lnB w="12700">
                      <a:miter lim="400000"/>
                    </a:lnB>
                    <a:noFill/>
                  </a:tcPr>
                </a:tc>
                <a:tc>
                  <a:txBody>
                    <a:bodyPr/>
                    <a:lstStyle/>
                    <a:p>
                      <a:pPr algn="ctr">
                        <a:defRPr sz="1800"/>
                      </a:pPr>
                      <a:r>
                        <a:rPr b="1" sz="1200">
                          <a:latin typeface="微软雅黑 Light"/>
                          <a:ea typeface="微软雅黑 Light"/>
                          <a:cs typeface="微软雅黑 Light"/>
                          <a:sym typeface="微软雅黑 Light"/>
                        </a:rPr>
                        <a:t>192.168.255.255</a:t>
                      </a:r>
                    </a:p>
                  </a:txBody>
                  <a:tcPr marL="11499" marR="11499" marT="11499" marB="11499" anchor="ctr" anchorCtr="0" horzOverflow="overflow">
                    <a:lnL w="12700">
                      <a:miter lim="400000"/>
                    </a:lnL>
                    <a:lnR w="12700">
                      <a:miter lim="400000"/>
                    </a:lnR>
                    <a:lnT w="12700">
                      <a:miter lim="400000"/>
                    </a:lnT>
                    <a:lnB w="12700">
                      <a:miter lim="400000"/>
                    </a:lnB>
                    <a:noFill/>
                  </a:tcPr>
                </a:tc>
                <a:tc>
                  <a:txBody>
                    <a:bodyPr/>
                    <a:lstStyle/>
                    <a:p>
                      <a:pPr algn="ctr">
                        <a:defRPr sz="1800"/>
                      </a:pPr>
                      <a:r>
                        <a:rPr sz="1200">
                          <a:latin typeface="微软雅黑 Light"/>
                          <a:ea typeface="微软雅黑 Light"/>
                          <a:cs typeface="微软雅黑 Light"/>
                          <a:sym typeface="微软雅黑 Light"/>
                        </a:rPr>
                        <a:t>从 192.168.0.x 至 192.168.255.x 共256个C类网络</a:t>
                      </a:r>
                    </a:p>
                  </a:txBody>
                  <a:tcPr marL="11499" marR="11499" marT="11499" marB="11499" anchor="ctr" anchorCtr="0" horzOverflow="overflow">
                    <a:lnL w="12700">
                      <a:miter lim="400000"/>
                    </a:lnL>
                    <a:lnR w="12700">
                      <a:miter lim="400000"/>
                    </a:lnR>
                    <a:lnT w="12700">
                      <a:miter lim="400000"/>
                    </a:lnT>
                    <a:lnB w="12700">
                      <a:miter lim="400000"/>
                    </a:lnB>
                    <a:noFill/>
                  </a:tcPr>
                </a:tc>
                <a:tc>
                  <a:txBody>
                    <a:bodyPr/>
                    <a:lstStyle/>
                    <a:p>
                      <a:pPr algn="ctr">
                        <a:defRPr sz="1800"/>
                      </a:pPr>
                      <a:r>
                        <a:rPr sz="1200">
                          <a:latin typeface="微软雅黑 Light"/>
                          <a:ea typeface="微软雅黑 Light"/>
                          <a:cs typeface="微软雅黑 Light"/>
                          <a:sym typeface="微软雅黑 Light"/>
                        </a:rPr>
                        <a:t>192.168/16</a:t>
                      </a:r>
                    </a:p>
                  </a:txBody>
                  <a:tcPr marL="11499" marR="11499" marT="11499" marB="11499" anchor="ctr" anchorCtr="0" horzOverflow="overflow">
                    <a:lnL w="12700">
                      <a:miter lim="400000"/>
                    </a:lnL>
                    <a:lnR w="12700">
                      <a:miter lim="400000"/>
                    </a:lnR>
                    <a:lnT w="12700">
                      <a:miter lim="400000"/>
                    </a:lnT>
                    <a:lnB w="12700">
                      <a:miter lim="400000"/>
                    </a:lnB>
                    <a:noFill/>
                  </a:tcPr>
                </a:tc>
                <a:tc>
                  <a:txBody>
                    <a:bodyPr/>
                    <a:lstStyle/>
                    <a:p>
                      <a:pPr algn="ctr">
                        <a:defRPr sz="1800"/>
                      </a:pPr>
                      <a:r>
                        <a:rPr sz="1200">
                          <a:latin typeface="微软雅黑 Light"/>
                          <a:ea typeface="微软雅黑 Light"/>
                          <a:cs typeface="微软雅黑 Light"/>
                          <a:sym typeface="微软雅黑 Light"/>
                        </a:rPr>
                        <a:t>C 类私有地址</a:t>
                      </a:r>
                    </a:p>
                  </a:txBody>
                  <a:tcPr marL="11499" marR="11499" marT="11499" marB="11499" anchor="ctr" anchorCtr="0" horzOverflow="overflow">
                    <a:lnL w="12700">
                      <a:miter lim="400000"/>
                    </a:lnL>
                    <a:lnR w="12700">
                      <a:miter lim="400000"/>
                    </a:lnR>
                    <a:lnT w="12700">
                      <a:miter lim="400000"/>
                    </a:lnT>
                    <a:lnB w="12700">
                      <a:miter lim="400000"/>
                    </a:lnB>
                    <a:noFill/>
                  </a:tcPr>
                </a:tc>
              </a:tr>
              <a:tr h="404201">
                <a:tc>
                  <a:txBody>
                    <a:bodyPr/>
                    <a:lstStyle/>
                    <a:p>
                      <a:pPr algn="ctr">
                        <a:defRPr sz="1800"/>
                      </a:pPr>
                      <a:r>
                        <a:rPr b="1" sz="1200">
                          <a:latin typeface="微软雅黑 Light"/>
                          <a:ea typeface="微软雅黑 Light"/>
                          <a:cs typeface="微软雅黑 Light"/>
                          <a:sym typeface="微软雅黑 Light"/>
                        </a:rPr>
                        <a:t>223.255.255.0</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c>
                  <a:txBody>
                    <a:bodyPr/>
                    <a:lstStyle/>
                    <a:p>
                      <a:pPr algn="ctr">
                        <a:defRPr sz="1800"/>
                      </a:pPr>
                      <a:r>
                        <a:rPr b="1" sz="1200">
                          <a:latin typeface="微软雅黑 Light"/>
                          <a:ea typeface="微软雅黑 Light"/>
                          <a:cs typeface="微软雅黑 Light"/>
                          <a:sym typeface="微软雅黑 Light"/>
                        </a:rPr>
                        <a:t>223.255.255.255</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c>
                  <a:txBody>
                    <a:bodyPr/>
                    <a:lstStyle/>
                    <a:p>
                      <a:pPr algn="ctr">
                        <a:defRPr sz="1800"/>
                      </a:pPr>
                      <a:r>
                        <a:rPr sz="1200">
                          <a:latin typeface="微软雅黑 Light"/>
                          <a:ea typeface="微软雅黑 Light"/>
                          <a:cs typeface="微软雅黑 Light"/>
                          <a:sym typeface="微软雅黑 Light"/>
                        </a:rPr>
                        <a:t>C 类网络 223.255.255.x</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c>
                  <a:txBody>
                    <a:bodyPr/>
                    <a:lstStyle/>
                    <a:p>
                      <a:pPr algn="ctr">
                        <a:defRPr sz="1800"/>
                      </a:pPr>
                      <a:r>
                        <a:rPr sz="1200">
                          <a:latin typeface="微软雅黑 Light"/>
                          <a:ea typeface="微软雅黑 Light"/>
                          <a:cs typeface="微软雅黑 Light"/>
                          <a:sym typeface="微软雅黑 Light"/>
                        </a:rPr>
                        <a:t>223.255.255/24</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c>
                  <a:txBody>
                    <a:bodyPr/>
                    <a:lstStyle/>
                    <a:p>
                      <a:pPr algn="ctr">
                        <a:defRPr sz="1800"/>
                      </a:pPr>
                      <a:r>
                        <a:rPr sz="1200">
                          <a:latin typeface="微软雅黑 Light"/>
                          <a:ea typeface="微软雅黑 Light"/>
                          <a:cs typeface="微软雅黑 Light"/>
                          <a:sym typeface="微软雅黑 Light"/>
                        </a:rPr>
                        <a:t>保留</a:t>
                      </a:r>
                    </a:p>
                  </a:txBody>
                  <a:tcPr marL="11499" marR="11499" marT="11499" marB="11499" anchor="ctr" anchorCtr="0" horzOverflow="overflow">
                    <a:lnL w="12700">
                      <a:miter lim="400000"/>
                    </a:lnL>
                    <a:lnR w="12700">
                      <a:miter lim="400000"/>
                    </a:lnR>
                    <a:lnT w="12700">
                      <a:miter lim="400000"/>
                    </a:lnT>
                    <a:lnB w="12700">
                      <a:miter lim="400000"/>
                    </a:lnB>
                    <a:solidFill>
                      <a:srgbClr val="F8D1C6"/>
                    </a:solidFill>
                  </a:tcPr>
                </a:tc>
              </a:tr>
            </a:tbl>
          </a:graphicData>
        </a:graphic>
      </p:graphicFrame>
    </p:spTree>
  </p:cSld>
  <p:clrMapOvr>
    <a:masterClrMapping/>
  </p:clrMapOvr>
  <p:transition xmlns:p14="http://schemas.microsoft.com/office/powerpoint/2010/main" spd="med" advClick="1"/>
</p:sld>
</file>

<file path=ppt/slides/slide2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9"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99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99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CIDR：Classless Inter-Domain Routing</a:t>
            </a:r>
          </a:p>
        </p:txBody>
      </p:sp>
      <p:pic>
        <p:nvPicPr>
          <p:cNvPr id="1992" name="Picture 2" descr="Picture 2"/>
          <p:cNvPicPr>
            <a:picLocks noChangeAspect="1"/>
          </p:cNvPicPr>
          <p:nvPr/>
        </p:nvPicPr>
        <p:blipFill>
          <a:blip r:embed="rId3">
            <a:extLst/>
          </a:blip>
          <a:stretch>
            <a:fillRect/>
          </a:stretch>
        </p:blipFill>
        <p:spPr>
          <a:xfrm>
            <a:off x="2022475" y="1418473"/>
            <a:ext cx="8070851" cy="4638298"/>
          </a:xfrm>
          <a:prstGeom prst="rect">
            <a:avLst/>
          </a:prstGeom>
          <a:ln w="12700">
            <a:miter lim="400000"/>
          </a:ln>
        </p:spPr>
      </p:pic>
    </p:spTree>
  </p:cSld>
  <p:clrMapOvr>
    <a:masterClrMapping/>
  </p:clrMapOvr>
  <p:transition xmlns:p14="http://schemas.microsoft.com/office/powerpoint/2010/main" spd="med" advClick="1"/>
</p:sld>
</file>

<file path=ppt/slides/slide2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4"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995" name="副标题 2"/>
          <p:cNvSpPr txBox="1"/>
          <p:nvPr>
            <p:ph type="subTitle" idx="1"/>
          </p:nvPr>
        </p:nvSpPr>
        <p:spPr>
          <a:xfrm>
            <a:off x="609600" y="736600"/>
            <a:ext cx="10515600" cy="4351338"/>
          </a:xfrm>
          <a:prstGeom prst="rect">
            <a:avLst/>
          </a:prstGeom>
        </p:spPr>
        <p:txBody>
          <a:bodyPr/>
          <a:lstStyle/>
          <a:p>
            <a:pPr algn="l">
              <a:lnSpc>
                <a:spcPct val="100000"/>
              </a:lnSpc>
              <a:defRPr sz="2800">
                <a:latin typeface="PingFang SC Regular"/>
                <a:ea typeface="PingFang SC Regular"/>
                <a:cs typeface="PingFang SC Regular"/>
                <a:sym typeface="PingFang SC Regular"/>
              </a:defRPr>
            </a:pPr>
            <a:r>
              <a:t>UDP与DNS协议</a:t>
            </a:r>
          </a:p>
          <a:p>
            <a:pPr algn="l">
              <a:lnSpc>
                <a:spcPct val="100000"/>
              </a:lnSpc>
              <a:defRPr sz="2800">
                <a:latin typeface="PingFang SC Regular"/>
                <a:ea typeface="PingFang SC Regular"/>
                <a:cs typeface="PingFang SC Regular"/>
                <a:sym typeface="PingFang SC Regular"/>
              </a:defRPr>
            </a:pPr>
            <a:r>
              <a:t>IP多播功能</a:t>
            </a:r>
          </a:p>
          <a:p>
            <a:pPr algn="l">
              <a:lnSpc>
                <a:spcPct val="100000"/>
              </a:lnSpc>
              <a:defRPr sz="2800">
                <a:latin typeface="PingFang SC Regular"/>
                <a:ea typeface="PingFang SC Regular"/>
                <a:cs typeface="PingFang SC Regular"/>
                <a:sym typeface="PingFang SC Regular"/>
              </a:defRPr>
            </a:pPr>
            <a:r>
              <a:t>IP地址的CIDR分段法</a:t>
            </a:r>
          </a:p>
          <a:p>
            <a:pPr algn="l">
              <a:lnSpc>
                <a:spcPct val="100000"/>
              </a:lnSpc>
              <a:defRPr sz="2800">
                <a:solidFill>
                  <a:srgbClr val="F54C2E"/>
                </a:solidFill>
                <a:latin typeface="PingFang SC Regular"/>
                <a:ea typeface="PingFang SC Regular"/>
                <a:cs typeface="PingFang SC Regular"/>
                <a:sym typeface="PingFang SC Regular"/>
              </a:defRPr>
            </a:pPr>
            <a:r>
              <a:t>内网、公网间的NAT端口转发</a:t>
            </a:r>
          </a:p>
        </p:txBody>
      </p:sp>
    </p:spTree>
  </p:cSld>
  <p:clrMapOvr>
    <a:masterClrMapping/>
  </p:clrMapOvr>
  <p:transition xmlns:p14="http://schemas.microsoft.com/office/powerpoint/2010/main" spd="med" advClick="1"/>
</p:sld>
</file>

<file path=ppt/slides/slide2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9"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200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00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NAT Port Forwarding</a:t>
            </a:r>
          </a:p>
        </p:txBody>
      </p:sp>
      <p:pic>
        <p:nvPicPr>
          <p:cNvPr id="2002" name="图像" descr="图像"/>
          <p:cNvPicPr>
            <a:picLocks noChangeAspect="1"/>
          </p:cNvPicPr>
          <p:nvPr/>
        </p:nvPicPr>
        <p:blipFill>
          <a:blip r:embed="rId3">
            <a:extLst/>
          </a:blip>
          <a:stretch>
            <a:fillRect/>
          </a:stretch>
        </p:blipFill>
        <p:spPr>
          <a:xfrm>
            <a:off x="1013065" y="1331488"/>
            <a:ext cx="10165871" cy="4986483"/>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副标题 2"/>
          <p:cNvSpPr txBox="1"/>
          <p:nvPr>
            <p:ph type="subTitle" idx="1"/>
          </p:nvPr>
        </p:nvSpPr>
        <p:spPr>
          <a:xfrm>
            <a:off x="777998" y="3093073"/>
            <a:ext cx="10575344" cy="3228964"/>
          </a:xfrm>
          <a:prstGeom prst="rect">
            <a:avLst/>
          </a:prstGeom>
        </p:spPr>
        <p:txBody>
          <a:bodyPr/>
          <a:lstStyle/>
          <a:p>
            <a:pPr marL="198754" indent="-198754" algn="l" defTabSz="795019">
              <a:lnSpc>
                <a:spcPct val="100000"/>
              </a:lnSpc>
              <a:spcBef>
                <a:spcPts val="600"/>
              </a:spcBef>
              <a:buSzPct val="100000"/>
              <a:buFont typeface="Arial"/>
              <a:buChar char="•"/>
              <a:defRPr sz="2000">
                <a:latin typeface="PingFang SC Regular"/>
                <a:ea typeface="PingFang SC Regular"/>
                <a:cs typeface="PingFang SC Regular"/>
                <a:sym typeface="PingFang SC Regular"/>
              </a:defRPr>
            </a:pPr>
            <a:r>
              <a:t>Filter输入过滤器：多个条件间以空格分隔，含义为And与</a:t>
            </a:r>
          </a:p>
          <a:p>
            <a:pPr lvl="1" marL="506094" indent="-174625" algn="l" defTabSz="795019">
              <a:lnSpc>
                <a:spcPct val="100000"/>
              </a:lnSpc>
              <a:spcBef>
                <a:spcPts val="600"/>
              </a:spcBef>
              <a:buSzPct val="100000"/>
              <a:buFont typeface="Arial"/>
              <a:buChar char="•"/>
              <a:defRPr sz="1700">
                <a:solidFill>
                  <a:srgbClr val="535353"/>
                </a:solidFill>
                <a:latin typeface="PingFang SC Regular"/>
                <a:ea typeface="PingFang SC Regular"/>
                <a:cs typeface="PingFang SC Regular"/>
                <a:sym typeface="PingFang SC Regular"/>
              </a:defRPr>
            </a:pPr>
            <a:r>
              <a:t>基于域名：domain，可使用*通配符</a:t>
            </a:r>
          </a:p>
          <a:p>
            <a:pPr lvl="1" marL="506094" indent="-174625" algn="l" defTabSz="795019">
              <a:lnSpc>
                <a:spcPct val="100000"/>
              </a:lnSpc>
              <a:spcBef>
                <a:spcPts val="600"/>
              </a:spcBef>
              <a:buSzPct val="100000"/>
              <a:buFont typeface="Arial"/>
              <a:buChar char="•"/>
              <a:defRPr sz="1700">
                <a:solidFill>
                  <a:srgbClr val="535353"/>
                </a:solidFill>
                <a:latin typeface="PingFang SC Regular"/>
                <a:ea typeface="PingFang SC Regular"/>
                <a:cs typeface="PingFang SC Regular"/>
                <a:sym typeface="PingFang SC Regular"/>
              </a:defRPr>
            </a:pPr>
            <a:r>
              <a:t>找出所有缓存资源：is:from-cache</a:t>
            </a:r>
          </a:p>
          <a:p>
            <a:pPr lvl="1" marL="506094" indent="-174625" algn="l" defTabSz="795019">
              <a:lnSpc>
                <a:spcPct val="100000"/>
              </a:lnSpc>
              <a:spcBef>
                <a:spcPts val="600"/>
              </a:spcBef>
              <a:buSzPct val="100000"/>
              <a:buFont typeface="Arial"/>
              <a:buChar char="•"/>
              <a:defRPr sz="1700">
                <a:solidFill>
                  <a:srgbClr val="535353"/>
                </a:solidFill>
                <a:latin typeface="PingFang SC Regular"/>
                <a:ea typeface="PingFang SC Regular"/>
                <a:cs typeface="PingFang SC Regular"/>
                <a:sym typeface="PingFang SC Regular"/>
              </a:defRPr>
            </a:pPr>
            <a:r>
              <a:t>找出特定的请求方法：method</a:t>
            </a:r>
          </a:p>
          <a:p>
            <a:pPr lvl="1" marL="506094" indent="-174625" algn="l" defTabSz="795019">
              <a:lnSpc>
                <a:spcPct val="100000"/>
              </a:lnSpc>
              <a:spcBef>
                <a:spcPts val="600"/>
              </a:spcBef>
              <a:buSzPct val="100000"/>
              <a:buFont typeface="Arial"/>
              <a:buChar char="•"/>
              <a:defRPr sz="1700">
                <a:solidFill>
                  <a:srgbClr val="535353"/>
                </a:solidFill>
                <a:latin typeface="PingFang SC Regular"/>
                <a:ea typeface="PingFang SC Regular"/>
                <a:cs typeface="PingFang SC Regular"/>
                <a:sym typeface="PingFang SC Regular"/>
              </a:defRPr>
            </a:pPr>
            <a:r>
              <a:t>has-response-header：显示包含指定 HTTP 响应标头的资源</a:t>
            </a:r>
          </a:p>
          <a:p>
            <a:pPr lvl="1" marL="506094" indent="-174625" algn="l" defTabSz="795019">
              <a:lnSpc>
                <a:spcPct val="100000"/>
              </a:lnSpc>
              <a:spcBef>
                <a:spcPts val="600"/>
              </a:spcBef>
              <a:buSzPct val="100000"/>
              <a:buFont typeface="Arial"/>
              <a:buChar char="•"/>
              <a:defRPr sz="1700">
                <a:solidFill>
                  <a:srgbClr val="535353"/>
                </a:solidFill>
                <a:latin typeface="PingFang SC Regular"/>
                <a:ea typeface="PingFang SC Regular"/>
                <a:cs typeface="PingFang SC Regular"/>
                <a:sym typeface="PingFang SC Regular"/>
              </a:defRPr>
            </a:pPr>
            <a:r>
              <a:t>larger-than： 显示较大的资源（以字节为单位）</a:t>
            </a:r>
          </a:p>
          <a:p>
            <a:pPr lvl="1" marL="506094" indent="-174625" algn="l" defTabSz="795019">
              <a:lnSpc>
                <a:spcPct val="100000"/>
              </a:lnSpc>
              <a:spcBef>
                <a:spcPts val="600"/>
              </a:spcBef>
              <a:buSzPct val="100000"/>
              <a:buFont typeface="Arial"/>
              <a:buChar char="•"/>
              <a:defRPr sz="1700">
                <a:solidFill>
                  <a:srgbClr val="535353"/>
                </a:solidFill>
                <a:latin typeface="PingFang SC Regular"/>
                <a:ea typeface="PingFang SC Regular"/>
                <a:cs typeface="PingFang SC Regular"/>
                <a:sym typeface="PingFang SC Regular"/>
              </a:defRPr>
            </a:pPr>
            <a:r>
              <a:t>status-code：匹配响应码</a:t>
            </a:r>
          </a:p>
          <a:p>
            <a:pPr lvl="1" marL="506094" indent="-174625" algn="l" defTabSz="795019">
              <a:lnSpc>
                <a:spcPct val="100000"/>
              </a:lnSpc>
              <a:spcBef>
                <a:spcPts val="600"/>
              </a:spcBef>
              <a:buSzPct val="100000"/>
              <a:buFont typeface="Arial"/>
              <a:buChar char="•"/>
              <a:defRPr sz="1700">
                <a:solidFill>
                  <a:srgbClr val="535353"/>
                </a:solidFill>
                <a:latin typeface="PingFang SC Regular"/>
                <a:ea typeface="PingFang SC Regular"/>
                <a:cs typeface="PingFang SC Regular"/>
                <a:sym typeface="PingFang SC Regular"/>
              </a:defRPr>
            </a:pPr>
            <a:r>
              <a:t>scheme：匹配HTTP或者HTTPS</a:t>
            </a:r>
          </a:p>
        </p:txBody>
      </p:sp>
      <p:pic>
        <p:nvPicPr>
          <p:cNvPr id="282"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28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8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过滤器的常用功能</a:t>
            </a:r>
          </a:p>
        </p:txBody>
      </p:sp>
      <p:sp>
        <p:nvSpPr>
          <p:cNvPr id="285" name="副标题 2"/>
          <p:cNvSpPr txBox="1"/>
          <p:nvPr/>
        </p:nvSpPr>
        <p:spPr>
          <a:xfrm>
            <a:off x="779308" y="1140249"/>
            <a:ext cx="10344124" cy="11447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28600" indent="-228600">
              <a:spcBef>
                <a:spcPts val="800"/>
              </a:spcBef>
              <a:buSzPct val="100000"/>
              <a:buChar char="•"/>
              <a:defRPr sz="2000">
                <a:latin typeface="PingFang SC Regular"/>
                <a:ea typeface="PingFang SC Regular"/>
                <a:cs typeface="PingFang SC Regular"/>
                <a:sym typeface="PingFang SC Regular"/>
              </a:defRPr>
            </a:lvl1pPr>
            <a:lvl2pPr marL="581659" indent="-200659">
              <a:spcBef>
                <a:spcPts val="800"/>
              </a:spcBef>
              <a:buSzPct val="100000"/>
              <a:buChar char="•"/>
              <a:defRPr sz="2000">
                <a:solidFill>
                  <a:srgbClr val="535353"/>
                </a:solidFill>
                <a:latin typeface="PingFang SC Regular"/>
                <a:ea typeface="PingFang SC Regular"/>
                <a:cs typeface="PingFang SC Regular"/>
                <a:sym typeface="PingFang SC Regular"/>
              </a:defRPr>
            </a:lvl2pPr>
          </a:lstStyle>
          <a:p>
            <a:pPr/>
            <a:r>
              <a:t>基于资源类型</a:t>
            </a:r>
          </a:p>
          <a:p>
            <a:pPr lvl="1"/>
            <a:r>
              <a:t>多类型，按住 Command (Mac) 或 Ctrl（Windows、Linux）</a:t>
            </a:r>
          </a:p>
        </p:txBody>
      </p:sp>
      <p:sp>
        <p:nvSpPr>
          <p:cNvPr id="286" name="副标题 2"/>
          <p:cNvSpPr txBox="1"/>
          <p:nvPr/>
        </p:nvSpPr>
        <p:spPr>
          <a:xfrm>
            <a:off x="788947" y="2124753"/>
            <a:ext cx="10928123" cy="18516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spcBef>
                <a:spcPts val="800"/>
              </a:spcBef>
              <a:buSzPct val="100000"/>
              <a:buChar char="•"/>
              <a:defRPr sz="2000">
                <a:latin typeface="PingFang SC Regular"/>
                <a:ea typeface="PingFang SC Regular"/>
                <a:cs typeface="PingFang SC Regular"/>
                <a:sym typeface="PingFang SC Regular"/>
              </a:defRPr>
            </a:pPr>
            <a:r>
              <a:t>基于访问时间：拖动概览面板的时间线</a:t>
            </a:r>
          </a:p>
          <a:p>
            <a:pPr marL="228600" indent="-228600">
              <a:spcBef>
                <a:spcPts val="800"/>
              </a:spcBef>
              <a:buSzPct val="100000"/>
              <a:buChar char="•"/>
              <a:defRPr sz="2000">
                <a:latin typeface="PingFang SC Regular"/>
                <a:ea typeface="PingFang SC Regular"/>
                <a:cs typeface="PingFang SC Regular"/>
                <a:sym typeface="PingFang SC Regular"/>
              </a:defRPr>
            </a:pPr>
            <a:r>
              <a:t>隐藏 Data URLs：CSS 图片等小文件以 BASE64 格式嵌入 HTML 中，以减少 HTTP 请求数</a:t>
            </a:r>
          </a:p>
          <a:p>
            <a:pPr>
              <a:spcBef>
                <a:spcPts val="800"/>
              </a:spcBef>
              <a:defRPr sz="2000">
                <a:latin typeface="PingFang SC Regular"/>
                <a:ea typeface="PingFang SC Regular"/>
                <a:cs typeface="PingFang SC Regular"/>
                <a:sym typeface="PingFang SC Regular"/>
              </a:defRPr>
            </a:pPr>
            <a:r>
              <a:t> </a:t>
            </a:r>
          </a:p>
        </p:txBody>
      </p:sp>
    </p:spTree>
  </p:cSld>
  <p:clrMapOvr>
    <a:masterClrMapping/>
  </p:clrMapOvr>
  <p:transition xmlns:p14="http://schemas.microsoft.com/office/powerpoint/2010/main" spd="med" advClick="1"/>
</p:sld>
</file>

<file path=ppt/slides/slide2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4" name="web协议训练营演讲版 2-290.jpg" descr="web协议训练营演讲版 2-290.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2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8"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009"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201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01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本节课程总结</a:t>
            </a:r>
          </a:p>
        </p:txBody>
      </p:sp>
      <p:sp>
        <p:nvSpPr>
          <p:cNvPr id="2012" name="副标题 2"/>
          <p:cNvSpPr txBox="1"/>
          <p:nvPr>
            <p:ph type="subTitle" idx="1"/>
          </p:nvPr>
        </p:nvSpPr>
        <p:spPr>
          <a:xfrm>
            <a:off x="609600" y="1295400"/>
            <a:ext cx="10515600" cy="4351340"/>
          </a:xfrm>
          <a:prstGeom prst="rect">
            <a:avLst/>
          </a:prstGeom>
        </p:spPr>
        <p:txBody>
          <a:bodyPr/>
          <a:lstStyle/>
          <a:p>
            <a:pPr marL="228600" indent="-228600"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UDP协议头部极为精简，所以网络效率比TCP协议要高。</a:t>
            </a:r>
          </a:p>
          <a:p>
            <a:pPr marL="228600" indent="-228600"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为了提升编码效率，DNS报文中的多个相关域名会向前引用。</a:t>
            </a:r>
          </a:p>
          <a:p>
            <a:pPr marL="228600" indent="-228600"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最初5类IP地址的网络段划分方式太粗放，因此CIDR规则广为使用。</a:t>
            </a:r>
          </a:p>
          <a:p>
            <a:pPr marL="228600" indent="-228600"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熟悉A、B、C类下的私有地址段，可以帮助我们快速判断当前网络类型。</a:t>
            </a:r>
          </a:p>
          <a:p>
            <a:pPr marL="228600" indent="-228600"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没有连接概念的UDP协议才能使用IP多播能力。</a:t>
            </a:r>
          </a:p>
          <a:p>
            <a:pPr marL="228600" indent="-228600"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在IPv4地址有限时，NAT技术使得更多的设备得以联网。</a:t>
            </a:r>
          </a:p>
        </p:txBody>
      </p:sp>
    </p:spTree>
  </p:cSld>
  <p:clrMapOvr>
    <a:masterClrMapping/>
  </p:clrMapOvr>
  <p:transition xmlns:p14="http://schemas.microsoft.com/office/powerpoint/2010/main" spd="med" advClick="1"/>
</p:sld>
</file>

<file path=ppt/slides/slide2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4"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015"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201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01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课后思考题</a:t>
            </a:r>
          </a:p>
        </p:txBody>
      </p:sp>
      <p:sp>
        <p:nvSpPr>
          <p:cNvPr id="2018" name="副标题 2"/>
          <p:cNvSpPr txBox="1"/>
          <p:nvPr>
            <p:ph type="subTitle" idx="1"/>
          </p:nvPr>
        </p:nvSpPr>
        <p:spPr>
          <a:xfrm>
            <a:off x="609600" y="1815704"/>
            <a:ext cx="7847557" cy="4351341"/>
          </a:xfrm>
          <a:prstGeom prst="rect">
            <a:avLst/>
          </a:prstGeom>
        </p:spPr>
        <p:txBody>
          <a:bodyPr/>
          <a:lstStyle/>
          <a:p>
            <a:pPr algn="l">
              <a:lnSpc>
                <a:spcPct val="130000"/>
              </a:lnSpc>
              <a:spcBef>
                <a:spcPts val="800"/>
              </a:spcBef>
              <a:defRPr>
                <a:latin typeface="PingFang SC Regular"/>
                <a:ea typeface="PingFang SC Regular"/>
                <a:cs typeface="PingFang SC Regular"/>
                <a:sym typeface="PingFang SC Regular"/>
              </a:defRPr>
            </a:pPr>
            <a:r>
              <a:t>对于没有连接概念的</a:t>
            </a:r>
            <a:r>
              <a:t>UDP</a:t>
            </a:r>
            <a:r>
              <a:t>协议，四层反向代理是如何转发</a:t>
            </a:r>
            <a:r>
              <a:t>UDP</a:t>
            </a:r>
            <a:r>
              <a:t>报文的？</a:t>
            </a:r>
          </a:p>
        </p:txBody>
      </p:sp>
    </p:spTree>
  </p:cSld>
  <p:clrMapOvr>
    <a:masterClrMapping/>
  </p:clrMapOvr>
  <p:transition xmlns:p14="http://schemas.microsoft.com/office/powerpoint/2010/main" spd="med" advClick="1"/>
</p:sld>
</file>

<file path=ppt/slides/slide2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20" name="ppt封面-5.jpg" descr="ppt封面-5.jpg"/>
          <p:cNvPicPr>
            <a:picLocks noChangeAspect="1"/>
          </p:cNvPicPr>
          <p:nvPr/>
        </p:nvPicPr>
        <p:blipFill>
          <a:blip r:embed="rId3">
            <a:extLst/>
          </a:blip>
          <a:stretch>
            <a:fillRect/>
          </a:stretch>
        </p:blipFill>
        <p:spPr>
          <a:xfrm>
            <a:off x="0" y="0"/>
            <a:ext cx="12192000" cy="6858000"/>
          </a:xfrm>
          <a:prstGeom prst="rect">
            <a:avLst/>
          </a:prstGeom>
          <a:ln w="12700">
            <a:miter lim="400000"/>
          </a:ln>
        </p:spPr>
      </p:pic>
      <p:pic>
        <p:nvPicPr>
          <p:cNvPr id="2021"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202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02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a:lnSpc>
                <a:spcPct val="90000"/>
              </a:lnSpc>
              <a:defRPr sz="3000">
                <a:solidFill>
                  <a:srgbClr val="DC5A36"/>
                </a:solidFill>
                <a:latin typeface="PingFang SC Semibold"/>
                <a:ea typeface="PingFang SC Semibold"/>
                <a:cs typeface="PingFang SC Semibold"/>
                <a:sym typeface="PingFang SC Semibold"/>
              </a:defRPr>
            </a:pPr>
            <a:r>
              <a:t>课时15: 如何抓包分析K8s</a:t>
            </a:r>
            <a:r>
              <a:rPr>
                <a:solidFill>
                  <a:srgbClr val="EE4E25"/>
                </a:solidFill>
              </a:rPr>
              <a:t>容器网络中的报文？</a:t>
            </a:r>
          </a:p>
        </p:txBody>
      </p:sp>
      <p:sp>
        <p:nvSpPr>
          <p:cNvPr id="2024" name="副标题 2"/>
          <p:cNvSpPr txBox="1"/>
          <p:nvPr>
            <p:ph type="subTitle" idx="1"/>
          </p:nvPr>
        </p:nvSpPr>
        <p:spPr>
          <a:xfrm>
            <a:off x="800100" y="2269295"/>
            <a:ext cx="10515601" cy="4351342"/>
          </a:xfrm>
          <a:prstGeom prst="rect">
            <a:avLst/>
          </a:prstGeom>
        </p:spPr>
        <p:txBody>
          <a:bodyPr/>
          <a:lstStyle/>
          <a:p>
            <a:pPr marL="320675" indent="-320675" algn="l">
              <a:buSzPct val="100000"/>
              <a:buAutoNum type="arabicPeriod" startAt="1"/>
              <a:defRPr sz="3000">
                <a:latin typeface="PingFang SC Regular"/>
                <a:ea typeface="PingFang SC Regular"/>
                <a:cs typeface="PingFang SC Regular"/>
                <a:sym typeface="PingFang SC Regular"/>
              </a:defRPr>
            </a:pPr>
            <a:r>
              <a:t>MAC地址与ARP协议</a:t>
            </a:r>
          </a:p>
          <a:p>
            <a:pPr marL="320675" indent="-320675" algn="l">
              <a:buSzPct val="100000"/>
              <a:buAutoNum type="arabicPeriod" startAt="1"/>
              <a:defRPr sz="3000">
                <a:latin typeface="PingFang SC Regular"/>
                <a:ea typeface="PingFang SC Regular"/>
                <a:cs typeface="PingFang SC Regular"/>
                <a:sym typeface="PingFang SC Regular"/>
              </a:defRPr>
            </a:pPr>
            <a:r>
              <a:t>Kubernates flannel vxlan网络抓包实践</a:t>
            </a:r>
          </a:p>
        </p:txBody>
      </p:sp>
      <p:sp>
        <p:nvSpPr>
          <p:cNvPr id="2025" name="内容占位符 2"/>
          <p:cNvSpPr txBox="1"/>
          <p:nvPr/>
        </p:nvSpPr>
        <p:spPr>
          <a:xfrm>
            <a:off x="764379" y="1505087"/>
            <a:ext cx="6242245" cy="7471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nSpc>
                <a:spcPct val="90000"/>
              </a:lnSpc>
              <a:spcBef>
                <a:spcPts val="1000"/>
              </a:spcBef>
              <a:defRPr sz="2800">
                <a:solidFill>
                  <a:srgbClr val="EE4E25"/>
                </a:solidFill>
              </a:defRPr>
            </a:lvl1pPr>
          </a:lstStyle>
          <a:p>
            <a:pPr/>
            <a:r>
              <a:t>你将掌握：</a:t>
            </a:r>
          </a:p>
        </p:txBody>
      </p:sp>
    </p:spTree>
  </p:cSld>
  <p:clrMapOvr>
    <a:masterClrMapping/>
  </p:clrMapOvr>
  <p:transition xmlns:p14="http://schemas.microsoft.com/office/powerpoint/2010/main" spd="med" advClick="1"/>
</p:sld>
</file>

<file path=ppt/slides/slide2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29"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2030" name="副标题 2"/>
          <p:cNvSpPr txBox="1"/>
          <p:nvPr>
            <p:ph type="subTitle" idx="1"/>
          </p:nvPr>
        </p:nvSpPr>
        <p:spPr>
          <a:xfrm>
            <a:off x="609600" y="736600"/>
            <a:ext cx="10515600" cy="4351338"/>
          </a:xfrm>
          <a:prstGeom prst="rect">
            <a:avLst/>
          </a:prstGeom>
        </p:spPr>
        <p:txBody>
          <a:bodyPr/>
          <a:lstStyle/>
          <a:p>
            <a:pPr algn="l">
              <a:lnSpc>
                <a:spcPct val="100000"/>
              </a:lnSpc>
              <a:defRPr sz="3000">
                <a:solidFill>
                  <a:srgbClr val="EE4F31"/>
                </a:solidFill>
                <a:latin typeface="PingFang SC Regular"/>
                <a:ea typeface="PingFang SC Regular"/>
                <a:cs typeface="PingFang SC Regular"/>
                <a:sym typeface="PingFang SC Regular"/>
              </a:defRPr>
            </a:pPr>
            <a:r>
              <a:t>ARP协议与MAC地址</a:t>
            </a:r>
          </a:p>
          <a:p>
            <a:pPr algn="l">
              <a:lnSpc>
                <a:spcPct val="100000"/>
              </a:lnSpc>
              <a:defRPr sz="3000">
                <a:latin typeface="PingFang SC Regular"/>
                <a:ea typeface="PingFang SC Regular"/>
                <a:cs typeface="PingFang SC Regular"/>
                <a:sym typeface="PingFang SC Regular"/>
              </a:defRPr>
            </a:pPr>
            <a:r>
              <a:t>K8S容器网络架构</a:t>
            </a:r>
          </a:p>
          <a:p>
            <a:pPr algn="l">
              <a:lnSpc>
                <a:spcPct val="100000"/>
              </a:lnSpc>
              <a:defRPr sz="3000">
                <a:latin typeface="PingFang SC Regular"/>
                <a:ea typeface="PingFang SC Regular"/>
                <a:cs typeface="PingFang SC Regular"/>
                <a:sym typeface="PingFang SC Regular"/>
              </a:defRPr>
            </a:pPr>
            <a:r>
              <a:t>容器网络的优缺点</a:t>
            </a:r>
          </a:p>
          <a:p>
            <a:pPr algn="l">
              <a:lnSpc>
                <a:spcPct val="100000"/>
              </a:lnSpc>
              <a:defRPr sz="3000">
                <a:latin typeface="PingFang SC Regular"/>
                <a:ea typeface="PingFang SC Regular"/>
                <a:cs typeface="PingFang SC Regular"/>
                <a:sym typeface="PingFang SC Regular"/>
              </a:defRPr>
            </a:pPr>
            <a:r>
              <a:t>vxlan overlay网络</a:t>
            </a:r>
          </a:p>
        </p:txBody>
      </p:sp>
    </p:spTree>
  </p:cSld>
  <p:clrMapOvr>
    <a:masterClrMapping/>
  </p:clrMapOvr>
  <p:transition xmlns:p14="http://schemas.microsoft.com/office/powerpoint/2010/main" spd="med" advClick="1"/>
</p:sld>
</file>

<file path=ppt/slides/slide2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4"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2035"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036"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ethernet及ARP 报文格式</a:t>
            </a:r>
          </a:p>
        </p:txBody>
      </p:sp>
      <p:pic>
        <p:nvPicPr>
          <p:cNvPr id="2037" name="图像" descr="图像"/>
          <p:cNvPicPr>
            <a:picLocks noChangeAspect="1"/>
          </p:cNvPicPr>
          <p:nvPr/>
        </p:nvPicPr>
        <p:blipFill>
          <a:blip r:embed="rId4">
            <a:extLst/>
          </a:blip>
          <a:stretch>
            <a:fillRect/>
          </a:stretch>
        </p:blipFill>
        <p:spPr>
          <a:xfrm>
            <a:off x="1119258" y="1697689"/>
            <a:ext cx="9953484" cy="4170836"/>
          </a:xfrm>
          <a:prstGeom prst="rect">
            <a:avLst/>
          </a:prstGeom>
          <a:ln w="12700">
            <a:miter lim="400000"/>
          </a:ln>
        </p:spPr>
      </p:pic>
    </p:spTree>
  </p:cSld>
  <p:clrMapOvr>
    <a:masterClrMapping/>
  </p:clrMapOvr>
  <p:transition xmlns:p14="http://schemas.microsoft.com/office/powerpoint/2010/main" spd="med" advClick="1"/>
</p:sld>
</file>

<file path=ppt/slides/slide2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1" name="web协议训练营演讲版 2-296.jpg" descr="web协议训练营演讲版 2-296.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2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3" name="web协议训练营演讲版 2-297.jpg" descr="web协议训练营演讲版 2-297.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2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7" name="web协议训练营演讲版 2-298.jpg" descr="web协议训练营演讲版 2-298.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2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51"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2052" name="副标题 2"/>
          <p:cNvSpPr txBox="1"/>
          <p:nvPr>
            <p:ph type="subTitle" idx="1"/>
          </p:nvPr>
        </p:nvSpPr>
        <p:spPr>
          <a:xfrm>
            <a:off x="609600" y="812800"/>
            <a:ext cx="10515600" cy="4351338"/>
          </a:xfrm>
          <a:prstGeom prst="rect">
            <a:avLst/>
          </a:prstGeom>
        </p:spPr>
        <p:txBody>
          <a:bodyPr/>
          <a:lstStyle/>
          <a:p>
            <a:pPr algn="l">
              <a:lnSpc>
                <a:spcPct val="100000"/>
              </a:lnSpc>
              <a:defRPr sz="3000">
                <a:latin typeface="PingFang SC Regular"/>
                <a:ea typeface="PingFang SC Regular"/>
                <a:cs typeface="PingFang SC Regular"/>
                <a:sym typeface="PingFang SC Regular"/>
              </a:defRPr>
            </a:pPr>
            <a:r>
              <a:t>ARP协议与MAC地址</a:t>
            </a:r>
          </a:p>
          <a:p>
            <a:pPr algn="l">
              <a:lnSpc>
                <a:spcPct val="100000"/>
              </a:lnSpc>
              <a:defRPr sz="3600">
                <a:solidFill>
                  <a:srgbClr val="F94A28"/>
                </a:solidFill>
                <a:latin typeface="PingFang SC Regular"/>
                <a:ea typeface="PingFang SC Regular"/>
                <a:cs typeface="PingFang SC Regular"/>
                <a:sym typeface="PingFang SC Regular"/>
              </a:defRPr>
            </a:pPr>
            <a:r>
              <a:t>K8S容器网络架构</a:t>
            </a:r>
          </a:p>
          <a:p>
            <a:pPr algn="l">
              <a:lnSpc>
                <a:spcPct val="100000"/>
              </a:lnSpc>
              <a:defRPr sz="3000">
                <a:latin typeface="PingFang SC Regular"/>
                <a:ea typeface="PingFang SC Regular"/>
                <a:cs typeface="PingFang SC Regular"/>
                <a:sym typeface="PingFang SC Regular"/>
              </a:defRPr>
            </a:pPr>
            <a:r>
              <a:t>容器网络的优缺点</a:t>
            </a:r>
          </a:p>
          <a:p>
            <a:pPr algn="l">
              <a:lnSpc>
                <a:spcPct val="100000"/>
              </a:lnSpc>
              <a:defRPr sz="3000">
                <a:latin typeface="PingFang SC Regular"/>
                <a:ea typeface="PingFang SC Regular"/>
                <a:cs typeface="PingFang SC Regular"/>
                <a:sym typeface="PingFang SC Regular"/>
              </a:defRPr>
            </a:pPr>
            <a:r>
              <a:t>vxlan overlay网络</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8"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19" name="标题 1"/>
          <p:cNvSpPr txBox="1"/>
          <p:nvPr/>
        </p:nvSpPr>
        <p:spPr>
          <a:xfrm>
            <a:off x="569399" y="1164991"/>
            <a:ext cx="7340677" cy="42260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spcBef>
                <a:spcPts val="1000"/>
              </a:spcBef>
              <a:defRPr sz="3600">
                <a:solidFill>
                  <a:srgbClr val="DA5936"/>
                </a:solidFill>
                <a:latin typeface="PingFang SC Regular"/>
                <a:ea typeface="PingFang SC Regular"/>
                <a:cs typeface="PingFang SC Regular"/>
                <a:sym typeface="PingFang SC Regular"/>
              </a:defRPr>
            </a:pPr>
            <a:r>
              <a:t>浏览器发起HTTP请求的逻辑</a:t>
            </a:r>
          </a:p>
          <a:p>
            <a:pPr>
              <a:spcBef>
                <a:spcPts val="1000"/>
              </a:spcBef>
              <a:defRPr sz="3000">
                <a:latin typeface="PingFang SC Regular"/>
                <a:ea typeface="PingFang SC Regular"/>
                <a:cs typeface="PingFang SC Regular"/>
                <a:sym typeface="PingFang SC Regular"/>
              </a:defRPr>
            </a:pPr>
            <a:r>
              <a:t>OSI协议分层体系</a:t>
            </a:r>
          </a:p>
          <a:p>
            <a:pPr>
              <a:spcBef>
                <a:spcPts val="1000"/>
              </a:spcBef>
              <a:defRPr sz="3000">
                <a:latin typeface="PingFang SC Regular"/>
                <a:ea typeface="PingFang SC Regular"/>
                <a:cs typeface="PingFang SC Regular"/>
                <a:sym typeface="PingFang SC Regular"/>
              </a:defRPr>
            </a:pPr>
            <a:r>
              <a:t>通过抓包</a:t>
            </a:r>
            <a:r>
              <a:t>缩</a:t>
            </a:r>
            <a:r>
              <a:t>小问题边界</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0" name="ppt封面-章节3.jpg" descr="ppt封面-章节3.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91" name="标题 1"/>
          <p:cNvSpPr txBox="1"/>
          <p:nvPr/>
        </p:nvSpPr>
        <p:spPr>
          <a:xfrm>
            <a:off x="611980" y="825606"/>
            <a:ext cx="9886758" cy="52067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spcBef>
                <a:spcPts val="1000"/>
              </a:spcBef>
              <a:defRPr sz="3000">
                <a:latin typeface="PingFang SC Regular"/>
                <a:ea typeface="PingFang SC Regular"/>
                <a:cs typeface="PingFang SC Regular"/>
                <a:sym typeface="PingFang SC Regular"/>
              </a:defRPr>
            </a:pPr>
            <a:r>
              <a:t>HTTP/1协议的语法格式</a:t>
            </a:r>
          </a:p>
          <a:p>
            <a:pPr>
              <a:spcBef>
                <a:spcPts val="1000"/>
              </a:spcBef>
              <a:defRPr sz="3000">
                <a:latin typeface="PingFang SC Regular"/>
                <a:ea typeface="PingFang SC Regular"/>
                <a:cs typeface="PingFang SC Regular"/>
                <a:sym typeface="PingFang SC Regular"/>
              </a:defRPr>
            </a:pPr>
            <a:r>
              <a:t>浏览器的Network抓包面板</a:t>
            </a:r>
          </a:p>
          <a:p>
            <a:pPr>
              <a:spcBef>
                <a:spcPts val="1000"/>
              </a:spcBef>
              <a:defRPr sz="3600">
                <a:solidFill>
                  <a:srgbClr val="D65735"/>
                </a:solidFill>
                <a:latin typeface="PingFang SC Regular"/>
                <a:ea typeface="PingFang SC Regular"/>
                <a:cs typeface="PingFang SC Regular"/>
                <a:sym typeface="PingFang SC Regular"/>
              </a:defRPr>
            </a:pPr>
            <a:r>
              <a:t>GUI中Wireshark抓包工具的用法</a:t>
            </a:r>
          </a:p>
          <a:p>
            <a:pPr>
              <a:spcBef>
                <a:spcPts val="1000"/>
              </a:spcBef>
              <a:defRPr sz="3000">
                <a:latin typeface="PingFang SC Regular"/>
                <a:ea typeface="PingFang SC Regular"/>
                <a:cs typeface="PingFang SC Regular"/>
                <a:sym typeface="PingFang SC Regular"/>
              </a:defRPr>
            </a:pPr>
            <a:r>
              <a:t>shell中的tcpdump抓包工具的用法</a:t>
            </a:r>
          </a:p>
        </p:txBody>
      </p:sp>
    </p:spTree>
  </p:cSld>
  <p:clrMapOvr>
    <a:masterClrMapping/>
  </p:clrMapOvr>
  <p:transition xmlns:p14="http://schemas.microsoft.com/office/powerpoint/2010/main" spd="med" advClick="1"/>
</p:sld>
</file>

<file path=ppt/slides/slide3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56"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205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05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托管：从 Iaas 到 Paas</a:t>
            </a:r>
          </a:p>
        </p:txBody>
      </p:sp>
      <p:pic>
        <p:nvPicPr>
          <p:cNvPr id="2059" name="图像" descr="图像"/>
          <p:cNvPicPr>
            <a:picLocks noChangeAspect="1"/>
          </p:cNvPicPr>
          <p:nvPr/>
        </p:nvPicPr>
        <p:blipFill>
          <a:blip r:embed="rId4">
            <a:extLst/>
          </a:blip>
          <a:stretch>
            <a:fillRect/>
          </a:stretch>
        </p:blipFill>
        <p:spPr>
          <a:xfrm>
            <a:off x="767096" y="1425727"/>
            <a:ext cx="10657810" cy="4680271"/>
          </a:xfrm>
          <a:prstGeom prst="rect">
            <a:avLst/>
          </a:prstGeom>
          <a:ln w="12700">
            <a:miter lim="400000"/>
          </a:ln>
        </p:spPr>
      </p:pic>
    </p:spTree>
  </p:cSld>
  <p:clrMapOvr>
    <a:masterClrMapping/>
  </p:clrMapOvr>
  <p:transition xmlns:p14="http://schemas.microsoft.com/office/powerpoint/2010/main" spd="med" advClick="1"/>
</p:sld>
</file>

<file path=ppt/slides/slide3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3"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2064"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065"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虚拟化技术与容器</a:t>
            </a:r>
          </a:p>
        </p:txBody>
      </p:sp>
      <p:pic>
        <p:nvPicPr>
          <p:cNvPr id="2066" name="278.png" descr="278.png"/>
          <p:cNvPicPr>
            <a:picLocks noChangeAspect="1"/>
          </p:cNvPicPr>
          <p:nvPr/>
        </p:nvPicPr>
        <p:blipFill>
          <a:blip r:embed="rId4">
            <a:extLst/>
          </a:blip>
          <a:stretch>
            <a:fillRect/>
          </a:stretch>
        </p:blipFill>
        <p:spPr>
          <a:xfrm>
            <a:off x="-834077" y="-48913"/>
            <a:ext cx="13860154" cy="7796341"/>
          </a:xfrm>
          <a:prstGeom prst="rect">
            <a:avLst/>
          </a:prstGeom>
          <a:ln w="12700">
            <a:miter lim="400000"/>
          </a:ln>
        </p:spPr>
      </p:pic>
    </p:spTree>
  </p:cSld>
  <p:clrMapOvr>
    <a:masterClrMapping/>
  </p:clrMapOvr>
  <p:transition xmlns:p14="http://schemas.microsoft.com/office/powerpoint/2010/main" spd="med" advClick="1"/>
</p:sld>
</file>

<file path=ppt/slides/slide3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70"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207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072" name="标题 1"/>
          <p:cNvSpPr txBox="1"/>
          <p:nvPr/>
        </p:nvSpPr>
        <p:spPr>
          <a:xfrm>
            <a:off x="611980" y="265161"/>
            <a:ext cx="8635308" cy="6184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defTabSz="374332">
              <a:lnSpc>
                <a:spcPts val="4400"/>
              </a:lnSpc>
              <a:defRPr b="1" sz="2700">
                <a:solidFill>
                  <a:srgbClr val="DC5A37"/>
                </a:solidFill>
              </a:defRPr>
            </a:lvl1pPr>
          </a:lstStyle>
          <a:p>
            <a:pPr/>
            <a:r>
              <a:t>Kubernetes’ high-level component architecture</a:t>
            </a:r>
          </a:p>
        </p:txBody>
      </p:sp>
      <p:pic>
        <p:nvPicPr>
          <p:cNvPr id="2073" name="279.png" descr="279.png"/>
          <p:cNvPicPr>
            <a:picLocks noChangeAspect="1"/>
          </p:cNvPicPr>
          <p:nvPr/>
        </p:nvPicPr>
        <p:blipFill>
          <a:blip r:embed="rId4">
            <a:extLst/>
          </a:blip>
          <a:stretch>
            <a:fillRect/>
          </a:stretch>
        </p:blipFill>
        <p:spPr>
          <a:xfrm>
            <a:off x="806696" y="847082"/>
            <a:ext cx="10502406" cy="5907606"/>
          </a:xfrm>
          <a:prstGeom prst="rect">
            <a:avLst/>
          </a:prstGeom>
          <a:ln w="12700">
            <a:miter lim="400000"/>
          </a:ln>
        </p:spPr>
      </p:pic>
    </p:spTree>
  </p:cSld>
  <p:clrMapOvr>
    <a:masterClrMapping/>
  </p:clrMapOvr>
  <p:transition xmlns:p14="http://schemas.microsoft.com/office/powerpoint/2010/main" spd="med" advClick="1"/>
</p:sld>
</file>

<file path=ppt/slides/slide3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77"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2078" name="副标题 2"/>
          <p:cNvSpPr txBox="1"/>
          <p:nvPr>
            <p:ph type="subTitle" idx="1"/>
          </p:nvPr>
        </p:nvSpPr>
        <p:spPr>
          <a:xfrm>
            <a:off x="609600" y="685800"/>
            <a:ext cx="10515600" cy="4351338"/>
          </a:xfrm>
          <a:prstGeom prst="rect">
            <a:avLst/>
          </a:prstGeom>
        </p:spPr>
        <p:txBody>
          <a:bodyPr/>
          <a:lstStyle/>
          <a:p>
            <a:pPr algn="l">
              <a:lnSpc>
                <a:spcPct val="110000"/>
              </a:lnSpc>
              <a:defRPr sz="3000">
                <a:latin typeface="PingFang SC Regular"/>
                <a:ea typeface="PingFang SC Regular"/>
                <a:cs typeface="PingFang SC Regular"/>
                <a:sym typeface="PingFang SC Regular"/>
              </a:defRPr>
            </a:pPr>
            <a:r>
              <a:t>ARP协议与MAC地址</a:t>
            </a:r>
          </a:p>
          <a:p>
            <a:pPr algn="l">
              <a:lnSpc>
                <a:spcPct val="110000"/>
              </a:lnSpc>
              <a:defRPr sz="3000">
                <a:latin typeface="PingFang SC Regular"/>
                <a:ea typeface="PingFang SC Regular"/>
                <a:cs typeface="PingFang SC Regular"/>
                <a:sym typeface="PingFang SC Regular"/>
              </a:defRPr>
            </a:pPr>
            <a:r>
              <a:t>K8S容器网络架构</a:t>
            </a:r>
          </a:p>
          <a:p>
            <a:pPr algn="l">
              <a:lnSpc>
                <a:spcPct val="110000"/>
              </a:lnSpc>
              <a:defRPr sz="3600">
                <a:solidFill>
                  <a:srgbClr val="EE4930"/>
                </a:solidFill>
                <a:latin typeface="PingFang SC Regular"/>
                <a:ea typeface="PingFang SC Regular"/>
                <a:cs typeface="PingFang SC Regular"/>
                <a:sym typeface="PingFang SC Regular"/>
              </a:defRPr>
            </a:pPr>
            <a:r>
              <a:t>容器网络的优缺点</a:t>
            </a:r>
          </a:p>
          <a:p>
            <a:pPr algn="l">
              <a:lnSpc>
                <a:spcPct val="110000"/>
              </a:lnSpc>
              <a:defRPr sz="3000">
                <a:latin typeface="PingFang SC Regular"/>
                <a:ea typeface="PingFang SC Regular"/>
                <a:cs typeface="PingFang SC Regular"/>
                <a:sym typeface="PingFang SC Regular"/>
              </a:defRPr>
            </a:pPr>
            <a:r>
              <a:t>vxlan overlay网络</a:t>
            </a:r>
          </a:p>
        </p:txBody>
      </p:sp>
    </p:spTree>
  </p:cSld>
  <p:clrMapOvr>
    <a:masterClrMapping/>
  </p:clrMapOvr>
  <p:transition xmlns:p14="http://schemas.microsoft.com/office/powerpoint/2010/main" spd="med" advClick="1"/>
</p:sld>
</file>

<file path=ppt/slides/slide3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2"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208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08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flannel L2与L3通讯方式</a:t>
            </a:r>
          </a:p>
        </p:txBody>
      </p:sp>
      <p:pic>
        <p:nvPicPr>
          <p:cNvPr id="2085" name="打印版课件(1) 2-281.jpg" descr="打印版课件(1) 2-281.jpg"/>
          <p:cNvPicPr>
            <a:picLocks noChangeAspect="1"/>
          </p:cNvPicPr>
          <p:nvPr/>
        </p:nvPicPr>
        <p:blipFill>
          <a:blip r:embed="rId4">
            <a:extLst/>
          </a:blip>
          <a:srcRect l="0" t="14888" r="0" b="0"/>
          <a:stretch>
            <a:fillRect/>
          </a:stretch>
        </p:blipFill>
        <p:spPr>
          <a:xfrm>
            <a:off x="0" y="1021057"/>
            <a:ext cx="12192000" cy="5836943"/>
          </a:xfrm>
          <a:prstGeom prst="rect">
            <a:avLst/>
          </a:prstGeom>
          <a:ln w="12700">
            <a:miter lim="400000"/>
          </a:ln>
        </p:spPr>
      </p:pic>
    </p:spTree>
  </p:cSld>
  <p:clrMapOvr>
    <a:masterClrMapping/>
  </p:clrMapOvr>
  <p:transition xmlns:p14="http://schemas.microsoft.com/office/powerpoint/2010/main" spd="med" advClick="1"/>
</p:sld>
</file>

<file path=ppt/slides/slide3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9" name="web协议训练营演讲版 2-305.jpg" descr="web协议训练营演讲版 2-305.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3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93"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2094"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095"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三层可达的容器网络</a:t>
            </a:r>
          </a:p>
        </p:txBody>
      </p:sp>
      <p:pic>
        <p:nvPicPr>
          <p:cNvPr id="2096" name="283.png" descr="283.png"/>
          <p:cNvPicPr>
            <a:picLocks noChangeAspect="1"/>
          </p:cNvPicPr>
          <p:nvPr/>
        </p:nvPicPr>
        <p:blipFill>
          <a:blip r:embed="rId4">
            <a:extLst/>
          </a:blip>
          <a:stretch>
            <a:fillRect/>
          </a:stretch>
        </p:blipFill>
        <p:spPr>
          <a:xfrm>
            <a:off x="403281" y="1009141"/>
            <a:ext cx="11385439" cy="6404308"/>
          </a:xfrm>
          <a:prstGeom prst="rect">
            <a:avLst/>
          </a:prstGeom>
          <a:ln w="12700">
            <a:miter lim="400000"/>
          </a:ln>
        </p:spPr>
      </p:pic>
    </p:spTree>
  </p:cSld>
  <p:clrMapOvr>
    <a:masterClrMapping/>
  </p:clrMapOvr>
  <p:transition xmlns:p14="http://schemas.microsoft.com/office/powerpoint/2010/main" spd="med" advClick="1"/>
</p:sld>
</file>

<file path=ppt/slides/slide3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0" name="web协议训练营演讲版 2-307.jpg" descr="web协议训练营演讲版 2-307.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3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2" name="web协议训练营演讲版 2-308.jpg" descr="web协议训练营演讲版 2-308.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3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4"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2105" name="副标题 2"/>
          <p:cNvSpPr txBox="1"/>
          <p:nvPr>
            <p:ph type="subTitle" idx="1"/>
          </p:nvPr>
        </p:nvSpPr>
        <p:spPr>
          <a:xfrm>
            <a:off x="609600" y="837543"/>
            <a:ext cx="10515600" cy="4351338"/>
          </a:xfrm>
          <a:prstGeom prst="rect">
            <a:avLst/>
          </a:prstGeom>
        </p:spPr>
        <p:txBody>
          <a:bodyPr/>
          <a:lstStyle/>
          <a:p>
            <a:pPr algn="l">
              <a:lnSpc>
                <a:spcPct val="100000"/>
              </a:lnSpc>
              <a:defRPr sz="3000">
                <a:latin typeface="PingFang SC Regular"/>
                <a:ea typeface="PingFang SC Regular"/>
                <a:cs typeface="PingFang SC Regular"/>
                <a:sym typeface="PingFang SC Regular"/>
              </a:defRPr>
            </a:pPr>
            <a:r>
              <a:t>ARP协议与MAC地址</a:t>
            </a:r>
          </a:p>
          <a:p>
            <a:pPr algn="l">
              <a:lnSpc>
                <a:spcPct val="100000"/>
              </a:lnSpc>
              <a:defRPr sz="3000">
                <a:latin typeface="PingFang SC Regular"/>
                <a:ea typeface="PingFang SC Regular"/>
                <a:cs typeface="PingFang SC Regular"/>
                <a:sym typeface="PingFang SC Regular"/>
              </a:defRPr>
            </a:pPr>
            <a:r>
              <a:t>K8S容器网络架构</a:t>
            </a:r>
          </a:p>
          <a:p>
            <a:pPr algn="l">
              <a:lnSpc>
                <a:spcPct val="100000"/>
              </a:lnSpc>
              <a:defRPr sz="3000">
                <a:latin typeface="PingFang SC Regular"/>
                <a:ea typeface="PingFang SC Regular"/>
                <a:cs typeface="PingFang SC Regular"/>
                <a:sym typeface="PingFang SC Regular"/>
              </a:defRPr>
            </a:pPr>
            <a:r>
              <a:t>容器网络的优缺点</a:t>
            </a:r>
          </a:p>
          <a:p>
            <a:pPr algn="l">
              <a:lnSpc>
                <a:spcPct val="100000"/>
              </a:lnSpc>
              <a:defRPr sz="3600">
                <a:solidFill>
                  <a:srgbClr val="F34F32"/>
                </a:solidFill>
                <a:latin typeface="PingFang SC Regular"/>
                <a:ea typeface="PingFang SC Regular"/>
                <a:cs typeface="PingFang SC Regular"/>
                <a:sym typeface="PingFang SC Regular"/>
              </a:defRPr>
            </a:pPr>
            <a:r>
              <a:t>vxlan overlay网络</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3"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pic>
        <p:nvPicPr>
          <p:cNvPr id="294" name="图像" descr="图像"/>
          <p:cNvPicPr>
            <a:picLocks noChangeAspect="1"/>
          </p:cNvPicPr>
          <p:nvPr/>
        </p:nvPicPr>
        <p:blipFill>
          <a:blip r:embed="rId4">
            <a:extLst/>
          </a:blip>
          <a:stretch>
            <a:fillRect/>
          </a:stretch>
        </p:blipFill>
        <p:spPr>
          <a:xfrm>
            <a:off x="1391052" y="594303"/>
            <a:ext cx="7454515" cy="5669394"/>
          </a:xfrm>
          <a:prstGeom prst="rect">
            <a:avLst/>
          </a:prstGeom>
          <a:ln w="12700">
            <a:miter lim="400000"/>
          </a:ln>
        </p:spPr>
      </p:pic>
    </p:spTree>
  </p:cSld>
  <p:clrMapOvr>
    <a:masterClrMapping/>
  </p:clrMapOvr>
  <p:transition xmlns:p14="http://schemas.microsoft.com/office/powerpoint/2010/main" spd="med" advClick="1"/>
</p:sld>
</file>

<file path=ppt/slides/slide3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9"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211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11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ARP 请求</a:t>
            </a:r>
          </a:p>
        </p:txBody>
      </p:sp>
      <p:pic>
        <p:nvPicPr>
          <p:cNvPr id="2112" name="图片 10" descr="图片 10"/>
          <p:cNvPicPr>
            <a:picLocks noChangeAspect="1"/>
          </p:cNvPicPr>
          <p:nvPr/>
        </p:nvPicPr>
        <p:blipFill>
          <a:blip r:embed="rId4">
            <a:extLst/>
          </a:blip>
          <a:stretch>
            <a:fillRect/>
          </a:stretch>
        </p:blipFill>
        <p:spPr>
          <a:xfrm>
            <a:off x="4648589" y="1009141"/>
            <a:ext cx="2894822" cy="6004684"/>
          </a:xfrm>
          <a:prstGeom prst="rect">
            <a:avLst/>
          </a:prstGeom>
          <a:ln w="12700">
            <a:miter lim="400000"/>
          </a:ln>
        </p:spPr>
      </p:pic>
    </p:spTree>
  </p:cSld>
  <p:clrMapOvr>
    <a:masterClrMapping/>
  </p:clrMapOvr>
  <p:transition xmlns:p14="http://schemas.microsoft.com/office/powerpoint/2010/main" spd="med" advClick="1"/>
</p:sld>
</file>

<file path=ppt/slides/slide3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6" name="内容占位符 2"/>
          <p:cNvSpPr txBox="1"/>
          <p:nvPr>
            <p:ph type="body" idx="1"/>
          </p:nvPr>
        </p:nvSpPr>
        <p:spPr>
          <a:xfrm>
            <a:off x="589166" y="1474152"/>
            <a:ext cx="10515601" cy="4351339"/>
          </a:xfrm>
          <a:prstGeom prst="rect">
            <a:avLst/>
          </a:prstGeom>
        </p:spPr>
        <p:txBody>
          <a:bodyPr/>
          <a:lstStyle/>
          <a:p>
            <a:pPr marL="180594" indent="-180594" defTabSz="722376">
              <a:spcBef>
                <a:spcPts val="700"/>
              </a:spcBef>
              <a:defRPr sz="1896">
                <a:latin typeface="PingFang SC Regular"/>
                <a:ea typeface="PingFang SC Regular"/>
                <a:cs typeface="PingFang SC Regular"/>
                <a:sym typeface="PingFang SC Regular"/>
              </a:defRPr>
            </a:pPr>
            <a:r>
              <a:t>物理</a:t>
            </a:r>
            <a:r>
              <a:t>IP</a:t>
            </a:r>
            <a:r>
              <a:t>（</a:t>
            </a:r>
            <a:r>
              <a:t>L3</a:t>
            </a:r>
            <a:r>
              <a:t>）</a:t>
            </a:r>
          </a:p>
          <a:p>
            <a:pPr lvl="1" marL="541781" indent="-180594" defTabSz="722376">
              <a:spcBef>
                <a:spcPts val="300"/>
              </a:spcBef>
              <a:defRPr sz="1896">
                <a:latin typeface="PingFang SC Regular"/>
                <a:ea typeface="PingFang SC Regular"/>
                <a:cs typeface="PingFang SC Regular"/>
                <a:sym typeface="PingFang SC Regular"/>
              </a:defRPr>
            </a:pPr>
            <a:r>
              <a:t>Master</a:t>
            </a:r>
            <a:r>
              <a:t>：</a:t>
            </a:r>
            <a:r>
              <a:t>172.27.0.11</a:t>
            </a:r>
            <a:r>
              <a:t>，</a:t>
            </a:r>
            <a:r>
              <a:t>255.255.240.0</a:t>
            </a:r>
          </a:p>
          <a:p>
            <a:pPr lvl="1" marL="541781" indent="-180594" defTabSz="722376">
              <a:spcBef>
                <a:spcPts val="300"/>
              </a:spcBef>
              <a:defRPr sz="1896">
                <a:latin typeface="PingFang SC Regular"/>
                <a:ea typeface="PingFang SC Regular"/>
                <a:cs typeface="PingFang SC Regular"/>
                <a:sym typeface="PingFang SC Regular"/>
              </a:defRPr>
            </a:pPr>
            <a:r>
              <a:t>Worker</a:t>
            </a:r>
            <a:r>
              <a:t>：</a:t>
            </a:r>
            <a:r>
              <a:t>172.27.16.10</a:t>
            </a:r>
            <a:r>
              <a:t>，</a:t>
            </a:r>
            <a:r>
              <a:t>255.255.240.0</a:t>
            </a:r>
          </a:p>
          <a:p>
            <a:pPr marL="180594" indent="-180594" defTabSz="722376">
              <a:spcBef>
                <a:spcPts val="700"/>
              </a:spcBef>
              <a:defRPr sz="1896">
                <a:latin typeface="PingFang SC Regular"/>
                <a:ea typeface="PingFang SC Regular"/>
                <a:cs typeface="PingFang SC Regular"/>
                <a:sym typeface="PingFang SC Regular"/>
              </a:defRPr>
            </a:pPr>
            <a:r>
              <a:t>K8S</a:t>
            </a:r>
            <a:r>
              <a:t>集群</a:t>
            </a:r>
            <a:r>
              <a:t>IP</a:t>
            </a:r>
          </a:p>
          <a:p>
            <a:pPr lvl="1" marL="541781" indent="-180594" defTabSz="722376">
              <a:spcBef>
                <a:spcPts val="300"/>
              </a:spcBef>
              <a:defRPr sz="1896">
                <a:latin typeface="PingFang SC Regular"/>
                <a:ea typeface="PingFang SC Regular"/>
                <a:cs typeface="PingFang SC Regular"/>
                <a:sym typeface="PingFang SC Regular"/>
              </a:defRPr>
            </a:pPr>
            <a:r>
              <a:t>service</a:t>
            </a:r>
          </a:p>
          <a:p>
            <a:pPr lvl="2" marL="902969" indent="-180594" defTabSz="722376">
              <a:spcBef>
                <a:spcPts val="300"/>
              </a:spcBef>
              <a:defRPr sz="1896">
                <a:latin typeface="PingFang SC Regular"/>
                <a:ea typeface="PingFang SC Regular"/>
                <a:cs typeface="PingFang SC Regular"/>
                <a:sym typeface="PingFang SC Regular"/>
              </a:defRPr>
            </a:pPr>
            <a:r>
              <a:t>10.103.50.230</a:t>
            </a:r>
          </a:p>
          <a:p>
            <a:pPr lvl="1" marL="541781" indent="-180594" defTabSz="722376">
              <a:spcBef>
                <a:spcPts val="300"/>
              </a:spcBef>
              <a:defRPr sz="1896">
                <a:latin typeface="PingFang SC Regular"/>
                <a:ea typeface="PingFang SC Regular"/>
                <a:cs typeface="PingFang SC Regular"/>
                <a:sym typeface="PingFang SC Regular"/>
              </a:defRPr>
            </a:pPr>
            <a:r>
              <a:t>pod</a:t>
            </a:r>
          </a:p>
          <a:p>
            <a:pPr lvl="2" marL="902969" indent="-180594" defTabSz="722376">
              <a:spcBef>
                <a:spcPts val="300"/>
              </a:spcBef>
              <a:defRPr sz="1896">
                <a:latin typeface="PingFang SC Regular"/>
                <a:ea typeface="PingFang SC Regular"/>
                <a:cs typeface="PingFang SC Regular"/>
                <a:sym typeface="PingFang SC Regular"/>
              </a:defRPr>
            </a:pPr>
            <a:r>
              <a:t>master</a:t>
            </a:r>
          </a:p>
          <a:p>
            <a:pPr lvl="3" marL="1264158" indent="-180594" defTabSz="722376">
              <a:spcBef>
                <a:spcPts val="300"/>
              </a:spcBef>
              <a:defRPr sz="1896">
                <a:latin typeface="PingFang SC Regular"/>
                <a:ea typeface="PingFang SC Regular"/>
                <a:cs typeface="PingFang SC Regular"/>
                <a:sym typeface="PingFang SC Regular"/>
              </a:defRPr>
            </a:pPr>
            <a:r>
              <a:t>10.244.0.10/24</a:t>
            </a:r>
          </a:p>
          <a:p>
            <a:pPr lvl="3" marL="1264158" indent="-180594" defTabSz="722376">
              <a:spcBef>
                <a:spcPts val="300"/>
              </a:spcBef>
              <a:defRPr sz="1896">
                <a:latin typeface="PingFang SC Regular"/>
                <a:ea typeface="PingFang SC Regular"/>
                <a:cs typeface="PingFang SC Regular"/>
                <a:sym typeface="PingFang SC Regular"/>
              </a:defRPr>
            </a:pPr>
            <a:r>
              <a:t>10.244.0.8/24</a:t>
            </a:r>
          </a:p>
          <a:p>
            <a:pPr lvl="2" marL="902969" indent="-180594" defTabSz="722376">
              <a:spcBef>
                <a:spcPts val="300"/>
              </a:spcBef>
              <a:defRPr sz="1896">
                <a:latin typeface="PingFang SC Regular"/>
                <a:ea typeface="PingFang SC Regular"/>
                <a:cs typeface="PingFang SC Regular"/>
                <a:sym typeface="PingFang SC Regular"/>
              </a:defRPr>
            </a:pPr>
            <a:r>
              <a:t>worker</a:t>
            </a:r>
          </a:p>
          <a:p>
            <a:pPr lvl="3" marL="1264158" indent="-180594" defTabSz="722376">
              <a:spcBef>
                <a:spcPts val="300"/>
              </a:spcBef>
              <a:defRPr sz="1896">
                <a:latin typeface="PingFang SC Regular"/>
                <a:ea typeface="PingFang SC Regular"/>
                <a:cs typeface="PingFang SC Regular"/>
                <a:sym typeface="PingFang SC Regular"/>
              </a:defRPr>
            </a:pPr>
            <a:r>
              <a:t>10.244.1.3/24</a:t>
            </a:r>
          </a:p>
        </p:txBody>
      </p:sp>
      <p:graphicFrame>
        <p:nvGraphicFramePr>
          <p:cNvPr id="2117" name="表格 6"/>
          <p:cNvGraphicFramePr/>
          <p:nvPr/>
        </p:nvGraphicFramePr>
        <p:xfrm>
          <a:off x="5944432" y="3025822"/>
          <a:ext cx="5915611" cy="222504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138337"/>
                <a:gridCol w="1212979"/>
                <a:gridCol w="1194319"/>
                <a:gridCol w="1184987"/>
                <a:gridCol w="1184988"/>
              </a:tblGrid>
              <a:tr h="370840">
                <a:tc>
                  <a:txBody>
                    <a:bodyPr/>
                    <a:lstStyle/>
                    <a:p>
                      <a:pPr algn="ctr">
                        <a:defRPr b="0" sz="1800"/>
                      </a:pPr>
                      <a:r>
                        <a:rPr b="1"/>
                        <a:t>子网掩码</a:t>
                      </a:r>
                    </a:p>
                  </a:txBody>
                  <a:tcPr marL="45720" marR="45720" marT="45720" marB="45720" anchor="t" anchorCtr="0" horzOverflow="overflow"/>
                </a:tc>
                <a:tc>
                  <a:txBody>
                    <a:bodyPr/>
                    <a:lstStyle/>
                    <a:p>
                      <a:pPr algn="ctr">
                        <a:defRPr b="0" sz="1800"/>
                      </a:pPr>
                      <a:r>
                        <a:rPr b="1"/>
                        <a:t>255</a:t>
                      </a:r>
                    </a:p>
                  </a:txBody>
                  <a:tcPr marL="45720" marR="45720" marT="45720" marB="45720" anchor="t" anchorCtr="0" horzOverflow="overflow"/>
                </a:tc>
                <a:tc>
                  <a:txBody>
                    <a:bodyPr/>
                    <a:lstStyle/>
                    <a:p>
                      <a:pPr algn="ctr">
                        <a:defRPr b="0" sz="1800"/>
                      </a:pPr>
                      <a:r>
                        <a:rPr b="1"/>
                        <a:t>255</a:t>
                      </a:r>
                    </a:p>
                  </a:txBody>
                  <a:tcPr marL="45720" marR="45720" marT="45720" marB="45720" anchor="t" anchorCtr="0" horzOverflow="overflow"/>
                </a:tc>
                <a:tc>
                  <a:txBody>
                    <a:bodyPr/>
                    <a:lstStyle/>
                    <a:p>
                      <a:pPr algn="ctr">
                        <a:defRPr b="0" sz="1800"/>
                      </a:pPr>
                      <a:r>
                        <a:rPr b="1"/>
                        <a:t>240</a:t>
                      </a:r>
                    </a:p>
                  </a:txBody>
                  <a:tcPr marL="45720" marR="45720" marT="45720" marB="45720" anchor="t" anchorCtr="0" horzOverflow="overflow"/>
                </a:tc>
                <a:tc>
                  <a:txBody>
                    <a:bodyPr/>
                    <a:lstStyle/>
                    <a:p>
                      <a:pPr algn="ctr">
                        <a:defRPr b="0" sz="1800"/>
                      </a:pPr>
                      <a:r>
                        <a:rPr b="1"/>
                        <a:t>0</a:t>
                      </a:r>
                    </a:p>
                  </a:txBody>
                  <a:tcPr marL="45720" marR="45720" marT="45720" marB="45720" anchor="t" anchorCtr="0" horzOverflow="overflow"/>
                </a:tc>
              </a:tr>
              <a:tr h="370840">
                <a:tc>
                  <a:txBody>
                    <a:bodyPr/>
                    <a:lstStyle/>
                    <a:p>
                      <a:pPr algn="ctr">
                        <a:defRPr sz="1800"/>
                      </a:pPr>
                      <a:r>
                        <a:t>二进制</a:t>
                      </a:r>
                    </a:p>
                  </a:txBody>
                  <a:tcPr marL="45720" marR="45720" marT="45720" marB="45720" anchor="t" anchorCtr="0" horzOverflow="overflow"/>
                </a:tc>
                <a:tc>
                  <a:txBody>
                    <a:bodyPr/>
                    <a:lstStyle/>
                    <a:p>
                      <a:pPr algn="ctr">
                        <a:defRPr sz="1800"/>
                      </a:pPr>
                      <a:r>
                        <a:rPr>
                          <a:solidFill>
                            <a:srgbClr val="C00000"/>
                          </a:solidFill>
                        </a:rPr>
                        <a:t>11111111</a:t>
                      </a:r>
                    </a:p>
                  </a:txBody>
                  <a:tcPr marL="45720" marR="45720" marT="45720" marB="45720" anchor="t" anchorCtr="0" horzOverflow="overflow"/>
                </a:tc>
                <a:tc>
                  <a:txBody>
                    <a:bodyPr/>
                    <a:lstStyle/>
                    <a:p>
                      <a:pPr algn="ctr">
                        <a:defRPr sz="1800"/>
                      </a:pPr>
                      <a:r>
                        <a:rPr>
                          <a:solidFill>
                            <a:srgbClr val="C00000"/>
                          </a:solidFill>
                        </a:rPr>
                        <a:t>11111111</a:t>
                      </a:r>
                    </a:p>
                  </a:txBody>
                  <a:tcPr marL="45720" marR="45720" marT="45720" marB="45720" anchor="t" anchorCtr="0" horzOverflow="overflow"/>
                </a:tc>
                <a:tc>
                  <a:txBody>
                    <a:bodyPr/>
                    <a:lstStyle/>
                    <a:p>
                      <a:pPr algn="ctr">
                        <a:defRPr sz="1800">
                          <a:solidFill>
                            <a:srgbClr val="C00000"/>
                          </a:solidFill>
                        </a:defRPr>
                      </a:pPr>
                      <a:r>
                        <a:t>1111</a:t>
                      </a:r>
                      <a:r>
                        <a:rPr>
                          <a:solidFill>
                            <a:srgbClr val="000000"/>
                          </a:solidFill>
                        </a:rPr>
                        <a:t>0000</a:t>
                      </a:r>
                    </a:p>
                  </a:txBody>
                  <a:tcPr marL="45720" marR="45720" marT="45720" marB="45720" anchor="t" anchorCtr="0" horzOverflow="overflow"/>
                </a:tc>
                <a:tc>
                  <a:txBody>
                    <a:bodyPr/>
                    <a:lstStyle/>
                    <a:p>
                      <a:pPr algn="ctr">
                        <a:defRPr sz="1800"/>
                      </a:pPr>
                      <a:r>
                        <a:t>00000000</a:t>
                      </a:r>
                    </a:p>
                  </a:txBody>
                  <a:tcPr marL="45720" marR="45720" marT="45720" marB="45720" anchor="t" anchorCtr="0" horzOverflow="overflow"/>
                </a:tc>
              </a:tr>
              <a:tr h="370840">
                <a:tc>
                  <a:txBody>
                    <a:bodyPr/>
                    <a:lstStyle/>
                    <a:p>
                      <a:pPr algn="ctr">
                        <a:defRPr sz="1800"/>
                      </a:pPr>
                      <a:r>
                        <a:t>master</a:t>
                      </a:r>
                    </a:p>
                  </a:txBody>
                  <a:tcPr marL="45720" marR="45720" marT="45720" marB="45720" anchor="t" anchorCtr="0" horzOverflow="overflow">
                    <a:noFill/>
                  </a:tcPr>
                </a:tc>
                <a:tc>
                  <a:txBody>
                    <a:bodyPr/>
                    <a:lstStyle/>
                    <a:p>
                      <a:pPr algn="ctr">
                        <a:defRPr sz="1800"/>
                      </a:pPr>
                      <a:r>
                        <a:t>172</a:t>
                      </a:r>
                    </a:p>
                  </a:txBody>
                  <a:tcPr marL="45720" marR="45720" marT="45720" marB="45720" anchor="t" anchorCtr="0" horzOverflow="overflow">
                    <a:noFill/>
                  </a:tcPr>
                </a:tc>
                <a:tc>
                  <a:txBody>
                    <a:bodyPr/>
                    <a:lstStyle/>
                    <a:p>
                      <a:pPr algn="ctr">
                        <a:defRPr sz="1800"/>
                      </a:pPr>
                      <a:r>
                        <a:t>27</a:t>
                      </a:r>
                    </a:p>
                  </a:txBody>
                  <a:tcPr marL="45720" marR="45720" marT="45720" marB="45720" anchor="t" anchorCtr="0" horzOverflow="overflow">
                    <a:noFill/>
                  </a:tcPr>
                </a:tc>
                <a:tc>
                  <a:txBody>
                    <a:bodyPr/>
                    <a:lstStyle/>
                    <a:p>
                      <a:pPr algn="ctr">
                        <a:defRPr sz="1800"/>
                      </a:pPr>
                      <a:r>
                        <a:t>0</a:t>
                      </a:r>
                    </a:p>
                  </a:txBody>
                  <a:tcPr marL="45720" marR="45720" marT="45720" marB="45720" anchor="t" anchorCtr="0" horzOverflow="overflow">
                    <a:noFill/>
                  </a:tcPr>
                </a:tc>
                <a:tc>
                  <a:txBody>
                    <a:bodyPr/>
                    <a:lstStyle/>
                    <a:p>
                      <a:pPr algn="ctr">
                        <a:defRPr sz="1800"/>
                      </a:pPr>
                      <a:r>
                        <a:t>11</a:t>
                      </a:r>
                    </a:p>
                  </a:txBody>
                  <a:tcPr marL="45720" marR="45720" marT="45720" marB="45720" anchor="t" anchorCtr="0" horzOverflow="overflow">
                    <a:noFill/>
                  </a:tcPr>
                </a:tc>
              </a:tr>
              <a:tr h="370840">
                <a:tc>
                  <a:txBody>
                    <a:bodyPr/>
                    <a:lstStyle/>
                    <a:p>
                      <a:pPr algn="ctr">
                        <a:defRPr sz="1800"/>
                      </a:pPr>
                      <a:r>
                        <a:t>二进制</a:t>
                      </a:r>
                    </a:p>
                  </a:txBody>
                  <a:tcPr marL="45720" marR="45720" marT="45720" marB="45720" anchor="t" anchorCtr="0" horzOverflow="overflow"/>
                </a:tc>
                <a:tc>
                  <a:txBody>
                    <a:bodyPr/>
                    <a:lstStyle/>
                    <a:p>
                      <a:pPr algn="ctr">
                        <a:defRPr sz="1800"/>
                      </a:pPr>
                      <a:r>
                        <a:rPr>
                          <a:solidFill>
                            <a:srgbClr val="C00000"/>
                          </a:solidFill>
                        </a:rPr>
                        <a:t>10101100</a:t>
                      </a:r>
                    </a:p>
                  </a:txBody>
                  <a:tcPr marL="45720" marR="45720" marT="45720" marB="45720" anchor="t" anchorCtr="0" horzOverflow="overflow"/>
                </a:tc>
                <a:tc>
                  <a:txBody>
                    <a:bodyPr/>
                    <a:lstStyle/>
                    <a:p>
                      <a:pPr algn="ctr">
                        <a:defRPr sz="1800"/>
                      </a:pPr>
                      <a:r>
                        <a:rPr>
                          <a:solidFill>
                            <a:srgbClr val="C00000"/>
                          </a:solidFill>
                        </a:rPr>
                        <a:t>00011011</a:t>
                      </a:r>
                    </a:p>
                  </a:txBody>
                  <a:tcPr marL="45720" marR="45720" marT="45720" marB="45720" anchor="t" anchorCtr="0" horzOverflow="overflow"/>
                </a:tc>
                <a:tc>
                  <a:txBody>
                    <a:bodyPr/>
                    <a:lstStyle/>
                    <a:p>
                      <a:pPr algn="ctr">
                        <a:defRPr sz="1800">
                          <a:solidFill>
                            <a:srgbClr val="C00000"/>
                          </a:solidFill>
                        </a:defRPr>
                      </a:pPr>
                      <a:r>
                        <a:t>0000</a:t>
                      </a:r>
                      <a:r>
                        <a:rPr>
                          <a:solidFill>
                            <a:srgbClr val="000000"/>
                          </a:solidFill>
                        </a:rPr>
                        <a:t>0000</a:t>
                      </a:r>
                    </a:p>
                  </a:txBody>
                  <a:tcPr marL="45720" marR="45720" marT="45720" marB="45720" anchor="t" anchorCtr="0" horzOverflow="overflow"/>
                </a:tc>
                <a:tc>
                  <a:txBody>
                    <a:bodyPr/>
                    <a:lstStyle/>
                    <a:p>
                      <a:pPr algn="ctr">
                        <a:defRPr sz="1800"/>
                      </a:pPr>
                      <a:r>
                        <a:t>00001011</a:t>
                      </a:r>
                    </a:p>
                  </a:txBody>
                  <a:tcPr marL="45720" marR="45720" marT="45720" marB="45720" anchor="t" anchorCtr="0" horzOverflow="overflow"/>
                </a:tc>
              </a:tr>
              <a:tr h="370840">
                <a:tc>
                  <a:txBody>
                    <a:bodyPr/>
                    <a:lstStyle/>
                    <a:p>
                      <a:pPr algn="ctr">
                        <a:defRPr sz="1800"/>
                      </a:pPr>
                      <a:r>
                        <a:t>worker</a:t>
                      </a:r>
                    </a:p>
                  </a:txBody>
                  <a:tcPr marL="45720" marR="45720" marT="45720" marB="45720" anchor="t" anchorCtr="0" horzOverflow="overflow">
                    <a:noFill/>
                  </a:tcPr>
                </a:tc>
                <a:tc>
                  <a:txBody>
                    <a:bodyPr/>
                    <a:lstStyle/>
                    <a:p>
                      <a:pPr algn="ctr">
                        <a:defRPr sz="1800"/>
                      </a:pPr>
                      <a:r>
                        <a:t>172</a:t>
                      </a:r>
                    </a:p>
                  </a:txBody>
                  <a:tcPr marL="45720" marR="45720" marT="45720" marB="45720" anchor="t" anchorCtr="0" horzOverflow="overflow">
                    <a:noFill/>
                  </a:tcPr>
                </a:tc>
                <a:tc>
                  <a:txBody>
                    <a:bodyPr/>
                    <a:lstStyle/>
                    <a:p>
                      <a:pPr algn="ctr">
                        <a:defRPr sz="1800"/>
                      </a:pPr>
                      <a:r>
                        <a:t>27</a:t>
                      </a:r>
                    </a:p>
                  </a:txBody>
                  <a:tcPr marL="45720" marR="45720" marT="45720" marB="45720" anchor="t" anchorCtr="0" horzOverflow="overflow">
                    <a:noFill/>
                  </a:tcPr>
                </a:tc>
                <a:tc>
                  <a:txBody>
                    <a:bodyPr/>
                    <a:lstStyle/>
                    <a:p>
                      <a:pPr algn="ctr">
                        <a:defRPr sz="1800"/>
                      </a:pPr>
                      <a:r>
                        <a:t>16</a:t>
                      </a:r>
                    </a:p>
                  </a:txBody>
                  <a:tcPr marL="45720" marR="45720" marT="45720" marB="45720" anchor="t" anchorCtr="0" horzOverflow="overflow">
                    <a:noFill/>
                  </a:tcPr>
                </a:tc>
                <a:tc>
                  <a:txBody>
                    <a:bodyPr/>
                    <a:lstStyle/>
                    <a:p>
                      <a:pPr algn="ctr">
                        <a:defRPr sz="1800"/>
                      </a:pPr>
                      <a:r>
                        <a:t>10</a:t>
                      </a:r>
                    </a:p>
                  </a:txBody>
                  <a:tcPr marL="45720" marR="45720" marT="45720" marB="45720" anchor="t" anchorCtr="0" horzOverflow="overflow">
                    <a:noFill/>
                  </a:tcPr>
                </a:tc>
              </a:tr>
              <a:tr h="370840">
                <a:tc>
                  <a:txBody>
                    <a:bodyPr/>
                    <a:lstStyle/>
                    <a:p>
                      <a:pPr algn="ctr">
                        <a:defRPr sz="1800"/>
                      </a:pPr>
                      <a:r>
                        <a:t>二进制</a:t>
                      </a:r>
                    </a:p>
                  </a:txBody>
                  <a:tcPr marL="45720" marR="45720" marT="45720" marB="45720" anchor="t" anchorCtr="0" horzOverflow="overflow"/>
                </a:tc>
                <a:tc>
                  <a:txBody>
                    <a:bodyPr/>
                    <a:lstStyle/>
                    <a:p>
                      <a:pPr algn="ctr">
                        <a:defRPr sz="1800"/>
                      </a:pPr>
                      <a:r>
                        <a:rPr>
                          <a:solidFill>
                            <a:srgbClr val="C00000"/>
                          </a:solidFill>
                        </a:rPr>
                        <a:t>10101100</a:t>
                      </a:r>
                    </a:p>
                  </a:txBody>
                  <a:tcPr marL="45720" marR="45720" marT="45720" marB="45720" anchor="t" anchorCtr="0" horzOverflow="overflow"/>
                </a:tc>
                <a:tc>
                  <a:txBody>
                    <a:bodyPr/>
                    <a:lstStyle/>
                    <a:p>
                      <a:pPr algn="ctr">
                        <a:defRPr sz="1800"/>
                      </a:pPr>
                      <a:r>
                        <a:rPr>
                          <a:solidFill>
                            <a:srgbClr val="C00000"/>
                          </a:solidFill>
                        </a:rPr>
                        <a:t>00011011</a:t>
                      </a:r>
                    </a:p>
                  </a:txBody>
                  <a:tcPr marL="45720" marR="45720" marT="45720" marB="45720" anchor="t" anchorCtr="0" horzOverflow="overflow"/>
                </a:tc>
                <a:tc>
                  <a:txBody>
                    <a:bodyPr/>
                    <a:lstStyle/>
                    <a:p>
                      <a:pPr algn="ctr">
                        <a:defRPr sz="1800">
                          <a:solidFill>
                            <a:srgbClr val="C00000"/>
                          </a:solidFill>
                        </a:defRPr>
                      </a:pPr>
                      <a:r>
                        <a:t>0001</a:t>
                      </a:r>
                      <a:r>
                        <a:rPr>
                          <a:solidFill>
                            <a:srgbClr val="000000"/>
                          </a:solidFill>
                        </a:rPr>
                        <a:t>0000</a:t>
                      </a:r>
                    </a:p>
                  </a:txBody>
                  <a:tcPr marL="45720" marR="45720" marT="45720" marB="45720" anchor="t" anchorCtr="0" horzOverflow="overflow"/>
                </a:tc>
                <a:tc>
                  <a:txBody>
                    <a:bodyPr/>
                    <a:lstStyle/>
                    <a:p>
                      <a:pPr algn="ctr">
                        <a:defRPr sz="1800"/>
                      </a:pPr>
                      <a:r>
                        <a:t>00001010</a:t>
                      </a:r>
                    </a:p>
                  </a:txBody>
                  <a:tcPr marL="45720" marR="45720" marT="45720" marB="45720" anchor="t" anchorCtr="0" horzOverflow="overflow"/>
                </a:tc>
              </a:tr>
            </a:tbl>
          </a:graphicData>
        </a:graphic>
      </p:graphicFrame>
      <p:pic>
        <p:nvPicPr>
          <p:cNvPr id="2118"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211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12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测试环境的IP地址声明</a:t>
            </a:r>
          </a:p>
        </p:txBody>
      </p:sp>
    </p:spTree>
  </p:cSld>
  <p:clrMapOvr>
    <a:masterClrMapping/>
  </p:clrMapOvr>
  <p:transition xmlns:p14="http://schemas.microsoft.com/office/powerpoint/2010/main" spd="med" advClick="1"/>
</p:sld>
</file>

<file path=ppt/slides/slide3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4" name="web协议训练营演讲版 2-312.jpg" descr="web协议训练营演讲版 2-312.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3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6" name="web协议训练营演讲版 2-313.jpg" descr="web协议训练营演讲版 2-313.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3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8" name="web协议训练营演讲版 2-314.jpg" descr="web协议训练营演讲版 2-314.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Tree>
  </p:cSld>
  <p:clrMapOvr>
    <a:masterClrMapping/>
  </p:clrMapOvr>
  <p:transition xmlns:p14="http://schemas.microsoft.com/office/powerpoint/2010/main" spd="med" advClick="1"/>
</p:sld>
</file>

<file path=ppt/slides/slide3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0"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131"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213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213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本节课程总结</a:t>
            </a:r>
          </a:p>
        </p:txBody>
      </p:sp>
      <p:sp>
        <p:nvSpPr>
          <p:cNvPr id="2134" name="副标题 2"/>
          <p:cNvSpPr txBox="1"/>
          <p:nvPr>
            <p:ph type="subTitle" idx="1"/>
          </p:nvPr>
        </p:nvSpPr>
        <p:spPr>
          <a:xfrm>
            <a:off x="609599" y="1295400"/>
            <a:ext cx="10808429" cy="4748916"/>
          </a:xfrm>
          <a:prstGeom prst="rect">
            <a:avLst/>
          </a:prstGeom>
        </p:spPr>
        <p:txBody>
          <a:bodyPr/>
          <a:lstStyle/>
          <a:p>
            <a:pPr marL="267334" indent="-267334"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ARP协议是局域网主机通讯的关键。</a:t>
            </a:r>
          </a:p>
          <a:p>
            <a:pPr marL="267334" indent="-267334"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K8S主机内容器间的通讯依赖veth pair、虚拟网桥。</a:t>
            </a:r>
          </a:p>
          <a:p>
            <a:pPr marL="267334" indent="-267334"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K8S中L2内的主机间通讯的实现依赖ARP协议。</a:t>
            </a:r>
          </a:p>
          <a:p>
            <a:pPr marL="267334" indent="-267334"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K8S中L3可达的主机间通讯，要么依赖通用性更好但性能有所降低的overlay网络，要么通过BGP协议操纵路由器。</a:t>
            </a:r>
          </a:p>
          <a:p>
            <a:pPr marL="267334" indent="-267334"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使用wireshark可以解包vxlan overlay协议。</a:t>
            </a:r>
          </a:p>
          <a:p>
            <a:pPr marL="267334" indent="-267334"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选择正确的网卡设备上抓包，可以分析容器网络中的协议报文。</a:t>
            </a:r>
          </a:p>
          <a:p>
            <a:pPr marL="267334" indent="-267334" algn="l">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service四层负载均衡是通过iptable规则实现的。</a:t>
            </a:r>
          </a:p>
        </p:txBody>
      </p:sp>
    </p:spTree>
  </p:cSld>
  <p:clrMapOvr>
    <a:masterClrMapping/>
  </p:clrMapOvr>
  <p:transition xmlns:p14="http://schemas.microsoft.com/office/powerpoint/2010/main" spd="med" advClick="1"/>
</p:sld>
</file>

<file path=ppt/slides/slide3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6" name="ppt封面-v.jpg" descr="ppt封面-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137" name="极客时间_画板 1.png" descr="极客时间_画板 1.png"/>
          <p:cNvPicPr>
            <a:picLocks noChangeAspect="1"/>
          </p:cNvPicPr>
          <p:nvPr/>
        </p:nvPicPr>
        <p:blipFill>
          <a:blip r:embed="rId3">
            <a:extLst/>
          </a:blip>
          <a:stretch>
            <a:fillRect/>
          </a:stretch>
        </p:blipFill>
        <p:spPr>
          <a:xfrm>
            <a:off x="710337" y="562296"/>
            <a:ext cx="2248126" cy="601839"/>
          </a:xfrm>
          <a:prstGeom prst="rect">
            <a:avLst/>
          </a:prstGeom>
          <a:ln w="12700">
            <a:miter lim="400000"/>
          </a:ln>
        </p:spPr>
      </p:pic>
      <p:sp>
        <p:nvSpPr>
          <p:cNvPr id="2138" name="标题 1"/>
          <p:cNvSpPr txBox="1"/>
          <p:nvPr/>
        </p:nvSpPr>
        <p:spPr>
          <a:xfrm>
            <a:off x="688180" y="2071635"/>
            <a:ext cx="6423950" cy="216464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657859">
              <a:lnSpc>
                <a:spcPct val="90000"/>
              </a:lnSpc>
              <a:defRPr sz="11500">
                <a:solidFill>
                  <a:srgbClr val="DB5936"/>
                </a:solidFill>
                <a:latin typeface="PingFang SC Semibold"/>
                <a:ea typeface="PingFang SC Semibold"/>
                <a:cs typeface="PingFang SC Semibold"/>
                <a:sym typeface="PingFang SC Semibold"/>
              </a:defRPr>
            </a:lvl1pPr>
          </a:lstStyle>
          <a:p>
            <a:pPr/>
            <a:r>
              <a:t>THANKS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副标题 2"/>
          <p:cNvSpPr txBox="1"/>
          <p:nvPr>
            <p:ph type="subTitle" sz="half" idx="1"/>
          </p:nvPr>
        </p:nvSpPr>
        <p:spPr>
          <a:xfrm>
            <a:off x="675403" y="1234881"/>
            <a:ext cx="10670707" cy="3062217"/>
          </a:xfrm>
          <a:prstGeom prst="rect">
            <a:avLst/>
          </a:prstGeom>
        </p:spPr>
        <p:txBody>
          <a:bodyPr/>
          <a:lstStyle/>
          <a:p>
            <a:pPr marL="228600" indent="-228600" algn="l">
              <a:lnSpc>
                <a:spcPct val="100000"/>
              </a:lnSpc>
              <a:spcBef>
                <a:spcPts val="800"/>
              </a:spcBef>
              <a:buSzPct val="100000"/>
              <a:buFont typeface="Arial"/>
              <a:buChar char="•"/>
              <a:defRPr>
                <a:latin typeface="PingFang SC Regular"/>
                <a:ea typeface="PingFang SC Regular"/>
                <a:cs typeface="PingFang SC Regular"/>
                <a:sym typeface="PingFang SC Regular"/>
              </a:defRPr>
            </a:pPr>
            <a:r>
              <a:t>primitives 原语：由名称或数字，以及描述它的多个限定词组成</a:t>
            </a:r>
          </a:p>
          <a:p>
            <a:pPr lvl="1" marL="581659" indent="-200659" algn="l">
              <a:lnSpc>
                <a:spcPct val="100000"/>
              </a:lnSpc>
              <a:spcBef>
                <a:spcPts val="800"/>
              </a:spcBef>
              <a:buSzPct val="100000"/>
              <a:buFont typeface="Arial"/>
              <a:buChar char="•"/>
              <a:defRPr sz="2000">
                <a:solidFill>
                  <a:srgbClr val="535353"/>
                </a:solidFill>
                <a:latin typeface="PingFang SC Regular"/>
                <a:ea typeface="PingFang SC Regular"/>
                <a:cs typeface="PingFang SC Regular"/>
                <a:sym typeface="PingFang SC Regular"/>
              </a:defRPr>
            </a:pPr>
            <a:r>
              <a:t>qualifiers 限定词</a:t>
            </a:r>
          </a:p>
          <a:p>
            <a:pPr lvl="2" marL="922655" indent="-160655" algn="l">
              <a:lnSpc>
                <a:spcPct val="100000"/>
              </a:lnSpc>
              <a:spcBef>
                <a:spcPts val="800"/>
              </a:spcBef>
              <a:buSzPct val="100000"/>
              <a:buFont typeface="Arial"/>
              <a:buChar char="•"/>
              <a:defRPr sz="1600">
                <a:solidFill>
                  <a:srgbClr val="535353"/>
                </a:solidFill>
                <a:latin typeface="PingFang SC Regular"/>
                <a:ea typeface="PingFang SC Regular"/>
                <a:cs typeface="PingFang SC Regular"/>
                <a:sym typeface="PingFang SC Regular"/>
              </a:defRPr>
            </a:pPr>
            <a:r>
              <a:t>Type：设置数字或者名称所指示类型，例如 host www.baidu.com</a:t>
            </a:r>
          </a:p>
          <a:p>
            <a:pPr lvl="2" marL="922655" indent="-160655" algn="l">
              <a:lnSpc>
                <a:spcPct val="100000"/>
              </a:lnSpc>
              <a:spcBef>
                <a:spcPts val="800"/>
              </a:spcBef>
              <a:buSzPct val="100000"/>
              <a:buFont typeface="Arial"/>
              <a:buChar char="•"/>
              <a:defRPr sz="1600">
                <a:solidFill>
                  <a:srgbClr val="535353"/>
                </a:solidFill>
                <a:latin typeface="PingFang SC Regular"/>
                <a:ea typeface="PingFang SC Regular"/>
                <a:cs typeface="PingFang SC Regular"/>
                <a:sym typeface="PingFang SC Regular"/>
              </a:defRPr>
            </a:pPr>
            <a:r>
              <a:t>Dir：设置网络出入方向，例如 dst port 80</a:t>
            </a:r>
          </a:p>
          <a:p>
            <a:pPr lvl="2" marL="922655" indent="-160655" algn="l">
              <a:lnSpc>
                <a:spcPct val="100000"/>
              </a:lnSpc>
              <a:spcBef>
                <a:spcPts val="800"/>
              </a:spcBef>
              <a:buSzPct val="100000"/>
              <a:buFont typeface="Arial"/>
              <a:buChar char="•"/>
              <a:defRPr sz="1600">
                <a:solidFill>
                  <a:srgbClr val="535353"/>
                </a:solidFill>
                <a:latin typeface="PingFang SC Regular"/>
                <a:ea typeface="PingFang SC Regular"/>
                <a:cs typeface="PingFang SC Regular"/>
                <a:sym typeface="PingFang SC Regular"/>
              </a:defRPr>
            </a:pPr>
            <a:r>
              <a:t>Proto：指定协议类型，例如  udp</a:t>
            </a:r>
          </a:p>
          <a:p>
            <a:pPr lvl="2" marL="922655" indent="-160655" algn="l">
              <a:lnSpc>
                <a:spcPct val="100000"/>
              </a:lnSpc>
              <a:spcBef>
                <a:spcPts val="800"/>
              </a:spcBef>
              <a:buSzPct val="100000"/>
              <a:buFont typeface="Arial"/>
              <a:buChar char="•"/>
              <a:defRPr sz="1600">
                <a:solidFill>
                  <a:srgbClr val="535353"/>
                </a:solidFill>
                <a:latin typeface="PingFang SC Regular"/>
                <a:ea typeface="PingFang SC Regular"/>
                <a:cs typeface="PingFang SC Regular"/>
                <a:sym typeface="PingFang SC Regular"/>
              </a:defRPr>
            </a:pPr>
            <a:r>
              <a:t>其他</a:t>
            </a:r>
          </a:p>
        </p:txBody>
      </p:sp>
      <p:pic>
        <p:nvPicPr>
          <p:cNvPr id="299"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30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30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Berkeley Packet Filter Expression 表达式</a:t>
            </a:r>
          </a:p>
        </p:txBody>
      </p:sp>
      <p:sp>
        <p:nvSpPr>
          <p:cNvPr id="302" name="副标题 2"/>
          <p:cNvSpPr txBox="1"/>
          <p:nvPr/>
        </p:nvSpPr>
        <p:spPr>
          <a:xfrm>
            <a:off x="662703" y="3832950"/>
            <a:ext cx="10670707" cy="30622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spcBef>
                <a:spcPts val="800"/>
              </a:spcBef>
              <a:buSzPct val="100000"/>
              <a:buChar char="•"/>
              <a:defRPr sz="2400">
                <a:latin typeface="PingFang SC Regular"/>
                <a:ea typeface="PingFang SC Regular"/>
                <a:cs typeface="PingFang SC Regular"/>
                <a:sym typeface="PingFang SC Regular"/>
              </a:defRPr>
            </a:pPr>
            <a:r>
              <a:t>运算符：多原语组合</a:t>
            </a:r>
          </a:p>
          <a:p>
            <a:pPr lvl="2" marL="922655" indent="-160655">
              <a:spcBef>
                <a:spcPts val="800"/>
              </a:spcBef>
              <a:buSzPct val="100000"/>
              <a:buChar char="•"/>
              <a:defRPr sz="1600">
                <a:solidFill>
                  <a:srgbClr val="535353"/>
                </a:solidFill>
                <a:latin typeface="PingFang SC Regular"/>
                <a:ea typeface="PingFang SC Regular"/>
                <a:cs typeface="PingFang SC Regular"/>
                <a:sym typeface="PingFang SC Regular"/>
              </a:defRPr>
            </a:pPr>
            <a:r>
              <a:t>与：&amp;&amp; 或者 and</a:t>
            </a:r>
          </a:p>
          <a:p>
            <a:pPr lvl="2" marL="922655" indent="-160655">
              <a:spcBef>
                <a:spcPts val="800"/>
              </a:spcBef>
              <a:buSzPct val="100000"/>
              <a:buChar char="•"/>
              <a:defRPr sz="1600">
                <a:solidFill>
                  <a:srgbClr val="535353"/>
                </a:solidFill>
                <a:latin typeface="PingFang SC Regular"/>
                <a:ea typeface="PingFang SC Regular"/>
                <a:cs typeface="PingFang SC Regular"/>
                <a:sym typeface="PingFang SC Regular"/>
              </a:defRPr>
            </a:pPr>
            <a:r>
              <a:t>或：|| 或者 or</a:t>
            </a:r>
          </a:p>
          <a:p>
            <a:pPr lvl="2" marL="922655" indent="-160655">
              <a:spcBef>
                <a:spcPts val="800"/>
              </a:spcBef>
              <a:buSzPct val="100000"/>
              <a:buChar char="•"/>
              <a:defRPr sz="1600">
                <a:solidFill>
                  <a:srgbClr val="535353"/>
                </a:solidFill>
                <a:latin typeface="PingFang SC Regular"/>
                <a:ea typeface="PingFang SC Regular"/>
                <a:cs typeface="PingFang SC Regular"/>
                <a:sym typeface="PingFang SC Regular"/>
              </a:defRPr>
            </a:pPr>
            <a:r>
              <a:t>非：! 或者 not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副标题 2"/>
          <p:cNvSpPr txBox="1"/>
          <p:nvPr>
            <p:ph type="subTitle" sz="half" idx="1"/>
          </p:nvPr>
        </p:nvSpPr>
        <p:spPr>
          <a:xfrm>
            <a:off x="660400" y="1189870"/>
            <a:ext cx="10871200" cy="2426287"/>
          </a:xfrm>
          <a:prstGeom prst="rect">
            <a:avLst/>
          </a:prstGeom>
        </p:spPr>
        <p:txBody>
          <a:bodyPr/>
          <a:lstStyle/>
          <a:p>
            <a:pPr marL="228600" indent="-228600" algn="l">
              <a:lnSpc>
                <a:spcPct val="100000"/>
              </a:lnSpc>
              <a:spcBef>
                <a:spcPts val="800"/>
              </a:spcBef>
              <a:buSzPct val="100000"/>
              <a:buFont typeface="Arial"/>
              <a:buChar char="•"/>
              <a:defRPr>
                <a:latin typeface="PingFang SC Regular"/>
                <a:ea typeface="PingFang SC Regular"/>
                <a:cs typeface="PingFang SC Regular"/>
                <a:sym typeface="PingFang SC Regular"/>
              </a:defRPr>
            </a:pPr>
            <a:r>
              <a:t>Type：设置数字或者名称所指示类型</a:t>
            </a:r>
          </a:p>
          <a:p>
            <a:pPr lvl="1" marL="581659" indent="-200659" algn="l">
              <a:lnSpc>
                <a:spcPct val="100000"/>
              </a:lnSpc>
              <a:spcBef>
                <a:spcPts val="800"/>
              </a:spcBef>
              <a:buSzPct val="100000"/>
              <a:buFont typeface="Arial"/>
              <a:buChar char="•"/>
              <a:defRPr sz="2000">
                <a:solidFill>
                  <a:srgbClr val="535353"/>
                </a:solidFill>
                <a:latin typeface="PingFang SC Regular"/>
                <a:ea typeface="PingFang SC Regular"/>
                <a:cs typeface="PingFang SC Regular"/>
                <a:sym typeface="PingFang SC Regular"/>
              </a:defRPr>
            </a:pPr>
            <a:r>
              <a:t>host IP或者域名地址</a:t>
            </a:r>
          </a:p>
          <a:p>
            <a:pPr lvl="2" marL="922655" indent="-160655" algn="l">
              <a:lnSpc>
                <a:spcPct val="100000"/>
              </a:lnSpc>
              <a:spcBef>
                <a:spcPts val="800"/>
              </a:spcBef>
              <a:buSzPct val="100000"/>
              <a:buFont typeface="Arial"/>
              <a:buChar char="•"/>
              <a:defRPr sz="1600">
                <a:solidFill>
                  <a:srgbClr val="535353"/>
                </a:solidFill>
                <a:latin typeface="PingFang SC Regular"/>
                <a:ea typeface="PingFang SC Regular"/>
                <a:cs typeface="PingFang SC Regular"/>
                <a:sym typeface="PingFang SC Regular"/>
              </a:defRPr>
            </a:pPr>
            <a:r>
              <a:t>net ，设定子网，net 192.168.0.0 mask 255.255.255.0  等价于 net 192.168.0.0/24</a:t>
            </a:r>
          </a:p>
          <a:p>
            <a:pPr lvl="1" marL="581659" indent="-200659" algn="l">
              <a:lnSpc>
                <a:spcPct val="100000"/>
              </a:lnSpc>
              <a:spcBef>
                <a:spcPts val="800"/>
              </a:spcBef>
              <a:buSzPct val="100000"/>
              <a:buFont typeface="Arial"/>
              <a:buChar char="•"/>
              <a:defRPr sz="2000">
                <a:solidFill>
                  <a:srgbClr val="535353"/>
                </a:solidFill>
                <a:latin typeface="PingFang SC Regular"/>
                <a:ea typeface="PingFang SC Regular"/>
                <a:cs typeface="PingFang SC Regular"/>
                <a:sym typeface="PingFang SC Regular"/>
              </a:defRPr>
            </a:pPr>
            <a:r>
              <a:t>port端口</a:t>
            </a:r>
          </a:p>
          <a:p>
            <a:pPr lvl="2" marL="922655" indent="-160655" algn="l">
              <a:lnSpc>
                <a:spcPct val="100000"/>
              </a:lnSpc>
              <a:spcBef>
                <a:spcPts val="800"/>
              </a:spcBef>
              <a:buSzPct val="100000"/>
              <a:buFont typeface="Arial"/>
              <a:buChar char="•"/>
              <a:defRPr sz="1600">
                <a:solidFill>
                  <a:srgbClr val="535353"/>
                </a:solidFill>
                <a:latin typeface="PingFang SC Regular"/>
                <a:ea typeface="PingFang SC Regular"/>
                <a:cs typeface="PingFang SC Regular"/>
                <a:sym typeface="PingFang SC Regular"/>
              </a:defRPr>
            </a:pPr>
            <a:r>
              <a:t>portrange，设置端口范围，例如 portrange 6000-8000 </a:t>
            </a:r>
          </a:p>
        </p:txBody>
      </p:sp>
      <p:pic>
        <p:nvPicPr>
          <p:cNvPr id="307"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308"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309"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BPF原语的常用限定词</a:t>
            </a:r>
          </a:p>
        </p:txBody>
      </p:sp>
      <p:sp>
        <p:nvSpPr>
          <p:cNvPr id="310" name="副标题 2"/>
          <p:cNvSpPr txBox="1"/>
          <p:nvPr/>
        </p:nvSpPr>
        <p:spPr>
          <a:xfrm>
            <a:off x="673100" y="3502852"/>
            <a:ext cx="10871201" cy="12409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spcBef>
                <a:spcPts val="800"/>
              </a:spcBef>
              <a:buSzPct val="100000"/>
              <a:buChar char="•"/>
              <a:defRPr sz="2400">
                <a:latin typeface="PingFang SC Regular"/>
                <a:ea typeface="PingFang SC Regular"/>
                <a:cs typeface="PingFang SC Regular"/>
                <a:sym typeface="PingFang SC Regular"/>
              </a:defRPr>
            </a:pPr>
            <a:r>
              <a:t>Proto：指定协议类型</a:t>
            </a:r>
          </a:p>
          <a:p>
            <a:pPr lvl="2" marL="922655" indent="-160655">
              <a:spcBef>
                <a:spcPts val="800"/>
              </a:spcBef>
              <a:buSzPct val="100000"/>
              <a:buChar char="•"/>
              <a:defRPr sz="1600">
                <a:solidFill>
                  <a:srgbClr val="535353"/>
                </a:solidFill>
                <a:latin typeface="PingFang SC Regular"/>
                <a:ea typeface="PingFang SC Regular"/>
                <a:cs typeface="PingFang SC Regular"/>
                <a:sym typeface="PingFang SC Regular"/>
              </a:defRPr>
            </a:pPr>
            <a:r>
              <a:t>ether 、 ip、 ip6、 arp、 rarp、 tcp、udp、icmp、igmp</a:t>
            </a:r>
          </a:p>
        </p:txBody>
      </p:sp>
      <p:sp>
        <p:nvSpPr>
          <p:cNvPr id="311" name="副标题 2"/>
          <p:cNvSpPr txBox="1"/>
          <p:nvPr/>
        </p:nvSpPr>
        <p:spPr>
          <a:xfrm>
            <a:off x="698500" y="4542766"/>
            <a:ext cx="10871201" cy="16655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spcBef>
                <a:spcPts val="800"/>
              </a:spcBef>
              <a:buSzPct val="100000"/>
              <a:buChar char="•"/>
              <a:defRPr sz="2400">
                <a:latin typeface="PingFang SC Regular"/>
                <a:ea typeface="PingFang SC Regular"/>
                <a:cs typeface="PingFang SC Regular"/>
                <a:sym typeface="PingFang SC Regular"/>
              </a:defRPr>
            </a:pPr>
            <a:r>
              <a:t>其他</a:t>
            </a:r>
          </a:p>
          <a:p>
            <a:pPr lvl="2" marL="922655" indent="-160655">
              <a:spcBef>
                <a:spcPts val="800"/>
              </a:spcBef>
              <a:buSzPct val="100000"/>
              <a:buChar char="•"/>
              <a:defRPr sz="1600">
                <a:solidFill>
                  <a:srgbClr val="535353"/>
                </a:solidFill>
                <a:latin typeface="PingFang SC Regular"/>
                <a:ea typeface="PingFang SC Regular"/>
                <a:cs typeface="PingFang SC Regular"/>
                <a:sym typeface="PingFang SC Regular"/>
              </a:defRPr>
            </a:pPr>
            <a:r>
              <a:t>gateway：指明网关 IP 地址，等价于 ether host ehost and not host host </a:t>
            </a:r>
          </a:p>
          <a:p>
            <a:pPr lvl="2" marL="922655" indent="-160655">
              <a:spcBef>
                <a:spcPts val="800"/>
              </a:spcBef>
              <a:buSzPct val="100000"/>
              <a:buChar char="•"/>
              <a:defRPr sz="1600">
                <a:solidFill>
                  <a:srgbClr val="535353"/>
                </a:solidFill>
                <a:latin typeface="PingFang SC Regular"/>
                <a:ea typeface="PingFang SC Regular"/>
                <a:cs typeface="PingFang SC Regular"/>
                <a:sym typeface="PingFang SC Regular"/>
              </a:defRPr>
            </a:pPr>
            <a:r>
              <a:t>广播broadcast与多播multicast ：例如 ether broadcast 或者 ip6 multicast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3"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314"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315"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Wireshark 面板</a:t>
            </a:r>
          </a:p>
        </p:txBody>
      </p:sp>
      <p:pic>
        <p:nvPicPr>
          <p:cNvPr id="316" name="图像" descr="图像"/>
          <p:cNvPicPr>
            <a:picLocks noChangeAspect="1"/>
          </p:cNvPicPr>
          <p:nvPr/>
        </p:nvPicPr>
        <p:blipFill>
          <a:blip r:embed="rId3">
            <a:extLst/>
          </a:blip>
          <a:stretch>
            <a:fillRect/>
          </a:stretch>
        </p:blipFill>
        <p:spPr>
          <a:xfrm>
            <a:off x="1214241" y="1435739"/>
            <a:ext cx="9585718" cy="4300023"/>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8" name="ppt封面-章节3.jpg" descr="ppt封面-章节3.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9" name="标题 1"/>
          <p:cNvSpPr txBox="1"/>
          <p:nvPr/>
        </p:nvSpPr>
        <p:spPr>
          <a:xfrm>
            <a:off x="611981" y="884439"/>
            <a:ext cx="10188962" cy="457494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spcBef>
                <a:spcPts val="1000"/>
              </a:spcBef>
              <a:defRPr sz="3000">
                <a:latin typeface="PingFang SC Regular"/>
                <a:ea typeface="PingFang SC Regular"/>
                <a:cs typeface="PingFang SC Regular"/>
                <a:sym typeface="PingFang SC Regular"/>
              </a:defRPr>
            </a:pPr>
            <a:r>
              <a:t>HTTP/1协议的语法格式</a:t>
            </a:r>
          </a:p>
          <a:p>
            <a:pPr>
              <a:spcBef>
                <a:spcPts val="1000"/>
              </a:spcBef>
              <a:defRPr sz="3000">
                <a:latin typeface="PingFang SC Regular"/>
                <a:ea typeface="PingFang SC Regular"/>
                <a:cs typeface="PingFang SC Regular"/>
                <a:sym typeface="PingFang SC Regular"/>
              </a:defRPr>
            </a:pPr>
            <a:r>
              <a:t>浏览器的Network抓包面板</a:t>
            </a:r>
          </a:p>
          <a:p>
            <a:pPr>
              <a:spcBef>
                <a:spcPts val="1000"/>
              </a:spcBef>
              <a:defRPr sz="3000">
                <a:latin typeface="PingFang SC Regular"/>
                <a:ea typeface="PingFang SC Regular"/>
                <a:cs typeface="PingFang SC Regular"/>
                <a:sym typeface="PingFang SC Regular"/>
              </a:defRPr>
            </a:pPr>
            <a:r>
              <a:t>GUI中Wireshark抓包工具的用法</a:t>
            </a:r>
          </a:p>
          <a:p>
            <a:pPr>
              <a:spcBef>
                <a:spcPts val="1000"/>
              </a:spcBef>
              <a:defRPr sz="3600">
                <a:solidFill>
                  <a:srgbClr val="DC5936"/>
                </a:solidFill>
                <a:latin typeface="PingFang SC Regular"/>
                <a:ea typeface="PingFang SC Regular"/>
                <a:cs typeface="PingFang SC Regular"/>
                <a:sym typeface="PingFang SC Regular"/>
              </a:defRPr>
            </a:pPr>
            <a:r>
              <a:t>shell中的tcpdump抓包工具的用法</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副标题 2"/>
          <p:cNvSpPr txBox="1"/>
          <p:nvPr/>
        </p:nvSpPr>
        <p:spPr>
          <a:xfrm>
            <a:off x="660400" y="1400580"/>
            <a:ext cx="10795000" cy="35660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19709" indent="-219709" defTabSz="877569">
              <a:lnSpc>
                <a:spcPct val="150000"/>
              </a:lnSpc>
              <a:buSzPct val="100000"/>
              <a:buChar char="•"/>
              <a:defRPr sz="2300">
                <a:latin typeface="PingFang SC Regular"/>
                <a:ea typeface="PingFang SC Regular"/>
                <a:cs typeface="PingFang SC Regular"/>
                <a:sym typeface="PingFang SC Regular"/>
              </a:defRPr>
            </a:pPr>
            <a:r>
              <a:t>-D 列举所有网卡设备</a:t>
            </a:r>
          </a:p>
          <a:p>
            <a:pPr marL="219709" indent="-219709" defTabSz="877569">
              <a:lnSpc>
                <a:spcPct val="150000"/>
              </a:lnSpc>
              <a:buSzPct val="100000"/>
              <a:buChar char="•"/>
              <a:defRPr sz="2300">
                <a:latin typeface="PingFang SC Regular"/>
                <a:ea typeface="PingFang SC Regular"/>
                <a:cs typeface="PingFang SC Regular"/>
                <a:sym typeface="PingFang SC Regular"/>
              </a:defRPr>
            </a:pPr>
            <a:r>
              <a:t>-i 选择网卡设备</a:t>
            </a:r>
          </a:p>
          <a:p>
            <a:pPr marL="219709" indent="-219709" defTabSz="877569">
              <a:lnSpc>
                <a:spcPct val="150000"/>
              </a:lnSpc>
              <a:buSzPct val="100000"/>
              <a:buChar char="•"/>
              <a:defRPr sz="2300">
                <a:latin typeface="PingFang SC Regular"/>
                <a:ea typeface="PingFang SC Regular"/>
                <a:cs typeface="PingFang SC Regular"/>
                <a:sym typeface="PingFang SC Regular"/>
              </a:defRPr>
            </a:pPr>
            <a:r>
              <a:t>-c 抓取多少条报文</a:t>
            </a:r>
          </a:p>
          <a:p>
            <a:pPr marL="219709" indent="-219709" defTabSz="877569">
              <a:lnSpc>
                <a:spcPct val="150000"/>
              </a:lnSpc>
              <a:buSzPct val="100000"/>
              <a:buChar char="•"/>
              <a:defRPr sz="2300">
                <a:latin typeface="PingFang SC Regular"/>
                <a:ea typeface="PingFang SC Regular"/>
                <a:cs typeface="PingFang SC Regular"/>
                <a:sym typeface="PingFang SC Regular"/>
              </a:defRPr>
            </a:pPr>
            <a:r>
              <a:t>--time-stamp-precision 时间精度</a:t>
            </a:r>
          </a:p>
          <a:p>
            <a:pPr marL="219709" indent="-219709" defTabSz="877569">
              <a:lnSpc>
                <a:spcPct val="150000"/>
              </a:lnSpc>
              <a:buSzPct val="100000"/>
              <a:buChar char="•"/>
              <a:defRPr sz="2300">
                <a:latin typeface="PingFang SC Regular"/>
                <a:ea typeface="PingFang SC Regular"/>
                <a:cs typeface="PingFang SC Regular"/>
                <a:sym typeface="PingFang SC Regular"/>
              </a:defRPr>
            </a:pPr>
            <a:r>
              <a:t>-s 指定每条报文的最大字节数</a:t>
            </a:r>
          </a:p>
        </p:txBody>
      </p:sp>
      <p:pic>
        <p:nvPicPr>
          <p:cNvPr id="322"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32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32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tcpdump</a:t>
            </a:r>
          </a:p>
        </p:txBody>
      </p:sp>
      <p:pic>
        <p:nvPicPr>
          <p:cNvPr id="325" name="图像" descr="图像"/>
          <p:cNvPicPr>
            <a:picLocks noChangeAspect="1"/>
          </p:cNvPicPr>
          <p:nvPr/>
        </p:nvPicPr>
        <p:blipFill>
          <a:blip r:embed="rId3">
            <a:extLst/>
          </a:blip>
          <a:stretch>
            <a:fillRect/>
          </a:stretch>
        </p:blipFill>
        <p:spPr>
          <a:xfrm>
            <a:off x="6382236" y="1457346"/>
            <a:ext cx="5082091" cy="4266002"/>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副标题 2"/>
          <p:cNvSpPr txBox="1"/>
          <p:nvPr/>
        </p:nvSpPr>
        <p:spPr>
          <a:xfrm>
            <a:off x="647698" y="1159280"/>
            <a:ext cx="6059885" cy="534861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lnSpc>
                <a:spcPct val="150000"/>
              </a:lnSpc>
              <a:buSzPct val="100000"/>
              <a:buChar char="•"/>
              <a:defRPr sz="2100">
                <a:latin typeface="PingFang SC Regular"/>
                <a:ea typeface="PingFang SC Regular"/>
                <a:cs typeface="PingFang SC Regular"/>
                <a:sym typeface="PingFang SC Regular"/>
              </a:defRPr>
            </a:pPr>
            <a:r>
              <a:t>-w 输出结果至文件（可被Wireshark读取分析）</a:t>
            </a:r>
          </a:p>
          <a:p>
            <a:pPr marL="228600" indent="-228600">
              <a:lnSpc>
                <a:spcPct val="150000"/>
              </a:lnSpc>
              <a:buSzPct val="100000"/>
              <a:buChar char="•"/>
              <a:defRPr sz="2100">
                <a:latin typeface="PingFang SC Regular"/>
                <a:ea typeface="PingFang SC Regular"/>
                <a:cs typeface="PingFang SC Regular"/>
                <a:sym typeface="PingFang SC Regular"/>
              </a:defRPr>
            </a:pPr>
            <a:r>
              <a:t>-C 限制输出文件的大小，超出后以后缀加 1 等数字的形式递增。</a:t>
            </a:r>
          </a:p>
          <a:p>
            <a:pPr marL="228600" indent="-228600">
              <a:lnSpc>
                <a:spcPct val="150000"/>
              </a:lnSpc>
              <a:buSzPct val="100000"/>
              <a:buChar char="•"/>
              <a:defRPr sz="2100">
                <a:latin typeface="PingFang SC Regular"/>
                <a:ea typeface="PingFang SC Regular"/>
                <a:cs typeface="PingFang SC Regular"/>
                <a:sym typeface="PingFang SC Regular"/>
              </a:defRPr>
            </a:pPr>
            <a:r>
              <a:t>-W 指定输出文件的最大数量，到达后会重新覆写第 1 个文件</a:t>
            </a:r>
          </a:p>
          <a:p>
            <a:pPr marL="228600" indent="-228600">
              <a:lnSpc>
                <a:spcPct val="150000"/>
              </a:lnSpc>
              <a:buSzPct val="100000"/>
              <a:buChar char="•"/>
              <a:defRPr sz="2100">
                <a:latin typeface="PingFang SC Regular"/>
                <a:ea typeface="PingFang SC Regular"/>
                <a:cs typeface="PingFang SC Regular"/>
                <a:sym typeface="PingFang SC Regular"/>
              </a:defRPr>
            </a:pPr>
            <a:r>
              <a:t>-G 指定每隔N秒就重新输出至新文件</a:t>
            </a:r>
          </a:p>
          <a:p>
            <a:pPr marL="228600" indent="-228600">
              <a:lnSpc>
                <a:spcPct val="150000"/>
              </a:lnSpc>
              <a:buSzPct val="100000"/>
              <a:buChar char="•"/>
              <a:defRPr sz="2100">
                <a:latin typeface="PingFang SC Regular"/>
                <a:ea typeface="PingFang SC Regular"/>
                <a:cs typeface="PingFang SC Regular"/>
                <a:sym typeface="PingFang SC Regular"/>
              </a:defRPr>
            </a:pPr>
            <a:r>
              <a:t>-r 读取一个抓包文件</a:t>
            </a:r>
          </a:p>
          <a:p>
            <a:pPr marL="228600" indent="-228600">
              <a:lnSpc>
                <a:spcPct val="150000"/>
              </a:lnSpc>
              <a:buSzPct val="100000"/>
              <a:buChar char="•"/>
              <a:defRPr sz="2100">
                <a:latin typeface="PingFang SC Regular"/>
                <a:ea typeface="PingFang SC Regular"/>
                <a:cs typeface="PingFang SC Regular"/>
                <a:sym typeface="PingFang SC Regular"/>
              </a:defRPr>
            </a:pPr>
            <a:r>
              <a:t>-V 将待读取的多个文件名写入一个文件中，通过读取该文件同时读取多个文件</a:t>
            </a:r>
          </a:p>
        </p:txBody>
      </p:sp>
      <p:pic>
        <p:nvPicPr>
          <p:cNvPr id="328"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32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33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tcpdump的读写文件操作</a:t>
            </a:r>
          </a:p>
        </p:txBody>
      </p:sp>
      <p:pic>
        <p:nvPicPr>
          <p:cNvPr id="331" name="1-60-35.png" descr="1-60-35.png"/>
          <p:cNvPicPr>
            <a:picLocks noChangeAspect="1"/>
          </p:cNvPicPr>
          <p:nvPr/>
        </p:nvPicPr>
        <p:blipFill>
          <a:blip r:embed="rId4">
            <a:extLst/>
          </a:blip>
          <a:srcRect l="56181" t="14465" r="0" b="0"/>
          <a:stretch>
            <a:fillRect/>
          </a:stretch>
        </p:blipFill>
        <p:spPr>
          <a:xfrm>
            <a:off x="6752904" y="1304833"/>
            <a:ext cx="4656718" cy="511308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副标题 2"/>
          <p:cNvSpPr txBox="1"/>
          <p:nvPr/>
        </p:nvSpPr>
        <p:spPr>
          <a:xfrm>
            <a:off x="685800" y="1324378"/>
            <a:ext cx="10795000" cy="452619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8754" indent="-198754" defTabSz="795019">
              <a:lnSpc>
                <a:spcPct val="150000"/>
              </a:lnSpc>
              <a:buSzPct val="100000"/>
              <a:buChar char="•"/>
              <a:defRPr sz="1700">
                <a:latin typeface="PingFang SC Regular"/>
                <a:ea typeface="PingFang SC Regular"/>
                <a:cs typeface="PingFang SC Regular"/>
                <a:sym typeface="PingFang SC Regular"/>
              </a:defRPr>
            </a:pPr>
            <a:r>
              <a:t>-e 显示数据链路层头部</a:t>
            </a:r>
          </a:p>
          <a:p>
            <a:pPr marL="198754" indent="-198754" defTabSz="795019">
              <a:lnSpc>
                <a:spcPct val="150000"/>
              </a:lnSpc>
              <a:buSzPct val="100000"/>
              <a:buChar char="•"/>
              <a:defRPr sz="1700">
                <a:latin typeface="PingFang SC Regular"/>
                <a:ea typeface="PingFang SC Regular"/>
                <a:cs typeface="PingFang SC Regular"/>
                <a:sym typeface="PingFang SC Regular"/>
              </a:defRPr>
            </a:pPr>
            <a:r>
              <a:t>-q 不显示传输层信息</a:t>
            </a:r>
          </a:p>
          <a:p>
            <a:pPr marL="198754" indent="-198754" defTabSz="795019">
              <a:lnSpc>
                <a:spcPct val="150000"/>
              </a:lnSpc>
              <a:buSzPct val="100000"/>
              <a:buChar char="•"/>
              <a:defRPr sz="1700">
                <a:latin typeface="PingFang SC Regular"/>
                <a:ea typeface="PingFang SC Regular"/>
                <a:cs typeface="PingFang SC Regular"/>
                <a:sym typeface="PingFang SC Regular"/>
              </a:defRPr>
            </a:pPr>
            <a:r>
              <a:t>-v 显示网络层头部更多的信息，如 TTL、id 等</a:t>
            </a:r>
          </a:p>
          <a:p>
            <a:pPr marL="198754" indent="-198754" defTabSz="795019">
              <a:lnSpc>
                <a:spcPct val="150000"/>
              </a:lnSpc>
              <a:buSzPct val="100000"/>
              <a:buChar char="•"/>
              <a:defRPr sz="1700">
                <a:latin typeface="PingFang SC Regular"/>
                <a:ea typeface="PingFang SC Regular"/>
                <a:cs typeface="PingFang SC Regular"/>
                <a:sym typeface="PingFang SC Regular"/>
              </a:defRPr>
            </a:pPr>
            <a:r>
              <a:t>-n 显示 IP 地址、数字端口代替 hostname 等</a:t>
            </a:r>
          </a:p>
          <a:p>
            <a:pPr marL="198754" indent="-198754" defTabSz="795019">
              <a:lnSpc>
                <a:spcPct val="150000"/>
              </a:lnSpc>
              <a:buSzPct val="100000"/>
              <a:buChar char="•"/>
              <a:defRPr sz="1700">
                <a:latin typeface="PingFang SC Regular"/>
                <a:ea typeface="PingFang SC Regular"/>
                <a:cs typeface="PingFang SC Regular"/>
                <a:sym typeface="PingFang SC Regular"/>
              </a:defRPr>
            </a:pPr>
            <a:r>
              <a:t>-S TCP 信息以绝对序列号替代相对序列号</a:t>
            </a:r>
          </a:p>
          <a:p>
            <a:pPr marL="198754" indent="-198754" defTabSz="795019">
              <a:lnSpc>
                <a:spcPct val="150000"/>
              </a:lnSpc>
              <a:buSzPct val="100000"/>
              <a:buChar char="•"/>
              <a:defRPr sz="1700">
                <a:latin typeface="PingFang SC Regular"/>
                <a:ea typeface="PingFang SC Regular"/>
                <a:cs typeface="PingFang SC Regular"/>
                <a:sym typeface="PingFang SC Regular"/>
              </a:defRPr>
            </a:pPr>
            <a:r>
              <a:t>-A 以 ASCII 方式显示报文内容，适用 HTTP 分析</a:t>
            </a:r>
          </a:p>
          <a:p>
            <a:pPr marL="198754" indent="-198754" defTabSz="795019">
              <a:lnSpc>
                <a:spcPct val="150000"/>
              </a:lnSpc>
              <a:buSzPct val="100000"/>
              <a:buChar char="•"/>
              <a:defRPr sz="1700">
                <a:latin typeface="PingFang SC Regular"/>
                <a:ea typeface="PingFang SC Regular"/>
                <a:cs typeface="PingFang SC Regular"/>
                <a:sym typeface="PingFang SC Regular"/>
              </a:defRPr>
            </a:pPr>
            <a:r>
              <a:t>-x 以 16 进制方式显示报文内容，不显示数据链路层</a:t>
            </a:r>
          </a:p>
          <a:p>
            <a:pPr marL="198754" indent="-198754" defTabSz="795019">
              <a:lnSpc>
                <a:spcPct val="150000"/>
              </a:lnSpc>
              <a:buSzPct val="100000"/>
              <a:buChar char="•"/>
              <a:defRPr sz="1700">
                <a:latin typeface="PingFang SC Regular"/>
                <a:ea typeface="PingFang SC Regular"/>
                <a:cs typeface="PingFang SC Regular"/>
                <a:sym typeface="PingFang SC Regular"/>
              </a:defRPr>
            </a:pPr>
            <a:r>
              <a:t>-xx 以 16 进制方式显示报文内容，显示数据链路层</a:t>
            </a:r>
          </a:p>
          <a:p>
            <a:pPr marL="198754" indent="-198754" defTabSz="795019">
              <a:lnSpc>
                <a:spcPct val="150000"/>
              </a:lnSpc>
              <a:buSzPct val="100000"/>
              <a:buChar char="•"/>
              <a:defRPr sz="1700">
                <a:latin typeface="PingFang SC Regular"/>
                <a:ea typeface="PingFang SC Regular"/>
                <a:cs typeface="PingFang SC Regular"/>
                <a:sym typeface="PingFang SC Regular"/>
              </a:defRPr>
            </a:pPr>
            <a:r>
              <a:t>-X 同时以 16 进制及 ACII 方式显示报文内容，不显示数据链路层</a:t>
            </a:r>
          </a:p>
          <a:p>
            <a:pPr marL="198754" indent="-198754" defTabSz="795019">
              <a:lnSpc>
                <a:spcPct val="150000"/>
              </a:lnSpc>
              <a:buSzPct val="100000"/>
              <a:buChar char="•"/>
              <a:defRPr sz="1700">
                <a:latin typeface="PingFang SC Regular"/>
                <a:ea typeface="PingFang SC Regular"/>
                <a:cs typeface="PingFang SC Regular"/>
                <a:sym typeface="PingFang SC Regular"/>
              </a:defRPr>
            </a:pPr>
            <a:r>
              <a:t>-XX 同时以 16 进制及 ACII 方式显示报文内容，显示数据链路层</a:t>
            </a:r>
          </a:p>
        </p:txBody>
      </p:sp>
      <p:pic>
        <p:nvPicPr>
          <p:cNvPr id="336"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33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33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tcpdump报文的展示方式</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0"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41" name="副标题 2"/>
          <p:cNvSpPr txBox="1"/>
          <p:nvPr/>
        </p:nvSpPr>
        <p:spPr>
          <a:xfrm>
            <a:off x="609600" y="1295400"/>
            <a:ext cx="11309916" cy="569413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掌握HTTP/1的ABNF定义，可以更准确的判断HTTP/1消息的语法正确性。</a:t>
            </a:r>
          </a:p>
          <a:p>
            <a:pPr marL="228600" indent="-228600">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主流浏览器的Network面板可以在HTTP语义层抓包分析。</a:t>
            </a:r>
          </a:p>
          <a:p>
            <a:pPr marL="228600" indent="-228600">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BPF过滤器由多个原语及运算符组成，每个原语由限定词、名称或数字组成，限定词主要包括Type、Dir、Proto三类。</a:t>
            </a:r>
          </a:p>
          <a:p>
            <a:pPr marL="228600" indent="-228600">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BPF过滤器对Wireshark和tcpdump等抓包工具都有效。</a:t>
            </a:r>
          </a:p>
          <a:p>
            <a:pPr marL="228600" indent="-228600">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熟悉Wireshark和tcpdump工具的基本用法。</a:t>
            </a:r>
          </a:p>
          <a:p>
            <a:pPr marL="228600" indent="-228600">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HTTP/1包体有定长与不定长2种传输方式。</a:t>
            </a:r>
          </a:p>
        </p:txBody>
      </p:sp>
      <p:pic>
        <p:nvPicPr>
          <p:cNvPr id="342"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34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34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课程总结</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3"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24"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25"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HTML DOM树</a:t>
            </a:r>
          </a:p>
        </p:txBody>
      </p:sp>
      <p:pic>
        <p:nvPicPr>
          <p:cNvPr id="126" name="1-60-4.png" descr="1-60-4.png"/>
          <p:cNvPicPr>
            <a:picLocks noChangeAspect="1"/>
          </p:cNvPicPr>
          <p:nvPr/>
        </p:nvPicPr>
        <p:blipFill>
          <a:blip r:embed="rId3">
            <a:extLst/>
          </a:blip>
          <a:srcRect l="0" t="16316" r="0" b="0"/>
          <a:stretch>
            <a:fillRect/>
          </a:stretch>
        </p:blipFill>
        <p:spPr>
          <a:xfrm>
            <a:off x="0" y="1119053"/>
            <a:ext cx="12192000" cy="5738947"/>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6"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47" name="内容占位符 2"/>
          <p:cNvSpPr txBox="1"/>
          <p:nvPr>
            <p:ph type="body" idx="1"/>
          </p:nvPr>
        </p:nvSpPr>
        <p:spPr>
          <a:xfrm>
            <a:off x="673100" y="1584325"/>
            <a:ext cx="8182868" cy="4351338"/>
          </a:xfrm>
          <a:prstGeom prst="rect">
            <a:avLst/>
          </a:prstGeom>
        </p:spPr>
        <p:txBody>
          <a:bodyPr/>
          <a:lstStyle/>
          <a:p>
            <a:pPr marL="0" indent="0">
              <a:lnSpc>
                <a:spcPct val="120000"/>
              </a:lnSpc>
              <a:spcBef>
                <a:spcPts val="0"/>
              </a:spcBef>
              <a:buSzTx/>
              <a:buFontTx/>
              <a:buNone/>
              <a:defRPr sz="2400">
                <a:latin typeface="PingFang SC Regular"/>
                <a:ea typeface="PingFang SC Regular"/>
                <a:cs typeface="PingFang SC Regular"/>
                <a:sym typeface="PingFang SC Regular"/>
              </a:defRPr>
            </a:pPr>
            <a:r>
              <a:t>用</a:t>
            </a:r>
            <a:r>
              <a:t>Wireshark</a:t>
            </a:r>
            <a:r>
              <a:t>抓取客户端上的</a:t>
            </a:r>
            <a:r>
              <a:t>HTTP</a:t>
            </a:r>
            <a:r>
              <a:t>请求，同时，在服务器上使用</a:t>
            </a:r>
            <a:r>
              <a:t>tcpdump</a:t>
            </a:r>
            <a:r>
              <a:t>抓取报文保存至文件中，再以</a:t>
            </a:r>
            <a:r>
              <a:t>Wireshark</a:t>
            </a:r>
            <a:r>
              <a:t>读取文件，对比客户端与服务器上的报文差别。</a:t>
            </a:r>
          </a:p>
        </p:txBody>
      </p:sp>
      <p:pic>
        <p:nvPicPr>
          <p:cNvPr id="348"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34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35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课后练习题</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2" name="ppt封面-5.jpg" descr="ppt封面-5.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353" name="副标题 2"/>
          <p:cNvSpPr txBox="1"/>
          <p:nvPr>
            <p:ph type="subTitle" idx="1"/>
          </p:nvPr>
        </p:nvSpPr>
        <p:spPr>
          <a:xfrm>
            <a:off x="690407" y="2256921"/>
            <a:ext cx="10734986" cy="3359667"/>
          </a:xfrm>
          <a:prstGeom prst="rect">
            <a:avLst/>
          </a:prstGeom>
        </p:spPr>
        <p:txBody>
          <a:bodyPr/>
          <a:lstStyle/>
          <a:p>
            <a:pPr algn="l">
              <a:lnSpc>
                <a:spcPct val="130000"/>
              </a:lnSpc>
              <a:spcBef>
                <a:spcPts val="0"/>
              </a:spcBef>
              <a:defRPr sz="2800">
                <a:latin typeface="PingFang SC Regular"/>
                <a:ea typeface="PingFang SC Regular"/>
                <a:cs typeface="PingFang SC Regular"/>
                <a:sym typeface="PingFang SC Regular"/>
              </a:defRPr>
            </a:pPr>
            <a:r>
              <a:t>HTTP协议语义</a:t>
            </a:r>
          </a:p>
          <a:p>
            <a:pPr lvl="1" marL="581659" indent="-200659" algn="l">
              <a:lnSpc>
                <a:spcPct val="130000"/>
              </a:lnSpc>
              <a:spcBef>
                <a:spcPts val="0"/>
              </a:spcBef>
              <a:buSzPct val="100000"/>
              <a:buFont typeface="Arial"/>
              <a:buChar char="•"/>
              <a:defRPr sz="2000">
                <a:solidFill>
                  <a:srgbClr val="535353"/>
                </a:solidFill>
                <a:latin typeface="PingFang SC Regular"/>
                <a:ea typeface="PingFang SC Regular"/>
                <a:cs typeface="PingFang SC Regular"/>
                <a:sym typeface="PingFang SC Regular"/>
              </a:defRPr>
            </a:pPr>
            <a:r>
              <a:t>HTTP方法、状态码的主义</a:t>
            </a:r>
          </a:p>
          <a:p>
            <a:pPr lvl="1" marL="581659" indent="-200659" algn="l">
              <a:lnSpc>
                <a:spcPct val="130000"/>
              </a:lnSpc>
              <a:spcBef>
                <a:spcPts val="0"/>
              </a:spcBef>
              <a:buSzPct val="100000"/>
              <a:buFont typeface="Arial"/>
              <a:buChar char="•"/>
              <a:defRPr sz="2000">
                <a:solidFill>
                  <a:srgbClr val="535353"/>
                </a:solidFill>
                <a:latin typeface="PingFang SC Regular"/>
                <a:ea typeface="PingFang SC Regular"/>
                <a:cs typeface="PingFang SC Regular"/>
                <a:sym typeface="PingFang SC Regular"/>
              </a:defRPr>
            </a:pPr>
            <a:r>
              <a:t>HTTP的常见头部</a:t>
            </a:r>
          </a:p>
        </p:txBody>
      </p:sp>
      <p:pic>
        <p:nvPicPr>
          <p:cNvPr id="354"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355"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356"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课时3: RESTful API该如何设计？</a:t>
            </a:r>
          </a:p>
        </p:txBody>
      </p:sp>
      <p:sp>
        <p:nvSpPr>
          <p:cNvPr id="357" name="内容占位符 2"/>
          <p:cNvSpPr txBox="1"/>
          <p:nvPr/>
        </p:nvSpPr>
        <p:spPr>
          <a:xfrm>
            <a:off x="688179" y="1500808"/>
            <a:ext cx="6242245" cy="7471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nSpc>
                <a:spcPct val="90000"/>
              </a:lnSpc>
              <a:spcBef>
                <a:spcPts val="1000"/>
              </a:spcBef>
              <a:defRPr sz="2800">
                <a:solidFill>
                  <a:srgbClr val="EE4E25"/>
                </a:solidFill>
              </a:defRPr>
            </a:lvl1pPr>
          </a:lstStyle>
          <a:p>
            <a:pPr/>
            <a:r>
              <a:t>你将掌握：</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1"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362" name="标题 1"/>
          <p:cNvSpPr txBox="1"/>
          <p:nvPr/>
        </p:nvSpPr>
        <p:spPr>
          <a:xfrm>
            <a:off x="611981" y="933274"/>
            <a:ext cx="8886037" cy="415727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spcBef>
                <a:spcPts val="1000"/>
              </a:spcBef>
              <a:defRPr sz="3600">
                <a:solidFill>
                  <a:srgbClr val="DC5936"/>
                </a:solidFill>
                <a:latin typeface="PingFang SC Regular"/>
                <a:ea typeface="PingFang SC Regular"/>
                <a:cs typeface="PingFang SC Regular"/>
                <a:sym typeface="PingFang SC Regular"/>
              </a:defRPr>
            </a:pPr>
            <a:r>
              <a:t>Restful API的设计原则</a:t>
            </a:r>
          </a:p>
          <a:p>
            <a:pPr>
              <a:spcBef>
                <a:spcPts val="1000"/>
              </a:spcBef>
              <a:defRPr sz="3000">
                <a:latin typeface="PingFang SC Regular"/>
                <a:ea typeface="PingFang SC Regular"/>
                <a:cs typeface="PingFang SC Regular"/>
                <a:sym typeface="PingFang SC Regular"/>
              </a:defRPr>
            </a:pPr>
            <a:r>
              <a:t>HTTP常见方法的含义</a:t>
            </a:r>
          </a:p>
          <a:p>
            <a:pPr>
              <a:spcBef>
                <a:spcPts val="1000"/>
              </a:spcBef>
              <a:defRPr sz="3000">
                <a:latin typeface="PingFang SC Regular"/>
                <a:ea typeface="PingFang SC Regular"/>
                <a:cs typeface="PingFang SC Regular"/>
                <a:sym typeface="PingFang SC Regular"/>
              </a:defRPr>
            </a:pPr>
            <a:r>
              <a:t>HTTP常见响应码的含义</a:t>
            </a:r>
          </a:p>
          <a:p>
            <a:pPr>
              <a:spcBef>
                <a:spcPts val="1000"/>
              </a:spcBef>
              <a:defRPr sz="3000">
                <a:latin typeface="PingFang SC Regular"/>
                <a:ea typeface="PingFang SC Regular"/>
                <a:cs typeface="PingFang SC Regular"/>
                <a:sym typeface="PingFang SC Regular"/>
              </a:defRPr>
            </a:pPr>
            <a:r>
              <a:t>HTTP常见头部的含义</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6"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36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36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RESTful原则</a:t>
            </a:r>
          </a:p>
        </p:txBody>
      </p:sp>
      <p:pic>
        <p:nvPicPr>
          <p:cNvPr id="369" name="图像" descr="图像"/>
          <p:cNvPicPr>
            <a:picLocks noChangeAspect="1"/>
          </p:cNvPicPr>
          <p:nvPr/>
        </p:nvPicPr>
        <p:blipFill>
          <a:blip r:embed="rId4">
            <a:extLst/>
          </a:blip>
          <a:stretch>
            <a:fillRect/>
          </a:stretch>
        </p:blipFill>
        <p:spPr>
          <a:xfrm>
            <a:off x="1278513" y="1428896"/>
            <a:ext cx="9558774" cy="4000207"/>
          </a:xfrm>
          <a:prstGeom prst="rect">
            <a:avLst/>
          </a:prstGeom>
          <a:ln w="12700">
            <a:miter lim="400000"/>
          </a:ln>
        </p:spPr>
      </p:pic>
      <p:sp>
        <p:nvSpPr>
          <p:cNvPr id="370" name="stateless"/>
          <p:cNvSpPr txBox="1"/>
          <p:nvPr/>
        </p:nvSpPr>
        <p:spPr>
          <a:xfrm>
            <a:off x="3282233" y="3173769"/>
            <a:ext cx="733325" cy="254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PingFang SC Light"/>
                <a:ea typeface="PingFang SC Light"/>
                <a:cs typeface="PingFang SC Light"/>
                <a:sym typeface="PingFang SC Light"/>
              </a:defRPr>
            </a:lvl1pPr>
          </a:lstStyle>
          <a:p>
            <a:pPr/>
            <a:r>
              <a:t>stateless</a:t>
            </a:r>
          </a:p>
        </p:txBody>
      </p:sp>
      <p:sp>
        <p:nvSpPr>
          <p:cNvPr id="371" name="separated"/>
          <p:cNvSpPr txBox="1"/>
          <p:nvPr/>
        </p:nvSpPr>
        <p:spPr>
          <a:xfrm rot="19740000">
            <a:off x="4808593" y="2209385"/>
            <a:ext cx="891620" cy="254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latin typeface="PingFang SC Light"/>
                <a:ea typeface="PingFang SC Light"/>
                <a:cs typeface="PingFang SC Light"/>
                <a:sym typeface="PingFang SC Light"/>
              </a:defRPr>
            </a:lvl1pPr>
          </a:lstStyle>
          <a:p>
            <a:pPr/>
            <a:r>
              <a:t>separated</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5" name="图像" descr="图像"/>
          <p:cNvPicPr>
            <a:picLocks noChangeAspect="1"/>
          </p:cNvPicPr>
          <p:nvPr/>
        </p:nvPicPr>
        <p:blipFill>
          <a:blip r:embed="rId2">
            <a:extLst/>
          </a:blip>
          <a:stretch>
            <a:fillRect/>
          </a:stretch>
        </p:blipFill>
        <p:spPr>
          <a:xfrm>
            <a:off x="201950" y="594762"/>
            <a:ext cx="11737301" cy="6134576"/>
          </a:xfrm>
          <a:prstGeom prst="rect">
            <a:avLst/>
          </a:prstGeom>
          <a:ln w="12700">
            <a:miter lim="400000"/>
          </a:ln>
        </p:spPr>
      </p:pic>
      <p:pic>
        <p:nvPicPr>
          <p:cNvPr id="376"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37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37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REST 架构下的 Web</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0"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38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38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非侵入式服务治理</a:t>
            </a:r>
          </a:p>
        </p:txBody>
      </p:sp>
      <p:pic>
        <p:nvPicPr>
          <p:cNvPr id="383" name="图像" descr="图像"/>
          <p:cNvPicPr>
            <a:picLocks noChangeAspect="1"/>
          </p:cNvPicPr>
          <p:nvPr/>
        </p:nvPicPr>
        <p:blipFill>
          <a:blip r:embed="rId4">
            <a:extLst/>
          </a:blip>
          <a:stretch>
            <a:fillRect/>
          </a:stretch>
        </p:blipFill>
        <p:spPr>
          <a:xfrm>
            <a:off x="1677635" y="1562945"/>
            <a:ext cx="8735129" cy="4331955"/>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7"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388" name="标题 1"/>
          <p:cNvSpPr txBox="1"/>
          <p:nvPr/>
        </p:nvSpPr>
        <p:spPr>
          <a:xfrm>
            <a:off x="611981" y="982108"/>
            <a:ext cx="8889080" cy="45832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spcBef>
                <a:spcPts val="1000"/>
              </a:spcBef>
              <a:defRPr sz="3000">
                <a:latin typeface="PingFang SC Regular"/>
                <a:ea typeface="PingFang SC Regular"/>
                <a:cs typeface="PingFang SC Regular"/>
                <a:sym typeface="PingFang SC Regular"/>
              </a:defRPr>
            </a:pPr>
            <a:r>
              <a:t>Restful API的设计原则</a:t>
            </a:r>
          </a:p>
          <a:p>
            <a:pPr>
              <a:spcBef>
                <a:spcPts val="1000"/>
              </a:spcBef>
              <a:defRPr sz="3600">
                <a:solidFill>
                  <a:srgbClr val="DB5935"/>
                </a:solidFill>
                <a:latin typeface="PingFang SC Regular"/>
                <a:ea typeface="PingFang SC Regular"/>
                <a:cs typeface="PingFang SC Regular"/>
                <a:sym typeface="PingFang SC Regular"/>
              </a:defRPr>
            </a:pPr>
            <a:r>
              <a:t>HTTP常见方法的含义</a:t>
            </a:r>
          </a:p>
          <a:p>
            <a:pPr>
              <a:spcBef>
                <a:spcPts val="1000"/>
              </a:spcBef>
              <a:defRPr sz="3000">
                <a:latin typeface="PingFang SC Regular"/>
                <a:ea typeface="PingFang SC Regular"/>
                <a:cs typeface="PingFang SC Regular"/>
                <a:sym typeface="PingFang SC Regular"/>
              </a:defRPr>
            </a:pPr>
            <a:r>
              <a:t>HTTP常见响应码的含义</a:t>
            </a:r>
          </a:p>
          <a:p>
            <a:pPr>
              <a:spcBef>
                <a:spcPts val="1000"/>
              </a:spcBef>
              <a:defRPr sz="3000">
                <a:latin typeface="PingFang SC Regular"/>
                <a:ea typeface="PingFang SC Regular"/>
                <a:cs typeface="PingFang SC Regular"/>
                <a:sym typeface="PingFang SC Regular"/>
              </a:defRPr>
            </a:pPr>
            <a:r>
              <a:t>HTTP常见头部的含义</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副标题 2"/>
          <p:cNvSpPr txBox="1"/>
          <p:nvPr/>
        </p:nvSpPr>
        <p:spPr>
          <a:xfrm>
            <a:off x="660400" y="1311679"/>
            <a:ext cx="10795000" cy="54639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lnSpc>
                <a:spcPct val="120000"/>
              </a:lnSpc>
              <a:buSzPct val="100000"/>
              <a:buChar char="•"/>
              <a:defRPr sz="2400">
                <a:latin typeface="PingFang SC Regular"/>
                <a:ea typeface="PingFang SC Regular"/>
                <a:cs typeface="PingFang SC Regular"/>
                <a:sym typeface="PingFang SC Regular"/>
              </a:defRPr>
            </a:pPr>
            <a:r>
              <a:t>GET：获取资源信息的幂等方法</a:t>
            </a:r>
          </a:p>
          <a:p>
            <a:pPr marL="228600" indent="-228600">
              <a:lnSpc>
                <a:spcPct val="120000"/>
              </a:lnSpc>
              <a:buSzPct val="100000"/>
              <a:buChar char="•"/>
              <a:defRPr sz="2400">
                <a:latin typeface="PingFang SC Regular"/>
                <a:ea typeface="PingFang SC Regular"/>
                <a:cs typeface="PingFang SC Regular"/>
                <a:sym typeface="PingFang SC Regular"/>
              </a:defRPr>
            </a:pPr>
            <a:r>
              <a:t>HEAD：获取资源元数据的幂等方法，服务器不发包体</a:t>
            </a:r>
          </a:p>
          <a:p>
            <a:pPr marL="228600" indent="-228600">
              <a:lnSpc>
                <a:spcPct val="120000"/>
              </a:lnSpc>
              <a:buSzPct val="100000"/>
              <a:buChar char="•"/>
              <a:defRPr sz="2400">
                <a:latin typeface="PingFang SC Regular"/>
                <a:ea typeface="PingFang SC Regular"/>
                <a:cs typeface="PingFang SC Regular"/>
                <a:sym typeface="PingFang SC Regular"/>
              </a:defRPr>
            </a:pPr>
            <a:r>
              <a:t>POST：用于提交 HTML FORM 表单、新增资源等的非幂等方法</a:t>
            </a:r>
          </a:p>
          <a:p>
            <a:pPr marL="228600" indent="-228600">
              <a:lnSpc>
                <a:spcPct val="120000"/>
              </a:lnSpc>
              <a:buSzPct val="100000"/>
              <a:buChar char="•"/>
              <a:defRPr sz="2400">
                <a:latin typeface="PingFang SC Regular"/>
                <a:ea typeface="PingFang SC Regular"/>
                <a:cs typeface="PingFang SC Regular"/>
                <a:sym typeface="PingFang SC Regular"/>
              </a:defRPr>
            </a:pPr>
            <a:r>
              <a:t>PUT：用于更新资源的幂等方法</a:t>
            </a:r>
          </a:p>
          <a:p>
            <a:pPr marL="228600" indent="-228600">
              <a:lnSpc>
                <a:spcPct val="120000"/>
              </a:lnSpc>
              <a:buSzPct val="100000"/>
              <a:buChar char="•"/>
              <a:defRPr sz="2400">
                <a:latin typeface="PingFang SC Regular"/>
                <a:ea typeface="PingFang SC Regular"/>
                <a:cs typeface="PingFang SC Regular"/>
                <a:sym typeface="PingFang SC Regular"/>
              </a:defRPr>
            </a:pPr>
            <a:r>
              <a:t>DELETE ：用于删除资源的幂等方法</a:t>
            </a:r>
          </a:p>
          <a:p>
            <a:pPr marL="228600" indent="-228600">
              <a:lnSpc>
                <a:spcPct val="120000"/>
              </a:lnSpc>
              <a:buSzPct val="100000"/>
              <a:buChar char="•"/>
              <a:defRPr sz="2400">
                <a:latin typeface="PingFang SC Regular"/>
                <a:ea typeface="PingFang SC Regular"/>
                <a:cs typeface="PingFang SC Regular"/>
                <a:sym typeface="PingFang SC Regular"/>
              </a:defRPr>
            </a:pPr>
            <a:r>
              <a:t>CONNECT ：用于建立 tunnel 隧道访问服务器资源的方法</a:t>
            </a:r>
          </a:p>
          <a:p>
            <a:pPr marL="228600" indent="-228600">
              <a:lnSpc>
                <a:spcPct val="120000"/>
              </a:lnSpc>
              <a:buSzPct val="100000"/>
              <a:buChar char="•"/>
              <a:defRPr sz="2400">
                <a:latin typeface="PingFang SC Regular"/>
                <a:ea typeface="PingFang SC Regular"/>
                <a:cs typeface="PingFang SC Regular"/>
                <a:sym typeface="PingFang SC Regular"/>
              </a:defRPr>
            </a:pPr>
            <a:r>
              <a:t>OPTIONS ：获取服务器对该资源支持的所有方法</a:t>
            </a:r>
          </a:p>
          <a:p>
            <a:pPr marL="228600" indent="-228600">
              <a:lnSpc>
                <a:spcPct val="120000"/>
              </a:lnSpc>
              <a:buSzPct val="100000"/>
              <a:buChar char="•"/>
              <a:defRPr sz="2400">
                <a:latin typeface="PingFang SC Regular"/>
                <a:ea typeface="PingFang SC Regular"/>
                <a:cs typeface="PingFang SC Regular"/>
                <a:sym typeface="PingFang SC Regular"/>
              </a:defRPr>
            </a:pPr>
            <a:r>
              <a:t>TRACE ：回显服务器收到的请求，用于定位问题</a:t>
            </a:r>
          </a:p>
        </p:txBody>
      </p:sp>
      <p:pic>
        <p:nvPicPr>
          <p:cNvPr id="393"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394"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395"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常见方法（RFC7231）</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副标题 2"/>
          <p:cNvSpPr txBox="1"/>
          <p:nvPr/>
        </p:nvSpPr>
        <p:spPr>
          <a:xfrm>
            <a:off x="660400" y="1400579"/>
            <a:ext cx="10795000" cy="481392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lnSpc>
                <a:spcPct val="130000"/>
              </a:lnSpc>
              <a:buSzPct val="100000"/>
              <a:buChar char="•"/>
              <a:defRPr sz="2400">
                <a:latin typeface="PingFang SC Regular"/>
                <a:ea typeface="PingFang SC Regular"/>
                <a:cs typeface="PingFang SC Regular"/>
                <a:sym typeface="PingFang SC Regular"/>
              </a:defRPr>
            </a:pPr>
            <a:r>
              <a:t>PROPFIND ：以XML格式返回目录层次结构的方法</a:t>
            </a:r>
          </a:p>
          <a:p>
            <a:pPr marL="228600" indent="-228600">
              <a:lnSpc>
                <a:spcPct val="130000"/>
              </a:lnSpc>
              <a:buSzPct val="100000"/>
              <a:buChar char="•"/>
              <a:defRPr sz="2400">
                <a:latin typeface="PingFang SC Regular"/>
                <a:ea typeface="PingFang SC Regular"/>
                <a:cs typeface="PingFang SC Regular"/>
                <a:sym typeface="PingFang SC Regular"/>
              </a:defRPr>
            </a:pPr>
            <a:r>
              <a:t>PROPATCH ：在单个原子性动作中更改和删除资源的多个属性</a:t>
            </a:r>
          </a:p>
          <a:p>
            <a:pPr marL="228600" indent="-228600">
              <a:lnSpc>
                <a:spcPct val="130000"/>
              </a:lnSpc>
              <a:buSzPct val="100000"/>
              <a:buChar char="•"/>
              <a:defRPr sz="2400">
                <a:latin typeface="PingFang SC Regular"/>
                <a:ea typeface="PingFang SC Regular"/>
                <a:cs typeface="PingFang SC Regular"/>
                <a:sym typeface="PingFang SC Regular"/>
              </a:defRPr>
            </a:pPr>
            <a:r>
              <a:t>MKCOL ：创建目录的方法</a:t>
            </a:r>
          </a:p>
          <a:p>
            <a:pPr marL="228600" indent="-228600">
              <a:lnSpc>
                <a:spcPct val="130000"/>
              </a:lnSpc>
              <a:buSzPct val="100000"/>
              <a:buChar char="•"/>
              <a:defRPr sz="2400">
                <a:latin typeface="PingFang SC Regular"/>
                <a:ea typeface="PingFang SC Regular"/>
                <a:cs typeface="PingFang SC Regular"/>
                <a:sym typeface="PingFang SC Regular"/>
              </a:defRPr>
            </a:pPr>
            <a:r>
              <a:t>COPY ：复制目录或者文件的方法</a:t>
            </a:r>
          </a:p>
          <a:p>
            <a:pPr marL="228600" indent="-228600">
              <a:lnSpc>
                <a:spcPct val="130000"/>
              </a:lnSpc>
              <a:buSzPct val="100000"/>
              <a:buChar char="•"/>
              <a:defRPr sz="2400">
                <a:latin typeface="PingFang SC Regular"/>
                <a:ea typeface="PingFang SC Regular"/>
                <a:cs typeface="PingFang SC Regular"/>
                <a:sym typeface="PingFang SC Regular"/>
              </a:defRPr>
            </a:pPr>
            <a:r>
              <a:t>MOVE ：移动目录或者文件的方法</a:t>
            </a:r>
          </a:p>
          <a:p>
            <a:pPr marL="228600" indent="-228600">
              <a:lnSpc>
                <a:spcPct val="130000"/>
              </a:lnSpc>
              <a:buSzPct val="100000"/>
              <a:buChar char="•"/>
              <a:defRPr sz="2400">
                <a:latin typeface="PingFang SC Regular"/>
                <a:ea typeface="PingFang SC Regular"/>
                <a:cs typeface="PingFang SC Regular"/>
                <a:sym typeface="PingFang SC Regular"/>
              </a:defRPr>
            </a:pPr>
            <a:r>
              <a:t>LOCK ：对资源加锁的方法</a:t>
            </a:r>
          </a:p>
          <a:p>
            <a:pPr marL="228600" indent="-228600">
              <a:lnSpc>
                <a:spcPct val="130000"/>
              </a:lnSpc>
              <a:buSzPct val="100000"/>
              <a:buChar char="•"/>
              <a:defRPr sz="2400">
                <a:latin typeface="PingFang SC Regular"/>
                <a:ea typeface="PingFang SC Regular"/>
                <a:cs typeface="PingFang SC Regular"/>
                <a:sym typeface="PingFang SC Regular"/>
              </a:defRPr>
            </a:pPr>
            <a:r>
              <a:t>UNLOCK ：对资源解锁的方法</a:t>
            </a:r>
          </a:p>
        </p:txBody>
      </p:sp>
      <p:pic>
        <p:nvPicPr>
          <p:cNvPr id="400"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40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40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WEBDAV  RFC2518</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4"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405" name="标题 1"/>
          <p:cNvSpPr txBox="1"/>
          <p:nvPr/>
        </p:nvSpPr>
        <p:spPr>
          <a:xfrm>
            <a:off x="611981" y="811184"/>
            <a:ext cx="9636567" cy="562241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spcBef>
                <a:spcPts val="1000"/>
              </a:spcBef>
              <a:defRPr sz="3000">
                <a:latin typeface="PingFang SC Regular"/>
                <a:ea typeface="PingFang SC Regular"/>
                <a:cs typeface="PingFang SC Regular"/>
                <a:sym typeface="PingFang SC Regular"/>
              </a:defRPr>
            </a:pPr>
            <a:r>
              <a:t>Restful API的设计原则</a:t>
            </a:r>
          </a:p>
          <a:p>
            <a:pPr>
              <a:spcBef>
                <a:spcPts val="1000"/>
              </a:spcBef>
              <a:defRPr sz="3000">
                <a:latin typeface="PingFang SC Regular"/>
                <a:ea typeface="PingFang SC Regular"/>
                <a:cs typeface="PingFang SC Regular"/>
                <a:sym typeface="PingFang SC Regular"/>
              </a:defRPr>
            </a:pPr>
            <a:r>
              <a:t>HTTP常见方法的含义</a:t>
            </a:r>
          </a:p>
          <a:p>
            <a:pPr>
              <a:spcBef>
                <a:spcPts val="1000"/>
              </a:spcBef>
              <a:defRPr sz="3600">
                <a:solidFill>
                  <a:srgbClr val="DB5937"/>
                </a:solidFill>
                <a:latin typeface="PingFang SC Regular"/>
                <a:ea typeface="PingFang SC Regular"/>
                <a:cs typeface="PingFang SC Regular"/>
                <a:sym typeface="PingFang SC Regular"/>
              </a:defRPr>
            </a:pPr>
            <a:r>
              <a:t>HTTP常见响应码的含义</a:t>
            </a:r>
          </a:p>
          <a:p>
            <a:pPr>
              <a:spcBef>
                <a:spcPts val="1000"/>
              </a:spcBef>
              <a:defRPr sz="3000">
                <a:latin typeface="PingFang SC Regular"/>
                <a:ea typeface="PingFang SC Regular"/>
                <a:cs typeface="PingFang SC Regular"/>
                <a:sym typeface="PingFang SC Regular"/>
              </a:defRPr>
            </a:pPr>
            <a:r>
              <a:t>HTTP常见头部的含义</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8"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2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3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浏览器是怎样渲染页面的？</a:t>
            </a:r>
          </a:p>
        </p:txBody>
      </p:sp>
      <p:pic>
        <p:nvPicPr>
          <p:cNvPr id="131" name="图像" descr="图像"/>
          <p:cNvPicPr>
            <a:picLocks noChangeAspect="1"/>
          </p:cNvPicPr>
          <p:nvPr/>
        </p:nvPicPr>
        <p:blipFill>
          <a:blip r:embed="rId4">
            <a:extLst/>
          </a:blip>
          <a:stretch>
            <a:fillRect/>
          </a:stretch>
        </p:blipFill>
        <p:spPr>
          <a:xfrm>
            <a:off x="3070531" y="1047241"/>
            <a:ext cx="6277898" cy="5550285"/>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副标题 2"/>
          <p:cNvSpPr txBox="1"/>
          <p:nvPr>
            <p:ph type="subTitle" idx="1"/>
          </p:nvPr>
        </p:nvSpPr>
        <p:spPr>
          <a:xfrm>
            <a:off x="660400" y="2188252"/>
            <a:ext cx="10871200" cy="4330818"/>
          </a:xfrm>
          <a:prstGeom prst="rect">
            <a:avLst/>
          </a:prstGeom>
        </p:spPr>
        <p:txBody>
          <a:bodyPr/>
          <a:lstStyle/>
          <a:p>
            <a:pPr marL="217170" indent="-217170" algn="l" defTabSz="868680">
              <a:lnSpc>
                <a:spcPct val="130000"/>
              </a:lnSpc>
              <a:spcBef>
                <a:spcPts val="700"/>
              </a:spcBef>
              <a:buSzPct val="100000"/>
              <a:buFont typeface="Arial"/>
              <a:buChar char="•"/>
              <a:defRPr sz="2200">
                <a:latin typeface="PingFang SC Regular"/>
                <a:ea typeface="PingFang SC Regular"/>
                <a:cs typeface="PingFang SC Regular"/>
                <a:sym typeface="PingFang SC Regular"/>
              </a:defRPr>
            </a:pPr>
            <a:r>
              <a:t>1xx：请求已接收到，需要进一步处理才能完成，HTTP1.0 不支持</a:t>
            </a:r>
          </a:p>
          <a:p>
            <a:pPr lvl="1" marL="552450" indent="-190500" algn="l" defTabSz="868680">
              <a:lnSpc>
                <a:spcPct val="130000"/>
              </a:lnSpc>
              <a:spcBef>
                <a:spcPts val="700"/>
              </a:spcBef>
              <a:buSzPct val="100000"/>
              <a:buFont typeface="Arial"/>
              <a:buChar char="•"/>
              <a:defRPr sz="1900">
                <a:solidFill>
                  <a:srgbClr val="535353"/>
                </a:solidFill>
                <a:latin typeface="PingFang SC Regular"/>
                <a:ea typeface="PingFang SC Regular"/>
                <a:cs typeface="PingFang SC Regular"/>
                <a:sym typeface="PingFang SC Regular"/>
              </a:defRPr>
            </a:pPr>
            <a:r>
              <a:t>100 Continue：上传大文件前使用</a:t>
            </a:r>
          </a:p>
          <a:p>
            <a:pPr lvl="2" marL="876300" indent="-152400" algn="l" defTabSz="868680">
              <a:lnSpc>
                <a:spcPct val="130000"/>
              </a:lnSpc>
              <a:spcBef>
                <a:spcPts val="700"/>
              </a:spcBef>
              <a:buSzPct val="100000"/>
              <a:buFont typeface="Arial"/>
              <a:buChar char="•"/>
              <a:defRPr sz="1500">
                <a:solidFill>
                  <a:srgbClr val="535353"/>
                </a:solidFill>
                <a:latin typeface="PingFang SC Regular"/>
                <a:ea typeface="PingFang SC Regular"/>
                <a:cs typeface="PingFang SC Regular"/>
                <a:sym typeface="PingFang SC Regular"/>
              </a:defRPr>
            </a:pPr>
            <a:r>
              <a:t>由客户端发起请求中携带 Expect: 100-continue 头部触发</a:t>
            </a:r>
          </a:p>
          <a:p>
            <a:pPr lvl="1" marL="552450" indent="-190500" algn="l" defTabSz="868680">
              <a:lnSpc>
                <a:spcPct val="130000"/>
              </a:lnSpc>
              <a:spcBef>
                <a:spcPts val="700"/>
              </a:spcBef>
              <a:buSzPct val="100000"/>
              <a:buFont typeface="Arial"/>
              <a:buChar char="•"/>
              <a:defRPr sz="1900">
                <a:solidFill>
                  <a:srgbClr val="535353"/>
                </a:solidFill>
                <a:latin typeface="PingFang SC Regular"/>
                <a:ea typeface="PingFang SC Regular"/>
                <a:cs typeface="PingFang SC Regular"/>
                <a:sym typeface="PingFang SC Regular"/>
              </a:defRPr>
            </a:pPr>
            <a:r>
              <a:t>101 Switch Protocols：协议升级使用</a:t>
            </a:r>
          </a:p>
          <a:p>
            <a:pPr lvl="2" marL="876300" indent="-152400" algn="l" defTabSz="868680">
              <a:lnSpc>
                <a:spcPct val="130000"/>
              </a:lnSpc>
              <a:spcBef>
                <a:spcPts val="700"/>
              </a:spcBef>
              <a:buSzPct val="100000"/>
              <a:buFont typeface="Arial"/>
              <a:buChar char="•"/>
              <a:defRPr sz="1500">
                <a:solidFill>
                  <a:srgbClr val="535353"/>
                </a:solidFill>
                <a:latin typeface="PingFang SC Regular"/>
                <a:ea typeface="PingFang SC Regular"/>
                <a:cs typeface="PingFang SC Regular"/>
                <a:sym typeface="PingFang SC Regular"/>
              </a:defRPr>
            </a:pPr>
            <a:r>
              <a:t>由客户端发起请求中携带 Upgrade: 头部触发，如升级 websocket 或者 http/2.0</a:t>
            </a:r>
          </a:p>
          <a:p>
            <a:pPr lvl="1" marL="552450" indent="-190500" algn="l" defTabSz="868680">
              <a:lnSpc>
                <a:spcPct val="130000"/>
              </a:lnSpc>
              <a:spcBef>
                <a:spcPts val="700"/>
              </a:spcBef>
              <a:buSzPct val="100000"/>
              <a:buFont typeface="Arial"/>
              <a:buChar char="•"/>
              <a:defRPr sz="1900">
                <a:solidFill>
                  <a:srgbClr val="535353"/>
                </a:solidFill>
                <a:latin typeface="PingFang SC Regular"/>
                <a:ea typeface="PingFang SC Regular"/>
                <a:cs typeface="PingFang SC Regular"/>
                <a:sym typeface="PingFang SC Regular"/>
              </a:defRPr>
            </a:pPr>
            <a:r>
              <a:t>102 Processing：WebDAV 请求可能包含许多涉及文件操作的子请求，需要很长时间才能完成请求。该代码表示​​服务器已经收到并正在处理请求，但无响应可用。这样可以防止客户端超时，并假设请求丢失</a:t>
            </a:r>
          </a:p>
        </p:txBody>
      </p:sp>
      <p:sp>
        <p:nvSpPr>
          <p:cNvPr id="410" name="副标题 2"/>
          <p:cNvSpPr txBox="1"/>
          <p:nvPr/>
        </p:nvSpPr>
        <p:spPr>
          <a:xfrm>
            <a:off x="660400" y="1358900"/>
            <a:ext cx="10795000" cy="6184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228600" indent="-228600">
              <a:buSzPct val="100000"/>
              <a:buChar char="•"/>
              <a:defRPr sz="2400">
                <a:latin typeface="PingFang SC Regular"/>
                <a:ea typeface="PingFang SC Regular"/>
                <a:cs typeface="PingFang SC Regular"/>
                <a:sym typeface="PingFang SC Regular"/>
              </a:defRPr>
            </a:lvl1pPr>
          </a:lstStyle>
          <a:p>
            <a:pPr/>
            <a:r>
              <a:t>响应码规范：RFC6585 （2012.4）、RFC7231 （2014.6）</a:t>
            </a:r>
          </a:p>
        </p:txBody>
      </p:sp>
      <p:pic>
        <p:nvPicPr>
          <p:cNvPr id="411"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41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41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1xx常见响应码</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副标题 2"/>
          <p:cNvSpPr txBox="1"/>
          <p:nvPr>
            <p:ph type="subTitle" idx="1"/>
          </p:nvPr>
        </p:nvSpPr>
        <p:spPr>
          <a:xfrm>
            <a:off x="659638" y="1358900"/>
            <a:ext cx="11227673" cy="5079427"/>
          </a:xfrm>
          <a:prstGeom prst="rect">
            <a:avLst/>
          </a:prstGeom>
        </p:spPr>
        <p:txBody>
          <a:bodyPr/>
          <a:lstStyle/>
          <a:p>
            <a:pPr marL="228600" indent="-228600" algn="l">
              <a:lnSpc>
                <a:spcPct val="120000"/>
              </a:lnSpc>
              <a:buSzPct val="100000"/>
              <a:buFont typeface="Arial"/>
              <a:buChar char="•"/>
              <a:defRPr>
                <a:latin typeface="PingFang SC Regular"/>
                <a:ea typeface="PingFang SC Regular"/>
                <a:cs typeface="PingFang SC Regular"/>
                <a:sym typeface="PingFang SC Regular"/>
              </a:defRPr>
            </a:pPr>
            <a:r>
              <a:t>2xx：成功处理请求</a:t>
            </a:r>
          </a:p>
          <a:p>
            <a:pPr lvl="1" marL="685800" indent="-228600" algn="l">
              <a:lnSpc>
                <a:spcPct val="120000"/>
              </a:lnSpc>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200 OK: 成功返回响应。</a:t>
            </a:r>
          </a:p>
          <a:p>
            <a:pPr lvl="1" marL="685800" indent="-228600" algn="l">
              <a:lnSpc>
                <a:spcPct val="120000"/>
              </a:lnSpc>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201 Created: 有新资源在服务器端被成功创建。</a:t>
            </a:r>
          </a:p>
          <a:p>
            <a:pPr lvl="1" marL="685800" indent="-228600" algn="l">
              <a:lnSpc>
                <a:spcPct val="120000"/>
              </a:lnSpc>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202 Accepted: 服务器开始处理异步请求。</a:t>
            </a:r>
          </a:p>
          <a:p>
            <a:pPr lvl="1" marL="685800" indent="-228600" algn="l">
              <a:lnSpc>
                <a:spcPct val="120000"/>
              </a:lnSpc>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204 No Content：成功执行了请求且不携带响应包体，并告知客户端无需更新当前的页面视图。</a:t>
            </a:r>
          </a:p>
          <a:p>
            <a:pPr lvl="1" marL="685800" indent="-228600" algn="l">
              <a:lnSpc>
                <a:spcPct val="120000"/>
              </a:lnSpc>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206 Partial Content：使用 range 协议时返回部分响应内容时的响应码</a:t>
            </a:r>
          </a:p>
          <a:p>
            <a:pPr lvl="1" marL="685800" indent="-228600" algn="l">
              <a:lnSpc>
                <a:spcPct val="120000"/>
              </a:lnSpc>
              <a:spcBef>
                <a:spcPts val="500"/>
              </a:spcBef>
              <a:buSzPct val="100000"/>
              <a:buFont typeface="Arial"/>
              <a:buChar char="•"/>
              <a:defRPr sz="2000">
                <a:solidFill>
                  <a:srgbClr val="535353"/>
                </a:solidFill>
                <a:latin typeface="PingFang SC Regular"/>
                <a:ea typeface="PingFang SC Regular"/>
                <a:cs typeface="PingFang SC Regular"/>
                <a:sym typeface="PingFang SC Regular"/>
              </a:defRPr>
            </a:pPr>
            <a:r>
              <a:t>207 Multi-Status：RFC4918 ，在 WEBDAV 协议中以 XML 返回多个资源的状态。</a:t>
            </a:r>
          </a:p>
        </p:txBody>
      </p:sp>
      <p:pic>
        <p:nvPicPr>
          <p:cNvPr id="418"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41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42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2xx常见响应码</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副标题 2"/>
          <p:cNvSpPr txBox="1"/>
          <p:nvPr>
            <p:ph type="subTitle" idx="1"/>
          </p:nvPr>
        </p:nvSpPr>
        <p:spPr>
          <a:xfrm>
            <a:off x="660400" y="1363009"/>
            <a:ext cx="10795000" cy="4665931"/>
          </a:xfrm>
          <a:prstGeom prst="rect">
            <a:avLst/>
          </a:prstGeom>
        </p:spPr>
        <p:txBody>
          <a:bodyPr/>
          <a:lstStyle/>
          <a:p>
            <a:pPr marL="228600" indent="-228600" algn="l">
              <a:lnSpc>
                <a:spcPct val="120000"/>
              </a:lnSpc>
              <a:spcBef>
                <a:spcPts val="700"/>
              </a:spcBef>
              <a:buSzPct val="100000"/>
              <a:buFont typeface="Arial"/>
              <a:buChar char="•"/>
              <a:defRPr>
                <a:latin typeface="PingFang SC Regular"/>
                <a:ea typeface="PingFang SC Regular"/>
                <a:cs typeface="PingFang SC Regular"/>
                <a:sym typeface="PingFang SC Regular"/>
              </a:defRPr>
            </a:pPr>
            <a:r>
              <a:t>3xx：重定向使用Location指向的资源或者缓存中的资源</a:t>
            </a:r>
          </a:p>
          <a:p>
            <a:pPr lvl="1" marL="685800" indent="-228600" algn="l">
              <a:lnSpc>
                <a:spcPct val="120000"/>
              </a:lnSpc>
              <a:spcBef>
                <a:spcPts val="700"/>
              </a:spcBef>
              <a:buSzPct val="100000"/>
              <a:buFont typeface="Arial"/>
              <a:buChar char="•"/>
              <a:defRPr sz="2000">
                <a:solidFill>
                  <a:srgbClr val="535353"/>
                </a:solidFill>
                <a:latin typeface="Microsoft YaHei"/>
                <a:ea typeface="Microsoft YaHei"/>
                <a:cs typeface="Microsoft YaHei"/>
                <a:sym typeface="Microsoft YaHei"/>
              </a:defRPr>
            </a:pPr>
            <a:r>
              <a:t>301 Moved Permanently：资源永久性的重定向到另一个 </a:t>
            </a:r>
            <a:r>
              <a:rPr>
                <a:latin typeface="等线 Light"/>
                <a:ea typeface="等线 Light"/>
                <a:cs typeface="等线 Light"/>
                <a:sym typeface="等线 Light"/>
              </a:rPr>
              <a:t>URI</a:t>
            </a:r>
            <a:r>
              <a:t> 中。</a:t>
            </a:r>
          </a:p>
          <a:p>
            <a:pPr lvl="1" marL="685800" indent="-228600" algn="l">
              <a:lnSpc>
                <a:spcPct val="120000"/>
              </a:lnSpc>
              <a:spcBef>
                <a:spcPts val="700"/>
              </a:spcBef>
              <a:buSzPct val="100000"/>
              <a:buFont typeface="Arial"/>
              <a:buChar char="•"/>
              <a:defRPr sz="2000">
                <a:solidFill>
                  <a:srgbClr val="535353"/>
                </a:solidFill>
                <a:latin typeface="Microsoft YaHei"/>
                <a:ea typeface="Microsoft YaHei"/>
                <a:cs typeface="Microsoft YaHei"/>
                <a:sym typeface="Microsoft YaHei"/>
              </a:defRPr>
            </a:pPr>
            <a:r>
              <a:t>302 Found：资源临时的重定向到另一个 </a:t>
            </a:r>
            <a:r>
              <a:rPr>
                <a:latin typeface="等线 Light"/>
                <a:ea typeface="等线 Light"/>
                <a:cs typeface="等线 Light"/>
                <a:sym typeface="等线 Light"/>
              </a:rPr>
              <a:t>URI</a:t>
            </a:r>
            <a:r>
              <a:t> 中。</a:t>
            </a:r>
          </a:p>
          <a:p>
            <a:pPr lvl="1" marL="685800" indent="-228600" algn="l">
              <a:lnSpc>
                <a:spcPct val="120000"/>
              </a:lnSpc>
              <a:spcBef>
                <a:spcPts val="700"/>
              </a:spcBef>
              <a:buSzPct val="100000"/>
              <a:buFont typeface="Arial"/>
              <a:buChar char="•"/>
              <a:defRPr sz="2000">
                <a:solidFill>
                  <a:srgbClr val="535353"/>
                </a:solidFill>
                <a:latin typeface="Microsoft YaHei"/>
                <a:ea typeface="Microsoft YaHei"/>
                <a:cs typeface="Microsoft YaHei"/>
                <a:sym typeface="Microsoft YaHei"/>
              </a:defRPr>
            </a:pPr>
            <a:r>
              <a:t>304 Not Modified：当客户端拥有可能过期的缓存时，会携带缓存的标识 </a:t>
            </a:r>
            <a:r>
              <a:rPr>
                <a:latin typeface="等线 Light"/>
                <a:ea typeface="等线 Light"/>
                <a:cs typeface="等线 Light"/>
                <a:sym typeface="等线 Light"/>
              </a:rPr>
              <a:t>etag</a:t>
            </a:r>
            <a:r>
              <a:t>、时间等信息询问服务器缓存是否仍可复用，而</a:t>
            </a:r>
            <a:r>
              <a:rPr>
                <a:latin typeface="等线 Light"/>
                <a:ea typeface="等线 Light"/>
                <a:cs typeface="等线 Light"/>
                <a:sym typeface="等线 Light"/>
              </a:rPr>
              <a:t>304</a:t>
            </a:r>
            <a:r>
              <a:t>是告诉客户端可以复用缓存。</a:t>
            </a:r>
          </a:p>
          <a:p>
            <a:pPr lvl="1" marL="685800" indent="-228600" algn="l">
              <a:lnSpc>
                <a:spcPct val="120000"/>
              </a:lnSpc>
              <a:spcBef>
                <a:spcPts val="700"/>
              </a:spcBef>
              <a:buSzPct val="100000"/>
              <a:buFont typeface="Arial"/>
              <a:buChar char="•"/>
              <a:defRPr sz="2000">
                <a:solidFill>
                  <a:srgbClr val="535353"/>
                </a:solidFill>
                <a:latin typeface="Microsoft YaHei"/>
                <a:ea typeface="Microsoft YaHei"/>
                <a:cs typeface="Microsoft YaHei"/>
                <a:sym typeface="Microsoft YaHei"/>
              </a:defRPr>
            </a:pPr>
            <a:r>
              <a:t>307 Temporary Redirect：类似</a:t>
            </a:r>
            <a:r>
              <a:rPr>
                <a:latin typeface="等线 Light"/>
                <a:ea typeface="等线 Light"/>
                <a:cs typeface="等线 Light"/>
                <a:sym typeface="等线 Light"/>
              </a:rPr>
              <a:t>302</a:t>
            </a:r>
            <a:r>
              <a:t>，但明确重定向后请求方法必须与原请求方法相同，不得改变。</a:t>
            </a:r>
          </a:p>
          <a:p>
            <a:pPr lvl="1" marL="685800" indent="-228600" algn="l">
              <a:lnSpc>
                <a:spcPct val="120000"/>
              </a:lnSpc>
              <a:spcBef>
                <a:spcPts val="700"/>
              </a:spcBef>
              <a:buSzPct val="100000"/>
              <a:buFont typeface="Arial"/>
              <a:buChar char="•"/>
              <a:defRPr sz="2000">
                <a:solidFill>
                  <a:srgbClr val="535353"/>
                </a:solidFill>
                <a:latin typeface="Microsoft YaHei"/>
                <a:ea typeface="Microsoft YaHei"/>
                <a:cs typeface="Microsoft YaHei"/>
                <a:sym typeface="Microsoft YaHei"/>
              </a:defRPr>
            </a:pPr>
            <a:r>
              <a:t>308 Permanent Redirect：类似</a:t>
            </a:r>
            <a:r>
              <a:rPr>
                <a:latin typeface="等线 Light"/>
                <a:ea typeface="等线 Light"/>
                <a:cs typeface="等线 Light"/>
                <a:sym typeface="等线 Light"/>
              </a:rPr>
              <a:t>301</a:t>
            </a:r>
            <a:r>
              <a:t>，但明确重定向后请求方法必须与原请求方法相同，不得改变。</a:t>
            </a:r>
          </a:p>
        </p:txBody>
      </p:sp>
      <p:pic>
        <p:nvPicPr>
          <p:cNvPr id="425"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42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42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3xx常见响应码</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副标题 2"/>
          <p:cNvSpPr txBox="1"/>
          <p:nvPr>
            <p:ph type="subTitle" idx="1"/>
          </p:nvPr>
        </p:nvSpPr>
        <p:spPr>
          <a:xfrm>
            <a:off x="660400" y="1358900"/>
            <a:ext cx="10820401" cy="5584245"/>
          </a:xfrm>
          <a:prstGeom prst="rect">
            <a:avLst/>
          </a:prstGeom>
        </p:spPr>
        <p:txBody>
          <a:bodyPr/>
          <a:lstStyle/>
          <a:p>
            <a:pPr marL="208279" indent="-208279" algn="l" defTabSz="831850">
              <a:lnSpc>
                <a:spcPct val="120000"/>
              </a:lnSpc>
              <a:spcBef>
                <a:spcPts val="700"/>
              </a:spcBef>
              <a:buSzPct val="100000"/>
              <a:buFont typeface="Arial"/>
              <a:buChar char="•"/>
              <a:defRPr>
                <a:latin typeface="PingFang SC Regular"/>
                <a:ea typeface="PingFang SC Regular"/>
                <a:cs typeface="PingFang SC Regular"/>
                <a:sym typeface="PingFang SC Regular"/>
              </a:defRPr>
            </a:pPr>
            <a:r>
              <a:t>4xx：客户端出现错误</a:t>
            </a:r>
            <a:endParaRPr sz="2100"/>
          </a:p>
          <a:p>
            <a:pPr lvl="1" marL="685800" indent="-228600" algn="l">
              <a:lnSpc>
                <a:spcPct val="120000"/>
              </a:lnSpc>
              <a:spcBef>
                <a:spcPts val="700"/>
              </a:spcBef>
              <a:buSzPct val="100000"/>
              <a:buFont typeface="Arial"/>
              <a:buChar char="•"/>
              <a:defRPr sz="2000">
                <a:solidFill>
                  <a:srgbClr val="535353"/>
                </a:solidFill>
              </a:defRPr>
            </a:pPr>
            <a:r>
              <a:t>400 Bad Request</a:t>
            </a:r>
            <a:r>
              <a:rPr>
                <a:latin typeface="Microsoft YaHei"/>
                <a:ea typeface="Microsoft YaHei"/>
                <a:cs typeface="Microsoft YaHei"/>
                <a:sym typeface="Microsoft YaHei"/>
              </a:rPr>
              <a:t>：</a:t>
            </a:r>
            <a:r>
              <a:t>不明确的HTTP</a:t>
            </a:r>
            <a:r>
              <a:rPr>
                <a:latin typeface="等线 Light"/>
                <a:ea typeface="等线 Light"/>
                <a:cs typeface="等线 Light"/>
                <a:sym typeface="等线 Light"/>
              </a:rPr>
              <a:t>请求错误</a:t>
            </a:r>
            <a:r>
              <a:rPr>
                <a:latin typeface="Microsoft YaHei"/>
                <a:ea typeface="Microsoft YaHei"/>
                <a:cs typeface="Microsoft YaHei"/>
                <a:sym typeface="Microsoft YaHei"/>
              </a:rPr>
              <a:t>，</a:t>
            </a:r>
            <a:r>
              <a:t>如HTTP请求格式错误。</a:t>
            </a:r>
          </a:p>
          <a:p>
            <a:pPr lvl="1" marL="685800" indent="-228600" algn="l">
              <a:lnSpc>
                <a:spcPct val="120000"/>
              </a:lnSpc>
              <a:spcBef>
                <a:spcPts val="700"/>
              </a:spcBef>
              <a:buSzPct val="100000"/>
              <a:buFont typeface="Arial"/>
              <a:buChar char="•"/>
              <a:defRPr sz="2000">
                <a:solidFill>
                  <a:srgbClr val="535353"/>
                </a:solidFill>
              </a:defRPr>
            </a:pPr>
            <a:r>
              <a:t>401 Unauthorized</a:t>
            </a:r>
            <a:r>
              <a:rPr>
                <a:latin typeface="Microsoft YaHei"/>
                <a:ea typeface="Microsoft YaHei"/>
                <a:cs typeface="Microsoft YaHei"/>
                <a:sym typeface="Microsoft YaHei"/>
              </a:rPr>
              <a:t>：</a:t>
            </a:r>
            <a:r>
              <a:t>用户认证信息缺失或者不正确。</a:t>
            </a:r>
          </a:p>
          <a:p>
            <a:pPr lvl="1" marL="685800" indent="-228600" algn="l">
              <a:lnSpc>
                <a:spcPct val="120000"/>
              </a:lnSpc>
              <a:spcBef>
                <a:spcPts val="700"/>
              </a:spcBef>
              <a:buSzPct val="100000"/>
              <a:buFont typeface="Arial"/>
              <a:buChar char="•"/>
              <a:defRPr sz="2000">
                <a:solidFill>
                  <a:srgbClr val="535353"/>
                </a:solidFill>
              </a:defRPr>
            </a:pPr>
            <a:r>
              <a:t>403 Forbidden</a:t>
            </a:r>
            <a:r>
              <a:rPr>
                <a:latin typeface="Microsoft YaHei"/>
                <a:ea typeface="Microsoft YaHei"/>
                <a:cs typeface="Microsoft YaHei"/>
                <a:sym typeface="Microsoft YaHei"/>
              </a:rPr>
              <a:t>：</a:t>
            </a:r>
            <a:r>
              <a:t>服务器理解请求的含义，但没有权限执行此请求</a:t>
            </a:r>
          </a:p>
          <a:p>
            <a:pPr lvl="1" marL="685800" indent="-228600" algn="l">
              <a:lnSpc>
                <a:spcPct val="120000"/>
              </a:lnSpc>
              <a:spcBef>
                <a:spcPts val="700"/>
              </a:spcBef>
              <a:buSzPct val="100000"/>
              <a:buFont typeface="Arial"/>
              <a:buChar char="•"/>
              <a:defRPr sz="2000">
                <a:solidFill>
                  <a:srgbClr val="535353"/>
                </a:solidFill>
              </a:defRPr>
            </a:pPr>
            <a:r>
              <a:t>404 Not Found</a:t>
            </a:r>
            <a:r>
              <a:rPr>
                <a:latin typeface="Microsoft YaHei"/>
                <a:ea typeface="Microsoft YaHei"/>
                <a:cs typeface="Microsoft YaHei"/>
                <a:sym typeface="Microsoft YaHei"/>
              </a:rPr>
              <a:t>：</a:t>
            </a:r>
            <a:r>
              <a:t>服务器没有找到对应的资源</a:t>
            </a:r>
          </a:p>
          <a:p>
            <a:pPr lvl="1" marL="685800" indent="-228600" algn="l">
              <a:lnSpc>
                <a:spcPct val="120000"/>
              </a:lnSpc>
              <a:spcBef>
                <a:spcPts val="700"/>
              </a:spcBef>
              <a:buSzPct val="100000"/>
              <a:buFont typeface="Arial"/>
              <a:buChar char="•"/>
              <a:defRPr sz="2000">
                <a:solidFill>
                  <a:srgbClr val="535353"/>
                </a:solidFill>
                <a:latin typeface="Microsoft YaHei"/>
                <a:ea typeface="Microsoft YaHei"/>
                <a:cs typeface="Microsoft YaHei"/>
                <a:sym typeface="Microsoft YaHei"/>
              </a:defRPr>
            </a:pPr>
            <a:r>
              <a:t>405 Method Not Allowed：服务器不支持请求行中的 </a:t>
            </a:r>
            <a:r>
              <a:rPr>
                <a:latin typeface="等线 Light"/>
                <a:ea typeface="等线 Light"/>
                <a:cs typeface="等线 Light"/>
                <a:sym typeface="等线 Light"/>
              </a:rPr>
              <a:t>method</a:t>
            </a:r>
            <a:r>
              <a:t> 方法</a:t>
            </a:r>
          </a:p>
          <a:p>
            <a:pPr lvl="1" marL="685800" indent="-228600" algn="l">
              <a:lnSpc>
                <a:spcPct val="120000"/>
              </a:lnSpc>
              <a:spcBef>
                <a:spcPts val="700"/>
              </a:spcBef>
              <a:buSzPct val="100000"/>
              <a:buFont typeface="Arial"/>
              <a:buChar char="•"/>
              <a:defRPr sz="2000">
                <a:solidFill>
                  <a:srgbClr val="535353"/>
                </a:solidFill>
                <a:latin typeface="Microsoft YaHei"/>
                <a:ea typeface="Microsoft YaHei"/>
                <a:cs typeface="Microsoft YaHei"/>
                <a:sym typeface="Microsoft YaHei"/>
              </a:defRPr>
            </a:pPr>
            <a:r>
              <a:t>408 Request Timeout：服务器接收请求超时</a:t>
            </a:r>
          </a:p>
          <a:p>
            <a:pPr lvl="1" marL="685800" indent="-228600" algn="l">
              <a:lnSpc>
                <a:spcPct val="120000"/>
              </a:lnSpc>
              <a:spcBef>
                <a:spcPts val="700"/>
              </a:spcBef>
              <a:buSzPct val="100000"/>
              <a:buFont typeface="Arial"/>
              <a:buChar char="•"/>
              <a:defRPr sz="2000">
                <a:solidFill>
                  <a:srgbClr val="535353"/>
                </a:solidFill>
                <a:latin typeface="Microsoft YaHei"/>
                <a:ea typeface="Microsoft YaHei"/>
                <a:cs typeface="Microsoft YaHei"/>
                <a:sym typeface="Microsoft YaHei"/>
              </a:defRPr>
            </a:pPr>
            <a:r>
              <a:t>409 Conflict：资源冲突，例如目标位置已经存在版本更新的资源</a:t>
            </a:r>
          </a:p>
          <a:p>
            <a:pPr lvl="1" marL="685800" indent="-228600" algn="l">
              <a:lnSpc>
                <a:spcPct val="120000"/>
              </a:lnSpc>
              <a:spcBef>
                <a:spcPts val="700"/>
              </a:spcBef>
              <a:buSzPct val="100000"/>
              <a:buFont typeface="Arial"/>
              <a:buChar char="•"/>
              <a:defRPr sz="2000">
                <a:solidFill>
                  <a:srgbClr val="535353"/>
                </a:solidFill>
                <a:latin typeface="Microsoft YaHei"/>
                <a:ea typeface="Microsoft YaHei"/>
                <a:cs typeface="Microsoft YaHei"/>
                <a:sym typeface="Microsoft YaHei"/>
              </a:defRPr>
            </a:pPr>
            <a:r>
              <a:t>411 Length Required：如果请求含有包体且未携带 </a:t>
            </a:r>
            <a:r>
              <a:rPr>
                <a:latin typeface="等线 Light"/>
                <a:ea typeface="等线 Light"/>
                <a:cs typeface="等线 Light"/>
                <a:sym typeface="等线 Light"/>
              </a:rPr>
              <a:t>Content-Length</a:t>
            </a:r>
            <a:r>
              <a:t> 头部，且不属于</a:t>
            </a:r>
            <a:r>
              <a:rPr>
                <a:latin typeface="等线 Light"/>
                <a:ea typeface="等线 Light"/>
                <a:cs typeface="等线 Light"/>
                <a:sym typeface="等线 Light"/>
              </a:rPr>
              <a:t>chunk</a:t>
            </a:r>
            <a:r>
              <a:t>类请求时，返回 </a:t>
            </a:r>
            <a:r>
              <a:rPr>
                <a:latin typeface="等线 Light"/>
                <a:ea typeface="等线 Light"/>
                <a:cs typeface="等线 Light"/>
                <a:sym typeface="等线 Light"/>
              </a:rPr>
              <a:t>411</a:t>
            </a:r>
          </a:p>
        </p:txBody>
      </p:sp>
      <p:pic>
        <p:nvPicPr>
          <p:cNvPr id="432"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43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43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4xx常见响应码(1)</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8"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43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44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4xx常见响应码(2)</a:t>
            </a:r>
          </a:p>
        </p:txBody>
      </p:sp>
      <p:sp>
        <p:nvSpPr>
          <p:cNvPr id="441" name="副标题 2"/>
          <p:cNvSpPr txBox="1"/>
          <p:nvPr>
            <p:ph type="subTitle" idx="1"/>
          </p:nvPr>
        </p:nvSpPr>
        <p:spPr>
          <a:xfrm>
            <a:off x="660400" y="1358900"/>
            <a:ext cx="10515600" cy="5428242"/>
          </a:xfrm>
          <a:prstGeom prst="rect">
            <a:avLst/>
          </a:prstGeom>
        </p:spPr>
        <p:txBody>
          <a:bodyPr lIns="45718" tIns="45718" rIns="45718" bIns="45718"/>
          <a:lstStyle/>
          <a:p>
            <a:pPr lvl="1" marL="624205" indent="-208280" algn="l" defTabSz="831850">
              <a:lnSpc>
                <a:spcPct val="120000"/>
              </a:lnSpc>
              <a:spcBef>
                <a:spcPts val="600"/>
              </a:spcBef>
              <a:buSzPct val="100000"/>
              <a:buFont typeface="Arial"/>
              <a:buChar char="•"/>
              <a:defRPr sz="1800">
                <a:solidFill>
                  <a:srgbClr val="535353"/>
                </a:solidFill>
                <a:latin typeface="PingFang SC Regular"/>
                <a:ea typeface="PingFang SC Regular"/>
                <a:cs typeface="PingFang SC Regular"/>
                <a:sym typeface="PingFang SC Regular"/>
              </a:defRPr>
            </a:pPr>
            <a:r>
              <a:t>412 Precondition Failed：复用缓存时传递的 If-Unmodified-Since 或 If-None-Match 头部不被满足</a:t>
            </a:r>
          </a:p>
          <a:p>
            <a:pPr lvl="1" marL="624205" indent="-208280" algn="l" defTabSz="831850">
              <a:lnSpc>
                <a:spcPct val="120000"/>
              </a:lnSpc>
              <a:spcBef>
                <a:spcPts val="600"/>
              </a:spcBef>
              <a:buSzPct val="100000"/>
              <a:buFont typeface="Arial"/>
              <a:buChar char="•"/>
              <a:defRPr sz="1800">
                <a:solidFill>
                  <a:srgbClr val="535353"/>
                </a:solidFill>
                <a:latin typeface="PingFang SC Regular"/>
                <a:ea typeface="PingFang SC Regular"/>
                <a:cs typeface="PingFang SC Regular"/>
                <a:sym typeface="PingFang SC Regular"/>
              </a:defRPr>
            </a:pPr>
            <a:r>
              <a:t>413 Payload Too Large/Request Entity Too Large：请求的包体超出服务器能处理的最大长度</a:t>
            </a:r>
          </a:p>
          <a:p>
            <a:pPr lvl="1" marL="624205" indent="-208280" algn="l" defTabSz="831850">
              <a:lnSpc>
                <a:spcPct val="120000"/>
              </a:lnSpc>
              <a:spcBef>
                <a:spcPts val="600"/>
              </a:spcBef>
              <a:buSzPct val="100000"/>
              <a:buFont typeface="Arial"/>
              <a:buChar char="•"/>
              <a:defRPr sz="1800">
                <a:solidFill>
                  <a:srgbClr val="535353"/>
                </a:solidFill>
                <a:latin typeface="PingFang SC Regular"/>
                <a:ea typeface="PingFang SC Regular"/>
                <a:cs typeface="PingFang SC Regular"/>
                <a:sym typeface="PingFang SC Regular"/>
              </a:defRPr>
            </a:pPr>
            <a:r>
              <a:t>414 URI Too Long：请求的 URI 超出服务器能接受的最大长度</a:t>
            </a:r>
          </a:p>
          <a:p>
            <a:pPr lvl="1" marL="624205" indent="-208280" algn="l" defTabSz="831850">
              <a:lnSpc>
                <a:spcPct val="120000"/>
              </a:lnSpc>
              <a:spcBef>
                <a:spcPts val="600"/>
              </a:spcBef>
              <a:buSzPct val="100000"/>
              <a:buFont typeface="Arial"/>
              <a:buChar char="•"/>
              <a:defRPr sz="1800">
                <a:solidFill>
                  <a:srgbClr val="535353"/>
                </a:solidFill>
                <a:latin typeface="PingFang SC Regular"/>
                <a:ea typeface="PingFang SC Regular"/>
                <a:cs typeface="PingFang SC Regular"/>
                <a:sym typeface="PingFang SC Regular"/>
              </a:defRPr>
            </a:pPr>
            <a:r>
              <a:t>415 Unsupported Media Type：上传的文件类型不被服务器支持</a:t>
            </a:r>
          </a:p>
          <a:p>
            <a:pPr lvl="1" marL="624205" indent="-208280" algn="l" defTabSz="831850">
              <a:lnSpc>
                <a:spcPct val="120000"/>
              </a:lnSpc>
              <a:spcBef>
                <a:spcPts val="600"/>
              </a:spcBef>
              <a:buSzPct val="100000"/>
              <a:buFont typeface="Arial"/>
              <a:buChar char="•"/>
              <a:defRPr sz="1800">
                <a:solidFill>
                  <a:srgbClr val="535353"/>
                </a:solidFill>
                <a:latin typeface="PingFang SC Regular"/>
                <a:ea typeface="PingFang SC Regular"/>
                <a:cs typeface="PingFang SC Regular"/>
                <a:sym typeface="PingFang SC Regular"/>
              </a:defRPr>
            </a:pPr>
            <a:r>
              <a:t>416 Range Not Satisfiable：无法提供 Range 请求中指定的那段包体</a:t>
            </a:r>
          </a:p>
          <a:p>
            <a:pPr lvl="1" marL="624205" indent="-208280" algn="l" defTabSz="831850">
              <a:lnSpc>
                <a:spcPct val="120000"/>
              </a:lnSpc>
              <a:spcBef>
                <a:spcPts val="600"/>
              </a:spcBef>
              <a:buSzPct val="100000"/>
              <a:buFont typeface="Arial"/>
              <a:buChar char="•"/>
              <a:defRPr sz="1800">
                <a:solidFill>
                  <a:srgbClr val="535353"/>
                </a:solidFill>
                <a:latin typeface="PingFang SC Regular"/>
                <a:ea typeface="PingFang SC Regular"/>
                <a:cs typeface="PingFang SC Regular"/>
                <a:sym typeface="PingFang SC Regular"/>
              </a:defRPr>
            </a:pPr>
            <a:r>
              <a:t>426 Upgrade Required：服务器拒绝基于当前 HTTP 协议提供服务，通过 Upgrade 头部告知客户端必须升级协议才能继续处理。</a:t>
            </a:r>
          </a:p>
          <a:p>
            <a:pPr lvl="1" marL="624205" indent="-208280" algn="l" defTabSz="831850">
              <a:lnSpc>
                <a:spcPct val="120000"/>
              </a:lnSpc>
              <a:spcBef>
                <a:spcPts val="600"/>
              </a:spcBef>
              <a:buSzPct val="100000"/>
              <a:buFont typeface="Arial"/>
              <a:buChar char="•"/>
              <a:defRPr sz="1800">
                <a:solidFill>
                  <a:srgbClr val="535353"/>
                </a:solidFill>
                <a:latin typeface="PingFang SC Regular"/>
                <a:ea typeface="PingFang SC Regular"/>
                <a:cs typeface="PingFang SC Regular"/>
                <a:sym typeface="PingFang SC Regular"/>
              </a:defRPr>
            </a:pPr>
            <a:r>
              <a:t>428 Precondition Required：用户请求中缺失了条件类头部，例如 If-Match</a:t>
            </a:r>
          </a:p>
          <a:p>
            <a:pPr lvl="1" marL="624205" indent="-208280" algn="l" defTabSz="831850">
              <a:lnSpc>
                <a:spcPct val="120000"/>
              </a:lnSpc>
              <a:spcBef>
                <a:spcPts val="600"/>
              </a:spcBef>
              <a:buSzPct val="100000"/>
              <a:buFont typeface="Arial"/>
              <a:buChar char="•"/>
              <a:defRPr sz="1800">
                <a:solidFill>
                  <a:srgbClr val="535353"/>
                </a:solidFill>
                <a:latin typeface="PingFang SC Regular"/>
                <a:ea typeface="PingFang SC Regular"/>
                <a:cs typeface="PingFang SC Regular"/>
                <a:sym typeface="PingFang SC Regular"/>
              </a:defRPr>
            </a:pPr>
            <a:r>
              <a:t>429 Too Many Requests：客户端发送请求的速率过快</a:t>
            </a:r>
          </a:p>
          <a:p>
            <a:pPr lvl="1" marL="624205" indent="-208280" algn="l" defTabSz="831850">
              <a:lnSpc>
                <a:spcPct val="120000"/>
              </a:lnSpc>
              <a:spcBef>
                <a:spcPts val="600"/>
              </a:spcBef>
              <a:buSzPct val="100000"/>
              <a:buFont typeface="Arial"/>
              <a:buChar char="•"/>
              <a:defRPr sz="1800">
                <a:solidFill>
                  <a:srgbClr val="535353"/>
                </a:solidFill>
                <a:latin typeface="PingFang SC Regular"/>
                <a:ea typeface="PingFang SC Regular"/>
                <a:cs typeface="PingFang SC Regular"/>
                <a:sym typeface="PingFang SC Regular"/>
              </a:defRPr>
            </a:pPr>
            <a:r>
              <a:t>431 Request Header Fields Too Large：请求的 HEADER 头部大小超过限制</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副标题 2"/>
          <p:cNvSpPr txBox="1"/>
          <p:nvPr>
            <p:ph type="subTitle" idx="1"/>
          </p:nvPr>
        </p:nvSpPr>
        <p:spPr>
          <a:xfrm>
            <a:off x="660400" y="1358900"/>
            <a:ext cx="10825010" cy="4672375"/>
          </a:xfrm>
          <a:prstGeom prst="rect">
            <a:avLst/>
          </a:prstGeom>
        </p:spPr>
        <p:txBody>
          <a:bodyPr/>
          <a:lstStyle/>
          <a:p>
            <a:pPr marL="228600" indent="-228600" algn="l">
              <a:lnSpc>
                <a:spcPct val="120000"/>
              </a:lnSpc>
              <a:spcBef>
                <a:spcPts val="700"/>
              </a:spcBef>
              <a:buSzPct val="100000"/>
              <a:buFont typeface="Arial"/>
              <a:buChar char="•"/>
              <a:defRPr>
                <a:latin typeface="PingFang SC Regular"/>
                <a:ea typeface="PingFang SC Regular"/>
                <a:cs typeface="PingFang SC Regular"/>
                <a:sym typeface="PingFang SC Regular"/>
              </a:defRPr>
            </a:pPr>
            <a:r>
              <a:t>5xx：服务器端出现错误</a:t>
            </a:r>
          </a:p>
          <a:p>
            <a:pPr lvl="1" marL="685800" indent="-228600" algn="l">
              <a:lnSpc>
                <a:spcPct val="120000"/>
              </a:lnSpc>
              <a:spcBef>
                <a:spcPts val="700"/>
              </a:spcBef>
              <a:buSzPct val="100000"/>
              <a:buFont typeface="Arial"/>
              <a:buChar char="•"/>
              <a:defRPr sz="2000">
                <a:solidFill>
                  <a:srgbClr val="535353"/>
                </a:solidFill>
                <a:latin typeface="Microsoft YaHei"/>
                <a:ea typeface="Microsoft YaHei"/>
                <a:cs typeface="Microsoft YaHei"/>
                <a:sym typeface="Microsoft YaHei"/>
              </a:defRPr>
            </a:pPr>
            <a:r>
              <a:t>500 Internal Server Error：服务器内部错误，且不属于以下错误类型</a:t>
            </a:r>
          </a:p>
          <a:p>
            <a:pPr lvl="1" marL="685800" indent="-228600" algn="l">
              <a:lnSpc>
                <a:spcPct val="120000"/>
              </a:lnSpc>
              <a:spcBef>
                <a:spcPts val="700"/>
              </a:spcBef>
              <a:buSzPct val="100000"/>
              <a:buFont typeface="Arial"/>
              <a:buChar char="•"/>
              <a:defRPr sz="2000">
                <a:solidFill>
                  <a:srgbClr val="535353"/>
                </a:solidFill>
                <a:latin typeface="Microsoft YaHei"/>
                <a:ea typeface="Microsoft YaHei"/>
                <a:cs typeface="Microsoft YaHei"/>
                <a:sym typeface="Microsoft YaHei"/>
              </a:defRPr>
            </a:pPr>
            <a:r>
              <a:t>502 Bad Gateway：代理服务器无法获取到合法响应</a:t>
            </a:r>
          </a:p>
          <a:p>
            <a:pPr lvl="1" marL="685800" indent="-228600" algn="l">
              <a:lnSpc>
                <a:spcPct val="120000"/>
              </a:lnSpc>
              <a:spcBef>
                <a:spcPts val="700"/>
              </a:spcBef>
              <a:buSzPct val="100000"/>
              <a:buFont typeface="Arial"/>
              <a:buChar char="•"/>
              <a:defRPr sz="2000">
                <a:solidFill>
                  <a:srgbClr val="535353"/>
                </a:solidFill>
                <a:latin typeface="Microsoft YaHei"/>
                <a:ea typeface="Microsoft YaHei"/>
                <a:cs typeface="Microsoft YaHei"/>
                <a:sym typeface="Microsoft YaHei"/>
              </a:defRPr>
            </a:pPr>
            <a:r>
              <a:t>503 Service Unavailable：服务器资源尚未准备好处理当前请求</a:t>
            </a:r>
          </a:p>
          <a:p>
            <a:pPr lvl="1" marL="685800" indent="-228600" algn="l">
              <a:lnSpc>
                <a:spcPct val="120000"/>
              </a:lnSpc>
              <a:spcBef>
                <a:spcPts val="700"/>
              </a:spcBef>
              <a:buSzPct val="100000"/>
              <a:buFont typeface="Arial"/>
              <a:buChar char="•"/>
              <a:defRPr sz="2000">
                <a:solidFill>
                  <a:srgbClr val="535353"/>
                </a:solidFill>
                <a:latin typeface="Microsoft YaHei"/>
                <a:ea typeface="Microsoft YaHei"/>
                <a:cs typeface="Microsoft YaHei"/>
                <a:sym typeface="Microsoft YaHei"/>
              </a:defRPr>
            </a:pPr>
            <a:r>
              <a:t>504 Gateway Timeout：代理服务器无法及时的从上游获得响应</a:t>
            </a:r>
          </a:p>
        </p:txBody>
      </p:sp>
      <p:pic>
        <p:nvPicPr>
          <p:cNvPr id="446"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44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44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5xx常见错误码</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2"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453" name="标题 1"/>
          <p:cNvSpPr txBox="1"/>
          <p:nvPr/>
        </p:nvSpPr>
        <p:spPr>
          <a:xfrm>
            <a:off x="611981" y="908855"/>
            <a:ext cx="11723745" cy="54282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spcBef>
                <a:spcPts val="1000"/>
              </a:spcBef>
              <a:defRPr sz="3000">
                <a:latin typeface="PingFang SC Regular"/>
                <a:ea typeface="PingFang SC Regular"/>
                <a:cs typeface="PingFang SC Regular"/>
                <a:sym typeface="PingFang SC Regular"/>
              </a:defRPr>
            </a:pPr>
            <a:r>
              <a:t>Restful API的设计原则</a:t>
            </a:r>
          </a:p>
          <a:p>
            <a:pPr>
              <a:spcBef>
                <a:spcPts val="1000"/>
              </a:spcBef>
              <a:defRPr sz="3000">
                <a:latin typeface="PingFang SC Regular"/>
                <a:ea typeface="PingFang SC Regular"/>
                <a:cs typeface="PingFang SC Regular"/>
                <a:sym typeface="PingFang SC Regular"/>
              </a:defRPr>
            </a:pPr>
            <a:r>
              <a:t>HTTP常见方法的含义</a:t>
            </a:r>
          </a:p>
          <a:p>
            <a:pPr>
              <a:spcBef>
                <a:spcPts val="1000"/>
              </a:spcBef>
              <a:defRPr sz="3000">
                <a:latin typeface="PingFang SC Regular"/>
                <a:ea typeface="PingFang SC Regular"/>
                <a:cs typeface="PingFang SC Regular"/>
                <a:sym typeface="PingFang SC Regular"/>
              </a:defRPr>
            </a:pPr>
            <a:r>
              <a:t>HTTP常见响应码的含义</a:t>
            </a:r>
          </a:p>
          <a:p>
            <a:pPr>
              <a:spcBef>
                <a:spcPts val="1000"/>
              </a:spcBef>
              <a:defRPr sz="3600">
                <a:solidFill>
                  <a:srgbClr val="DC5936"/>
                </a:solidFill>
                <a:latin typeface="PingFang SC Regular"/>
                <a:ea typeface="PingFang SC Regular"/>
                <a:cs typeface="PingFang SC Regular"/>
                <a:sym typeface="PingFang SC Regular"/>
              </a:defRPr>
            </a:pPr>
            <a:r>
              <a:t>HTTP常见头部的含义</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副标题 2"/>
          <p:cNvSpPr txBox="1"/>
          <p:nvPr/>
        </p:nvSpPr>
        <p:spPr>
          <a:xfrm>
            <a:off x="660400" y="1157517"/>
            <a:ext cx="4879877" cy="53913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1770" indent="-191770" defTabSz="767715">
              <a:lnSpc>
                <a:spcPct val="120000"/>
              </a:lnSpc>
              <a:buSzPct val="100000"/>
              <a:buAutoNum type="arabicPeriod" startAt="1"/>
              <a:defRPr sz="2000">
                <a:latin typeface="PingFang SC Regular"/>
                <a:ea typeface="PingFang SC Regular"/>
                <a:cs typeface="PingFang SC Regular"/>
                <a:sym typeface="PingFang SC Regular"/>
              </a:defRPr>
            </a:pPr>
            <a:r>
              <a:t>与下游建立 TCP 连接</a:t>
            </a:r>
          </a:p>
          <a:p>
            <a:pPr marL="191770" indent="-191770" defTabSz="767715">
              <a:lnSpc>
                <a:spcPct val="120000"/>
              </a:lnSpc>
              <a:buSzPct val="100000"/>
              <a:buAutoNum type="arabicPeriod" startAt="1"/>
              <a:defRPr sz="2000">
                <a:latin typeface="PingFang SC Regular"/>
                <a:ea typeface="PingFang SC Regular"/>
                <a:cs typeface="PingFang SC Regular"/>
                <a:sym typeface="PingFang SC Regular"/>
              </a:defRPr>
            </a:pPr>
            <a:r>
              <a:t>接收HTTP请求Header</a:t>
            </a:r>
          </a:p>
          <a:p>
            <a:pPr marL="191770" indent="-191770" defTabSz="767715">
              <a:lnSpc>
                <a:spcPct val="120000"/>
              </a:lnSpc>
              <a:buSzPct val="100000"/>
              <a:buAutoNum type="arabicPeriod" startAt="1"/>
              <a:defRPr sz="2000">
                <a:latin typeface="PingFang SC Regular"/>
                <a:ea typeface="PingFang SC Regular"/>
                <a:cs typeface="PingFang SC Regular"/>
                <a:sym typeface="PingFang SC Regular"/>
              </a:defRPr>
            </a:pPr>
            <a:r>
              <a:t>匹配 Host 头部与配置域名</a:t>
            </a:r>
          </a:p>
          <a:p>
            <a:pPr marL="191770" indent="-191770" defTabSz="767715">
              <a:lnSpc>
                <a:spcPct val="120000"/>
              </a:lnSpc>
              <a:buSzPct val="100000"/>
              <a:buAutoNum type="arabicPeriod" startAt="1"/>
              <a:defRPr sz="2000">
                <a:latin typeface="PingFang SC Regular"/>
                <a:ea typeface="PingFang SC Regular"/>
                <a:cs typeface="PingFang SC Regular"/>
                <a:sym typeface="PingFang SC Regular"/>
              </a:defRPr>
            </a:pPr>
            <a:r>
              <a:t>匹配Method、URI</a:t>
            </a:r>
          </a:p>
          <a:p>
            <a:pPr marL="191770" indent="-191770" defTabSz="767715">
              <a:lnSpc>
                <a:spcPct val="120000"/>
              </a:lnSpc>
              <a:buSzPct val="100000"/>
              <a:buAutoNum type="arabicPeriod" startAt="1"/>
              <a:defRPr sz="2000">
                <a:latin typeface="PingFang SC Regular"/>
                <a:ea typeface="PingFang SC Regular"/>
                <a:cs typeface="PingFang SC Regular"/>
                <a:sym typeface="PingFang SC Regular"/>
              </a:defRPr>
            </a:pPr>
            <a:r>
              <a:t>处理负载均衡、协议转换等逻辑</a:t>
            </a:r>
          </a:p>
          <a:p>
            <a:pPr marL="191770" indent="-191770" defTabSz="767715">
              <a:lnSpc>
                <a:spcPct val="120000"/>
              </a:lnSpc>
              <a:buSzPct val="100000"/>
              <a:buAutoNum type="arabicPeriod" startAt="1"/>
              <a:defRPr sz="2000">
                <a:latin typeface="PingFang SC Regular"/>
                <a:ea typeface="PingFang SC Regular"/>
                <a:cs typeface="PingFang SC Regular"/>
                <a:sym typeface="PingFang SC Regular"/>
              </a:defRPr>
            </a:pPr>
            <a:r>
              <a:t>接收、处理及转发HTTP请求Body</a:t>
            </a:r>
          </a:p>
          <a:p>
            <a:pPr marL="191770" indent="-191770" defTabSz="767715">
              <a:lnSpc>
                <a:spcPct val="120000"/>
              </a:lnSpc>
              <a:buSzPct val="100000"/>
              <a:buAutoNum type="arabicPeriod" startAt="1"/>
              <a:defRPr sz="2000">
                <a:latin typeface="PingFang SC Regular"/>
                <a:ea typeface="PingFang SC Regular"/>
                <a:cs typeface="PingFang SC Regular"/>
                <a:sym typeface="PingFang SC Regular"/>
              </a:defRPr>
            </a:pPr>
            <a:r>
              <a:t>接收上游HTTP响应Header</a:t>
            </a:r>
          </a:p>
          <a:p>
            <a:pPr marL="191770" indent="-191770" defTabSz="767715">
              <a:lnSpc>
                <a:spcPct val="120000"/>
              </a:lnSpc>
              <a:buSzPct val="100000"/>
              <a:buAutoNum type="arabicPeriod" startAt="1"/>
              <a:defRPr sz="2000">
                <a:latin typeface="PingFang SC Regular"/>
                <a:ea typeface="PingFang SC Regular"/>
                <a:cs typeface="PingFang SC Regular"/>
                <a:sym typeface="PingFang SC Regular"/>
              </a:defRPr>
            </a:pPr>
            <a:r>
              <a:t>处理超时、熔断、重试等逻辑</a:t>
            </a:r>
          </a:p>
          <a:p>
            <a:pPr marL="191770" indent="-191770" defTabSz="767715">
              <a:lnSpc>
                <a:spcPct val="120000"/>
              </a:lnSpc>
              <a:buSzPct val="100000"/>
              <a:buAutoNum type="arabicPeriod" startAt="1"/>
              <a:defRPr sz="2000">
                <a:latin typeface="PingFang SC Regular"/>
                <a:ea typeface="PingFang SC Regular"/>
                <a:cs typeface="PingFang SC Regular"/>
                <a:sym typeface="PingFang SC Regular"/>
              </a:defRPr>
            </a:pPr>
            <a:r>
              <a:t>转发上游 HTTP 响应Body</a:t>
            </a:r>
          </a:p>
          <a:p>
            <a:pPr marL="191770" indent="-191770" defTabSz="767715">
              <a:lnSpc>
                <a:spcPct val="120000"/>
              </a:lnSpc>
              <a:buSzPct val="100000"/>
              <a:buAutoNum type="arabicPeriod" startAt="1"/>
              <a:defRPr sz="2000">
                <a:latin typeface="PingFang SC Regular"/>
                <a:ea typeface="PingFang SC Regular"/>
                <a:cs typeface="PingFang SC Regular"/>
                <a:sym typeface="PingFang SC Regular"/>
              </a:defRPr>
            </a:pPr>
            <a:r>
              <a:t>记录access访问日志</a:t>
            </a:r>
          </a:p>
        </p:txBody>
      </p:sp>
      <p:pic>
        <p:nvPicPr>
          <p:cNvPr id="458"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45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46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七层Proxy转发HTTP消息的流程</a:t>
            </a:r>
          </a:p>
        </p:txBody>
      </p:sp>
      <p:pic>
        <p:nvPicPr>
          <p:cNvPr id="461" name="web协议训练营-打印版vbvbv-54.jpg" descr="web协议训练营-打印版vbvbv-54.jpg"/>
          <p:cNvPicPr>
            <a:picLocks noChangeAspect="1"/>
          </p:cNvPicPr>
          <p:nvPr/>
        </p:nvPicPr>
        <p:blipFill>
          <a:blip r:embed="rId4">
            <a:extLst/>
          </a:blip>
          <a:srcRect l="47882" t="17735" r="13823" b="0"/>
          <a:stretch>
            <a:fillRect/>
          </a:stretch>
        </p:blipFill>
        <p:spPr>
          <a:xfrm>
            <a:off x="6923624" y="1009140"/>
            <a:ext cx="4840347" cy="5848861"/>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副标题 2"/>
          <p:cNvSpPr txBox="1"/>
          <p:nvPr/>
        </p:nvSpPr>
        <p:spPr>
          <a:xfrm>
            <a:off x="660400" y="1552980"/>
            <a:ext cx="11086812" cy="31138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lnSpc>
                <a:spcPct val="130000"/>
              </a:lnSpc>
              <a:buSzPct val="100000"/>
              <a:buAutoNum type="arabicPeriod" startAt="1"/>
              <a:defRPr sz="2400">
                <a:latin typeface="PingFang SC Regular"/>
                <a:ea typeface="PingFang SC Regular"/>
                <a:cs typeface="PingFang SC Regular"/>
                <a:sym typeface="PingFang SC Regular"/>
              </a:defRPr>
            </a:pPr>
            <a:r>
              <a:t>TCP 连接四元组（src ip，src port,，dst ip，dst port）</a:t>
            </a:r>
          </a:p>
          <a:p>
            <a:pPr marL="228600" indent="-228600">
              <a:lnSpc>
                <a:spcPct val="130000"/>
              </a:lnSpc>
              <a:buSzPct val="100000"/>
              <a:buAutoNum type="arabicPeriod" startAt="1"/>
              <a:defRPr sz="2400">
                <a:latin typeface="PingFang SC Regular"/>
                <a:ea typeface="PingFang SC Regular"/>
                <a:cs typeface="PingFang SC Regular"/>
                <a:sym typeface="PingFang SC Regular"/>
              </a:defRPr>
            </a:pPr>
            <a:r>
              <a:t>HTTP 头部 X-Forwarded-For 用于传递 IP</a:t>
            </a:r>
          </a:p>
          <a:p>
            <a:pPr marL="228600" indent="-228600">
              <a:lnSpc>
                <a:spcPct val="130000"/>
              </a:lnSpc>
              <a:buSzPct val="100000"/>
              <a:buAutoNum type="arabicPeriod" startAt="1"/>
              <a:defRPr sz="2400">
                <a:latin typeface="PingFang SC Regular"/>
                <a:ea typeface="PingFang SC Regular"/>
                <a:cs typeface="PingFang SC Regular"/>
                <a:sym typeface="PingFang SC Regular"/>
              </a:defRPr>
            </a:pPr>
            <a:r>
              <a:t>HTTP 头部 X-Real-IP 用于传递用户 IP</a:t>
            </a:r>
          </a:p>
          <a:p>
            <a:pPr marL="228600" indent="-228600">
              <a:lnSpc>
                <a:spcPct val="130000"/>
              </a:lnSpc>
              <a:buSzPct val="100000"/>
              <a:buAutoNum type="arabicPeriod" startAt="1"/>
              <a:defRPr sz="2400">
                <a:latin typeface="PingFang SC Regular"/>
                <a:ea typeface="PingFang SC Regular"/>
                <a:cs typeface="PingFang SC Regular"/>
                <a:sym typeface="PingFang SC Regular"/>
              </a:defRPr>
            </a:pPr>
            <a:r>
              <a:t>网络中存在许多反向代理</a:t>
            </a:r>
          </a:p>
        </p:txBody>
      </p:sp>
      <p:pic>
        <p:nvPicPr>
          <p:cNvPr id="466"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46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46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如何传递客户端IP地址？</a:t>
            </a:r>
          </a:p>
        </p:txBody>
      </p:sp>
      <p:pic>
        <p:nvPicPr>
          <p:cNvPr id="469" name="图像" descr="图像"/>
          <p:cNvPicPr>
            <a:picLocks noChangeAspect="1"/>
          </p:cNvPicPr>
          <p:nvPr/>
        </p:nvPicPr>
        <p:blipFill>
          <a:blip r:embed="rId4">
            <a:extLst/>
          </a:blip>
          <a:stretch>
            <a:fillRect/>
          </a:stretch>
        </p:blipFill>
        <p:spPr>
          <a:xfrm>
            <a:off x="2381915" y="4169885"/>
            <a:ext cx="1966569" cy="1332609"/>
          </a:xfrm>
          <a:prstGeom prst="rect">
            <a:avLst/>
          </a:prstGeom>
          <a:ln w="12700">
            <a:miter lim="400000"/>
          </a:ln>
        </p:spPr>
      </p:pic>
      <p:pic>
        <p:nvPicPr>
          <p:cNvPr id="470" name="图像" descr="图像"/>
          <p:cNvPicPr>
            <a:picLocks noChangeAspect="1"/>
          </p:cNvPicPr>
          <p:nvPr/>
        </p:nvPicPr>
        <p:blipFill>
          <a:blip r:embed="rId5">
            <a:extLst/>
          </a:blip>
          <a:stretch>
            <a:fillRect/>
          </a:stretch>
        </p:blipFill>
        <p:spPr>
          <a:xfrm>
            <a:off x="5829072" y="1314883"/>
            <a:ext cx="5597558" cy="5044131"/>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4"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475"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476"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Proactive 主动式内容协商</a:t>
            </a:r>
          </a:p>
        </p:txBody>
      </p:sp>
      <p:pic>
        <p:nvPicPr>
          <p:cNvPr id="477" name="图像" descr="图像"/>
          <p:cNvPicPr>
            <a:picLocks noChangeAspect="1"/>
          </p:cNvPicPr>
          <p:nvPr/>
        </p:nvPicPr>
        <p:blipFill>
          <a:blip r:embed="rId4">
            <a:extLst/>
          </a:blip>
          <a:stretch>
            <a:fillRect/>
          </a:stretch>
        </p:blipFill>
        <p:spPr>
          <a:xfrm>
            <a:off x="1406231" y="1165299"/>
            <a:ext cx="9379540" cy="490227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5"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13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3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应用层视角：Web请求</a:t>
            </a:r>
          </a:p>
        </p:txBody>
      </p:sp>
      <p:pic>
        <p:nvPicPr>
          <p:cNvPr id="138" name="图像" descr="图像"/>
          <p:cNvPicPr>
            <a:picLocks noChangeAspect="1"/>
          </p:cNvPicPr>
          <p:nvPr/>
        </p:nvPicPr>
        <p:blipFill>
          <a:blip r:embed="rId4">
            <a:extLst/>
          </a:blip>
          <a:stretch>
            <a:fillRect/>
          </a:stretch>
        </p:blipFill>
        <p:spPr>
          <a:xfrm>
            <a:off x="816368" y="1246813"/>
            <a:ext cx="10559263" cy="5273150"/>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1"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48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48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短连接与长连接</a:t>
            </a:r>
          </a:p>
        </p:txBody>
      </p:sp>
      <p:pic>
        <p:nvPicPr>
          <p:cNvPr id="484" name="1-60-57.png" descr="1-60-57.png"/>
          <p:cNvPicPr>
            <a:picLocks noChangeAspect="1"/>
          </p:cNvPicPr>
          <p:nvPr/>
        </p:nvPicPr>
        <p:blipFill>
          <a:blip r:embed="rId4">
            <a:extLst/>
          </a:blip>
          <a:srcRect l="0" t="16823" r="0" b="0"/>
          <a:stretch>
            <a:fillRect/>
          </a:stretch>
        </p:blipFill>
        <p:spPr>
          <a:xfrm>
            <a:off x="0" y="1153756"/>
            <a:ext cx="12192000" cy="5704245"/>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8"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48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49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Connection头部仅针对当前连接有效</a:t>
            </a:r>
          </a:p>
        </p:txBody>
      </p:sp>
      <p:pic>
        <p:nvPicPr>
          <p:cNvPr id="491" name="1-60-58.png" descr="1-60-58.png"/>
          <p:cNvPicPr>
            <a:picLocks noChangeAspect="1"/>
          </p:cNvPicPr>
          <p:nvPr/>
        </p:nvPicPr>
        <p:blipFill>
          <a:blip r:embed="rId4">
            <a:extLst/>
          </a:blip>
          <a:srcRect l="0" t="15338" r="0" b="0"/>
          <a:stretch>
            <a:fillRect/>
          </a:stretch>
        </p:blipFill>
        <p:spPr>
          <a:xfrm>
            <a:off x="0" y="1051882"/>
            <a:ext cx="12192000" cy="5806119"/>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5"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96" name="副标题 2"/>
          <p:cNvSpPr txBox="1"/>
          <p:nvPr/>
        </p:nvSpPr>
        <p:spPr>
          <a:xfrm>
            <a:off x="609600" y="1295399"/>
            <a:ext cx="10820400" cy="61361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只有理解了常见HTTP方法、响应码的含义，才能设计出符合REST架构的API。</a:t>
            </a:r>
          </a:p>
          <a:p>
            <a:pPr marL="228600" indent="-228600">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Host头部允许在1个IPv4地址上部署多个域名。</a:t>
            </a:r>
          </a:p>
          <a:p>
            <a:pPr marL="228600" indent="-228600">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当下的内容协商方式使用了Proactive模式，这要求我们掌握编码、语言、内容格式与质量等相关的头部。</a:t>
            </a:r>
          </a:p>
          <a:p>
            <a:pPr marL="228600" indent="-228600">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四层以上的代理服务器将导致无法从socket上获取客户端IP地址，掌握X-Forwarded-For等头部可以绕过这一限制。</a:t>
            </a:r>
          </a:p>
          <a:p>
            <a:pPr marL="228600" indent="-228600">
              <a:lnSpc>
                <a:spcPct val="120000"/>
              </a:lnSpc>
              <a:spcBef>
                <a:spcPts val="800"/>
              </a:spcBef>
              <a:buSzPct val="100000"/>
              <a:buAutoNum type="arabicPeriod" startAt="1"/>
              <a:defRPr sz="2000">
                <a:latin typeface="PingFang SC Regular"/>
                <a:ea typeface="PingFang SC Regular"/>
                <a:cs typeface="PingFang SC Regular"/>
                <a:sym typeface="PingFang SC Regular"/>
              </a:defRPr>
            </a:pPr>
            <a:r>
              <a:t>掌握Connection头部后，可以通过HTTP长连接提升协议性能。</a:t>
            </a:r>
          </a:p>
        </p:txBody>
      </p:sp>
      <p:pic>
        <p:nvPicPr>
          <p:cNvPr id="497"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498"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499"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本课程总结</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1"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502"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50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50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课后思考题</a:t>
            </a:r>
          </a:p>
        </p:txBody>
      </p:sp>
      <p:sp>
        <p:nvSpPr>
          <p:cNvPr id="505" name="设计Restful API该注意哪些问题？"/>
          <p:cNvSpPr txBox="1"/>
          <p:nvPr>
            <p:ph type="subTitle" idx="1"/>
          </p:nvPr>
        </p:nvSpPr>
        <p:spPr>
          <a:xfrm>
            <a:off x="673100" y="1825625"/>
            <a:ext cx="10515600" cy="4351338"/>
          </a:xfrm>
          <a:prstGeom prst="rect">
            <a:avLst/>
          </a:prstGeom>
        </p:spPr>
        <p:txBody>
          <a:bodyPr/>
          <a:lstStyle/>
          <a:p>
            <a:pPr algn="l">
              <a:defRPr>
                <a:latin typeface="PingFang SC Regular"/>
                <a:ea typeface="PingFang SC Regular"/>
                <a:cs typeface="PingFang SC Regular"/>
                <a:sym typeface="PingFang SC Regular"/>
              </a:defRPr>
            </a:pPr>
            <a:r>
              <a:t>设计</a:t>
            </a:r>
            <a:r>
              <a:t>Restful API</a:t>
            </a:r>
            <a:r>
              <a:t>该注意哪些问题？</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7" name="ppt封面-5.jpg" descr="ppt封面-5.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508" name="副标题 2"/>
          <p:cNvSpPr txBox="1"/>
          <p:nvPr/>
        </p:nvSpPr>
        <p:spPr>
          <a:xfrm>
            <a:off x="660400" y="2135305"/>
            <a:ext cx="10795000" cy="18735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6059" indent="-226059" defTabSz="904875">
              <a:lnSpc>
                <a:spcPct val="130000"/>
              </a:lnSpc>
              <a:buSzPct val="100000"/>
              <a:buAutoNum type="arabicPeriod" startAt="1"/>
              <a:defRPr sz="2700">
                <a:latin typeface="PingFang SC Regular"/>
                <a:ea typeface="PingFang SC Regular"/>
                <a:cs typeface="PingFang SC Regular"/>
                <a:sym typeface="PingFang SC Regular"/>
              </a:defRPr>
            </a:pPr>
            <a:r>
              <a:t>浏览器的同源策略与跨域访问</a:t>
            </a:r>
          </a:p>
          <a:p>
            <a:pPr marL="226059" indent="-226059" defTabSz="904875">
              <a:lnSpc>
                <a:spcPct val="130000"/>
              </a:lnSpc>
              <a:buSzPct val="100000"/>
              <a:buAutoNum type="arabicPeriod" startAt="1"/>
              <a:defRPr sz="2700">
                <a:latin typeface="PingFang SC Regular"/>
                <a:ea typeface="PingFang SC Regular"/>
                <a:cs typeface="PingFang SC Regular"/>
                <a:sym typeface="PingFang SC Regular"/>
              </a:defRPr>
            </a:pPr>
            <a:r>
              <a:t>浏览器的Referer头部与防盗链</a:t>
            </a:r>
          </a:p>
          <a:p>
            <a:pPr marL="226059" indent="-226059" defTabSz="904875">
              <a:lnSpc>
                <a:spcPct val="130000"/>
              </a:lnSpc>
              <a:buSzPct val="100000"/>
              <a:buAutoNum type="arabicPeriod" startAt="1"/>
              <a:defRPr sz="2700">
                <a:latin typeface="PingFang SC Regular"/>
                <a:ea typeface="PingFang SC Regular"/>
                <a:cs typeface="PingFang SC Regular"/>
                <a:sym typeface="PingFang SC Regular"/>
              </a:defRPr>
            </a:pPr>
            <a:r>
              <a:t>浏览器对JS的限制</a:t>
            </a:r>
          </a:p>
        </p:txBody>
      </p:sp>
      <p:pic>
        <p:nvPicPr>
          <p:cNvPr id="509"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51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511" name="标题 1"/>
          <p:cNvSpPr txBox="1"/>
          <p:nvPr/>
        </p:nvSpPr>
        <p:spPr>
          <a:xfrm>
            <a:off x="611980" y="265161"/>
            <a:ext cx="8635308" cy="6184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defTabSz="886460">
              <a:lnSpc>
                <a:spcPct val="90000"/>
              </a:lnSpc>
              <a:defRPr sz="2900">
                <a:solidFill>
                  <a:srgbClr val="DC5A36"/>
                </a:solidFill>
                <a:latin typeface="PingFang SC Semibold"/>
                <a:ea typeface="PingFang SC Semibold"/>
                <a:cs typeface="PingFang SC Semibold"/>
                <a:sym typeface="PingFang SC Semibold"/>
              </a:defRPr>
            </a:lvl1pPr>
          </a:lstStyle>
          <a:p>
            <a:pPr/>
            <a:r>
              <a:t>课时4: 哪些HTTP头部配合浏览器增强了Web安全？</a:t>
            </a:r>
          </a:p>
        </p:txBody>
      </p:sp>
      <p:sp>
        <p:nvSpPr>
          <p:cNvPr id="512" name="内容占位符 2"/>
          <p:cNvSpPr txBox="1"/>
          <p:nvPr/>
        </p:nvSpPr>
        <p:spPr>
          <a:xfrm>
            <a:off x="688179" y="1390927"/>
            <a:ext cx="6242245" cy="7471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nSpc>
                <a:spcPct val="90000"/>
              </a:lnSpc>
              <a:spcBef>
                <a:spcPts val="1000"/>
              </a:spcBef>
              <a:defRPr sz="2800">
                <a:solidFill>
                  <a:srgbClr val="EE4E25"/>
                </a:solidFill>
              </a:defRPr>
            </a:lvl1pPr>
          </a:lstStyle>
          <a:p>
            <a:pPr/>
            <a:r>
              <a:t>你将掌握：</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6"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517" name="副标题 2"/>
          <p:cNvSpPr txBox="1"/>
          <p:nvPr>
            <p:ph type="subTitle" idx="1"/>
          </p:nvPr>
        </p:nvSpPr>
        <p:spPr>
          <a:xfrm>
            <a:off x="609600" y="884437"/>
            <a:ext cx="10515600" cy="4780674"/>
          </a:xfrm>
          <a:prstGeom prst="rect">
            <a:avLst/>
          </a:prstGeom>
        </p:spPr>
        <p:txBody>
          <a:bodyPr/>
          <a:lstStyle/>
          <a:p>
            <a:pPr algn="l">
              <a:defRPr sz="3600">
                <a:solidFill>
                  <a:srgbClr val="F04C28"/>
                </a:solidFill>
                <a:latin typeface="PingFang SC Regular"/>
                <a:ea typeface="PingFang SC Regular"/>
                <a:cs typeface="PingFang SC Regular"/>
                <a:sym typeface="PingFang SC Regular"/>
              </a:defRPr>
            </a:pPr>
            <a:r>
              <a:t>理解浏览器的“同源策略”</a:t>
            </a:r>
          </a:p>
          <a:p>
            <a:pPr algn="l">
              <a:defRPr sz="3000">
                <a:latin typeface="PingFang SC Regular"/>
                <a:ea typeface="PingFang SC Regular"/>
                <a:cs typeface="PingFang SC Regular"/>
                <a:sym typeface="PingFang SC Regular"/>
              </a:defRPr>
            </a:pPr>
            <a:r>
              <a:t>CSRF攻击的防御方法</a:t>
            </a:r>
          </a:p>
          <a:p>
            <a:pPr algn="l">
              <a:defRPr sz="3000">
                <a:latin typeface="PingFang SC Regular"/>
                <a:ea typeface="PingFang SC Regular"/>
                <a:cs typeface="PingFang SC Regular"/>
                <a:sym typeface="PingFang SC Regular"/>
              </a:defRPr>
            </a:pPr>
            <a:r>
              <a:t>识别有效站点的方法</a:t>
            </a:r>
          </a:p>
          <a:p>
            <a:pPr algn="l">
              <a:defRPr sz="3000">
                <a:latin typeface="PingFang SC Regular"/>
                <a:ea typeface="PingFang SC Regular"/>
                <a:cs typeface="PingFang SC Regular"/>
                <a:sym typeface="PingFang SC Regular"/>
              </a:defRPr>
            </a:pPr>
            <a:r>
              <a:t>XSS攻击的防御方法</a:t>
            </a:r>
          </a:p>
          <a:p>
            <a:pPr algn="l">
              <a:defRPr sz="3000">
                <a:latin typeface="PingFang SC Regular"/>
                <a:ea typeface="PingFang SC Regular"/>
                <a:cs typeface="PingFang SC Regular"/>
                <a:sym typeface="PingFang SC Regular"/>
              </a:defRPr>
            </a:pPr>
            <a:r>
              <a:t>点击劫持的防御方法</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1" name="55.jpg" descr="55.jpg"/>
          <p:cNvPicPr>
            <a:picLocks noChangeAspect="1"/>
          </p:cNvPicPr>
          <p:nvPr/>
        </p:nvPicPr>
        <p:blipFill>
          <a:blip r:embed="rId3">
            <a:extLst/>
          </a:blip>
          <a:stretch>
            <a:fillRect/>
          </a:stretch>
        </p:blipFill>
        <p:spPr>
          <a:xfrm>
            <a:off x="995590" y="875660"/>
            <a:ext cx="10124620" cy="5963405"/>
          </a:xfrm>
          <a:prstGeom prst="rect">
            <a:avLst/>
          </a:prstGeom>
          <a:ln w="12700">
            <a:miter lim="400000"/>
          </a:ln>
        </p:spPr>
      </p:pic>
      <p:pic>
        <p:nvPicPr>
          <p:cNvPr id="522"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52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52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多数HTTP请求，不是用户点击发出的…</a:t>
            </a:r>
          </a:p>
        </p:txBody>
      </p:sp>
      <p:pic>
        <p:nvPicPr>
          <p:cNvPr id="525" name="图像" descr="图像"/>
          <p:cNvPicPr>
            <a:picLocks noChangeAspect="1"/>
          </p:cNvPicPr>
          <p:nvPr/>
        </p:nvPicPr>
        <p:blipFill>
          <a:blip r:embed="rId5">
            <a:extLst/>
          </a:blip>
          <a:stretch>
            <a:fillRect/>
          </a:stretch>
        </p:blipFill>
        <p:spPr>
          <a:xfrm>
            <a:off x="1912859" y="1526317"/>
            <a:ext cx="2366992" cy="3187002"/>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9"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53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53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a站点的脚本，可以向b站点发送HTTP请求…</a:t>
            </a:r>
          </a:p>
        </p:txBody>
      </p:sp>
      <p:pic>
        <p:nvPicPr>
          <p:cNvPr id="532" name="打印版课件(1) 2-63.jpg" descr="打印版课件(1) 2-63.jpg"/>
          <p:cNvPicPr>
            <a:picLocks noChangeAspect="1"/>
          </p:cNvPicPr>
          <p:nvPr/>
        </p:nvPicPr>
        <p:blipFill>
          <a:blip r:embed="rId4">
            <a:extLst/>
          </a:blip>
          <a:srcRect l="0" t="17384" r="0" b="0"/>
          <a:stretch>
            <a:fillRect/>
          </a:stretch>
        </p:blipFill>
        <p:spPr>
          <a:xfrm>
            <a:off x="0" y="1192261"/>
            <a:ext cx="12192000" cy="5665739"/>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6"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53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53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缓存的Cookie会随请求自动发出</a:t>
            </a:r>
          </a:p>
        </p:txBody>
      </p:sp>
      <p:pic>
        <p:nvPicPr>
          <p:cNvPr id="539" name="图片 4" descr="图片 4"/>
          <p:cNvPicPr>
            <a:picLocks noChangeAspect="1"/>
          </p:cNvPicPr>
          <p:nvPr/>
        </p:nvPicPr>
        <p:blipFill>
          <a:blip r:embed="rId3">
            <a:extLst/>
          </a:blip>
          <a:stretch>
            <a:fillRect/>
          </a:stretch>
        </p:blipFill>
        <p:spPr>
          <a:xfrm>
            <a:off x="2665822" y="1645067"/>
            <a:ext cx="6860356" cy="3567866"/>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矩形: 圆角 5"/>
          <p:cNvSpPr/>
          <p:nvPr/>
        </p:nvSpPr>
        <p:spPr>
          <a:xfrm>
            <a:off x="1179920" y="2434025"/>
            <a:ext cx="6600093" cy="2362201"/>
          </a:xfrm>
          <a:prstGeom prst="roundRect">
            <a:avLst>
              <a:gd name="adj" fmla="val 16667"/>
            </a:avLst>
          </a:prstGeom>
          <a:solidFill>
            <a:srgbClr val="FFFFFF"/>
          </a:solidFill>
          <a:ln w="19050">
            <a:solidFill>
              <a:schemeClr val="accent2"/>
            </a:solidFill>
            <a:miter/>
          </a:ln>
        </p:spPr>
        <p:txBody>
          <a:bodyPr lIns="0" tIns="0" rIns="0" bIns="0" anchor="ctr"/>
          <a:lstStyle/>
          <a:p>
            <a:pPr algn="ctr"/>
          </a:p>
        </p:txBody>
      </p:sp>
      <p:sp>
        <p:nvSpPr>
          <p:cNvPr id="542" name="矩形: 圆角 6"/>
          <p:cNvSpPr/>
          <p:nvPr/>
        </p:nvSpPr>
        <p:spPr>
          <a:xfrm>
            <a:off x="8358690" y="2378548"/>
            <a:ext cx="2403232" cy="2362201"/>
          </a:xfrm>
          <a:prstGeom prst="roundRect">
            <a:avLst>
              <a:gd name="adj" fmla="val 16667"/>
            </a:avLst>
          </a:prstGeom>
          <a:solidFill>
            <a:srgbClr val="FFFFFF"/>
          </a:solidFill>
          <a:ln w="19050">
            <a:solidFill>
              <a:schemeClr val="accent2"/>
            </a:solidFill>
            <a:miter/>
          </a:ln>
        </p:spPr>
        <p:txBody>
          <a:bodyPr lIns="0" tIns="0" rIns="0" bIns="0" anchor="ctr"/>
          <a:lstStyle/>
          <a:p>
            <a:pPr algn="ctr"/>
          </a:p>
        </p:txBody>
      </p:sp>
      <p:sp>
        <p:nvSpPr>
          <p:cNvPr id="543" name="文本框 7"/>
          <p:cNvSpPr txBox="1"/>
          <p:nvPr/>
        </p:nvSpPr>
        <p:spPr>
          <a:xfrm>
            <a:off x="3499004" y="2565079"/>
            <a:ext cx="1502899"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000">
                <a:latin typeface="PingFang SC Regular"/>
                <a:ea typeface="PingFang SC Regular"/>
                <a:cs typeface="PingFang SC Regular"/>
                <a:sym typeface="PingFang SC Regular"/>
              </a:defRPr>
            </a:pPr>
            <a:r>
              <a:t>站点</a:t>
            </a:r>
            <a:r>
              <a:t>A</a:t>
            </a:r>
          </a:p>
        </p:txBody>
      </p:sp>
      <p:sp>
        <p:nvSpPr>
          <p:cNvPr id="544" name="文本框 8"/>
          <p:cNvSpPr txBox="1"/>
          <p:nvPr/>
        </p:nvSpPr>
        <p:spPr>
          <a:xfrm>
            <a:off x="8769440" y="2607896"/>
            <a:ext cx="1502899"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000">
                <a:latin typeface="PingFang SC Regular"/>
                <a:ea typeface="PingFang SC Regular"/>
                <a:cs typeface="PingFang SC Regular"/>
                <a:sym typeface="PingFang SC Regular"/>
              </a:defRPr>
            </a:pPr>
            <a:r>
              <a:t>站点</a:t>
            </a:r>
            <a:r>
              <a:t>B</a:t>
            </a:r>
          </a:p>
        </p:txBody>
      </p:sp>
      <p:sp>
        <p:nvSpPr>
          <p:cNvPr id="545" name="文本框 10"/>
          <p:cNvSpPr txBox="1"/>
          <p:nvPr/>
        </p:nvSpPr>
        <p:spPr>
          <a:xfrm>
            <a:off x="1575056" y="3272225"/>
            <a:ext cx="5747757" cy="1024891"/>
          </a:xfrm>
          <a:prstGeom prst="rect">
            <a:avLst/>
          </a:prstGeom>
          <a:solidFill>
            <a:srgbClr val="FFFFFF"/>
          </a:solidFill>
          <a:ln w="19050">
            <a:solidFill>
              <a:schemeClr val="accent6"/>
            </a:solidFill>
            <a:miter/>
          </a:ln>
          <a:extLst>
            <a:ext uri="{C572A759-6A51-4108-AA02-DFA0A04FC94B}">
              <ma14:wrappingTextBoxFlag xmlns:ma14="http://schemas.microsoft.com/office/mac/drawingml/2011/main" val="1"/>
            </a:ext>
          </a:extLst>
        </p:spPr>
        <p:txBody>
          <a:bodyPr lIns="45719" rIns="45719">
            <a:spAutoFit/>
          </a:bodyPr>
          <a:lstStyle/>
          <a:p>
            <a:pPr/>
            <a:r>
              <a:t>&lt;form action=‘/</a:t>
            </a:r>
            <a:r>
              <a:t>转帐</a:t>
            </a:r>
            <a:r>
              <a:t>’&gt;</a:t>
            </a:r>
          </a:p>
          <a:p>
            <a:pPr/>
            <a:r>
              <a:t>&lt;input name=“</a:t>
            </a:r>
            <a:r>
              <a:t>接收帐号</a:t>
            </a:r>
            <a:r>
              <a:t>” value=‘100000000’&gt;</a:t>
            </a:r>
          </a:p>
          <a:p>
            <a:pPr/>
            <a:r>
              <a:t>&lt;/form&gt;</a:t>
            </a:r>
          </a:p>
        </p:txBody>
      </p:sp>
      <p:pic>
        <p:nvPicPr>
          <p:cNvPr id="546" name="Picture 2" descr="Picture 2"/>
          <p:cNvPicPr>
            <a:picLocks noChangeAspect="1"/>
          </p:cNvPicPr>
          <p:nvPr/>
        </p:nvPicPr>
        <p:blipFill>
          <a:blip r:embed="rId3">
            <a:extLst/>
          </a:blip>
          <a:stretch>
            <a:fillRect/>
          </a:stretch>
        </p:blipFill>
        <p:spPr>
          <a:xfrm>
            <a:off x="8927336" y="3125696"/>
            <a:ext cx="1187106" cy="1189480"/>
          </a:xfrm>
          <a:prstGeom prst="rect">
            <a:avLst/>
          </a:prstGeom>
          <a:ln w="12700">
            <a:miter lim="400000"/>
          </a:ln>
        </p:spPr>
      </p:pic>
      <p:sp>
        <p:nvSpPr>
          <p:cNvPr id="547" name="直接箭头连接符 12"/>
          <p:cNvSpPr/>
          <p:nvPr/>
        </p:nvSpPr>
        <p:spPr>
          <a:xfrm flipH="1" flipV="1">
            <a:off x="6270666" y="3720434"/>
            <a:ext cx="2346755" cy="2"/>
          </a:xfrm>
          <a:prstGeom prst="line">
            <a:avLst/>
          </a:prstGeom>
          <a:ln w="19050">
            <a:solidFill>
              <a:srgbClr val="000000"/>
            </a:solidFill>
            <a:miter/>
            <a:tailEnd type="triangle"/>
          </a:ln>
        </p:spPr>
        <p:txBody>
          <a:bodyPr lIns="0" tIns="0" rIns="0" bIns="0"/>
          <a:lstStyle/>
          <a:p>
            <a:pPr/>
          </a:p>
        </p:txBody>
      </p:sp>
      <p:sp>
        <p:nvSpPr>
          <p:cNvPr id="548" name="文本框 16"/>
          <p:cNvSpPr txBox="1"/>
          <p:nvPr/>
        </p:nvSpPr>
        <p:spPr>
          <a:xfrm>
            <a:off x="1374592" y="1801573"/>
            <a:ext cx="1502899"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latin typeface="PingFang SC Regular"/>
                <a:ea typeface="PingFang SC Regular"/>
                <a:cs typeface="PingFang SC Regular"/>
                <a:sym typeface="PingFang SC Regular"/>
              </a:defRPr>
            </a:lvl1pPr>
          </a:lstStyle>
          <a:p>
            <a:pPr/>
            <a:r>
              <a:t>浏览器</a:t>
            </a:r>
          </a:p>
        </p:txBody>
      </p:sp>
      <p:pic>
        <p:nvPicPr>
          <p:cNvPr id="549"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55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55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如果没有同源策略</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43" name="标题 1"/>
          <p:cNvSpPr txBox="1"/>
          <p:nvPr/>
        </p:nvSpPr>
        <p:spPr>
          <a:xfrm>
            <a:off x="611981" y="1195967"/>
            <a:ext cx="7724369" cy="405044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spcBef>
                <a:spcPts val="1000"/>
              </a:spcBef>
              <a:defRPr sz="3000">
                <a:latin typeface="PingFang SC Regular"/>
                <a:ea typeface="PingFang SC Regular"/>
                <a:cs typeface="PingFang SC Regular"/>
                <a:sym typeface="PingFang SC Regular"/>
              </a:defRPr>
            </a:pPr>
            <a:r>
              <a:t>浏览器发起HTTP请求的逻辑</a:t>
            </a:r>
          </a:p>
          <a:p>
            <a:pPr>
              <a:spcBef>
                <a:spcPts val="1000"/>
              </a:spcBef>
              <a:defRPr sz="3600">
                <a:solidFill>
                  <a:srgbClr val="D95936"/>
                </a:solidFill>
                <a:latin typeface="PingFang SC Regular"/>
                <a:ea typeface="PingFang SC Regular"/>
                <a:cs typeface="PingFang SC Regular"/>
                <a:sym typeface="PingFang SC Regular"/>
              </a:defRPr>
            </a:pPr>
            <a:r>
              <a:t>OSI协议分层体系</a:t>
            </a:r>
          </a:p>
          <a:p>
            <a:pPr>
              <a:spcBef>
                <a:spcPts val="1000"/>
              </a:spcBef>
              <a:defRPr sz="3000">
                <a:latin typeface="PingFang SC Regular"/>
                <a:ea typeface="PingFang SC Regular"/>
                <a:cs typeface="PingFang SC Regular"/>
                <a:sym typeface="PingFang SC Regular"/>
              </a:defRPr>
            </a:pPr>
            <a:r>
              <a:t>通过抓包缩小问题边界</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5"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55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55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什么是同源策略？</a:t>
            </a:r>
          </a:p>
        </p:txBody>
      </p:sp>
      <p:sp>
        <p:nvSpPr>
          <p:cNvPr id="558" name="协议、主机、端口必须完全相同…"/>
          <p:cNvSpPr txBox="1"/>
          <p:nvPr>
            <p:ph type="body" idx="1"/>
          </p:nvPr>
        </p:nvSpPr>
        <p:spPr>
          <a:xfrm>
            <a:off x="600228" y="1492659"/>
            <a:ext cx="10258426" cy="3917954"/>
          </a:xfrm>
          <a:prstGeom prst="rect">
            <a:avLst/>
          </a:prstGeom>
        </p:spPr>
        <p:txBody>
          <a:bodyPr/>
          <a:lstStyle/>
          <a:p>
            <a:pPr>
              <a:defRPr sz="2400">
                <a:latin typeface="PingFang SC Regular"/>
                <a:ea typeface="PingFang SC Regular"/>
                <a:cs typeface="PingFang SC Regular"/>
                <a:sym typeface="PingFang SC Regular"/>
              </a:defRPr>
            </a:pPr>
            <a:r>
              <a:t>协议、主机、端口必须完全相同</a:t>
            </a:r>
          </a:p>
          <a:p>
            <a:pPr>
              <a:lnSpc>
                <a:spcPct val="110000"/>
              </a:lnSpc>
              <a:defRPr sz="2400">
                <a:latin typeface="PingFang SC Regular"/>
                <a:ea typeface="PingFang SC Regular"/>
                <a:cs typeface="PingFang SC Regular"/>
                <a:sym typeface="PingFang SC Regular"/>
              </a:defRPr>
            </a:pPr>
            <a:r>
              <a:t>例如：</a:t>
            </a:r>
            <a:r>
              <a:rPr u="sng">
                <a:solidFill>
                  <a:srgbClr val="0563C1"/>
                </a:solidFill>
                <a:uFill>
                  <a:solidFill>
                    <a:srgbClr val="0563C1"/>
                  </a:solidFill>
                </a:uFill>
                <a:hlinkClick r:id="rId3" invalidUrl="" action="" tgtFrame="" tooltip="" history="1" highlightClick="0" endSnd="0"/>
              </a:rPr>
              <a:t>http://store.company.com/dir/page.html</a:t>
            </a:r>
            <a:r>
              <a:t> 检测以下是否同源</a:t>
            </a:r>
          </a:p>
        </p:txBody>
      </p:sp>
      <p:graphicFrame>
        <p:nvGraphicFramePr>
          <p:cNvPr id="559" name="表格 3"/>
          <p:cNvGraphicFramePr/>
          <p:nvPr/>
        </p:nvGraphicFramePr>
        <p:xfrm>
          <a:off x="860143" y="3086274"/>
          <a:ext cx="9169229" cy="272636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337013"/>
                <a:gridCol w="1399050"/>
                <a:gridCol w="2433165"/>
              </a:tblGrid>
              <a:tr h="480212">
                <a:tc>
                  <a:txBody>
                    <a:bodyPr/>
                    <a:lstStyle/>
                    <a:p>
                      <a:pPr algn="l">
                        <a:lnSpc>
                          <a:spcPct val="130000"/>
                        </a:lnSpc>
                        <a:defRPr sz="1800"/>
                      </a:pPr>
                      <a:r>
                        <a:rPr b="1" sz="2000">
                          <a:latin typeface="x-locale-heading-primary"/>
                          <a:ea typeface="x-locale-heading-primary"/>
                          <a:cs typeface="x-locale-heading-primary"/>
                          <a:sym typeface="x-locale-heading-primary"/>
                        </a:rPr>
                        <a:t>URL</a:t>
                      </a:r>
                    </a:p>
                  </a:txBody>
                  <a:tcPr marL="12700" marR="12700" marT="12700" marB="12700" anchor="ctr" anchorCtr="0" horzOverflow="overflow">
                    <a:lnL w="12700">
                      <a:miter lim="400000"/>
                    </a:lnL>
                    <a:lnR w="12700">
                      <a:miter lim="400000"/>
                    </a:lnR>
                    <a:lnT w="12700">
                      <a:miter lim="400000"/>
                    </a:lnT>
                    <a:lnB w="12700">
                      <a:miter lim="400000"/>
                    </a:lnB>
                    <a:solidFill>
                      <a:srgbClr val="FFFFFF"/>
                    </a:solidFill>
                  </a:tcPr>
                </a:tc>
                <a:tc>
                  <a:txBody>
                    <a:bodyPr/>
                    <a:lstStyle/>
                    <a:p>
                      <a:pPr algn="l">
                        <a:lnSpc>
                          <a:spcPct val="130000"/>
                        </a:lnSpc>
                        <a:defRPr sz="1800"/>
                      </a:pPr>
                      <a:r>
                        <a:rPr b="1" sz="2000">
                          <a:latin typeface="x-locale-heading-primary"/>
                          <a:ea typeface="x-locale-heading-primary"/>
                          <a:cs typeface="x-locale-heading-primary"/>
                          <a:sym typeface="x-locale-heading-primary"/>
                        </a:rPr>
                        <a:t>结果</a:t>
                      </a:r>
                    </a:p>
                  </a:txBody>
                  <a:tcPr marL="12700" marR="12700" marT="12700" marB="12700" anchor="ctr" anchorCtr="0" horzOverflow="overflow">
                    <a:lnL w="12700">
                      <a:miter lim="400000"/>
                    </a:lnL>
                    <a:lnR w="12700">
                      <a:miter lim="400000"/>
                    </a:lnR>
                    <a:lnT w="12700">
                      <a:miter lim="400000"/>
                    </a:lnT>
                    <a:lnB w="12700">
                      <a:miter lim="400000"/>
                    </a:lnB>
                    <a:solidFill>
                      <a:srgbClr val="FFFFFF"/>
                    </a:solidFill>
                  </a:tcPr>
                </a:tc>
                <a:tc>
                  <a:txBody>
                    <a:bodyPr/>
                    <a:lstStyle/>
                    <a:p>
                      <a:pPr algn="l">
                        <a:lnSpc>
                          <a:spcPct val="130000"/>
                        </a:lnSpc>
                        <a:defRPr sz="1800"/>
                      </a:pPr>
                      <a:r>
                        <a:rPr b="1" sz="2000">
                          <a:latin typeface="x-locale-heading-primary"/>
                          <a:ea typeface="x-locale-heading-primary"/>
                          <a:cs typeface="x-locale-heading-primary"/>
                          <a:sym typeface="x-locale-heading-primary"/>
                        </a:rPr>
                        <a:t>原因</a:t>
                      </a:r>
                    </a:p>
                  </a:txBody>
                  <a:tcPr marL="12700" marR="12700" marT="12700" marB="12700" anchor="ctr" anchorCtr="0" horzOverflow="overflow">
                    <a:lnL w="12700">
                      <a:miter lim="400000"/>
                    </a:lnL>
                    <a:lnR w="12700">
                      <a:miter lim="400000"/>
                    </a:lnR>
                    <a:lnT w="12700">
                      <a:miter lim="400000"/>
                    </a:lnT>
                    <a:lnB w="12700">
                      <a:miter lim="400000"/>
                    </a:lnB>
                    <a:solidFill>
                      <a:srgbClr val="FFFFFF"/>
                    </a:solidFill>
                  </a:tcPr>
                </a:tc>
              </a:tr>
              <a:tr h="449231">
                <a:tc>
                  <a:txBody>
                    <a:bodyPr/>
                    <a:lstStyle/>
                    <a:p>
                      <a:pPr algn="l">
                        <a:lnSpc>
                          <a:spcPct val="130000"/>
                        </a:lnSpc>
                        <a:defRPr sz="1800"/>
                      </a:pPr>
                      <a:r>
                        <a:rPr sz="1600"/>
                        <a:t>http://store.company.com/dir2/other.html</a:t>
                      </a:r>
                    </a:p>
                  </a:txBody>
                  <a:tcPr marL="38100" marR="38100" marT="38100" marB="38100" anchor="ctr" anchorCtr="0" horzOverflow="overflow">
                    <a:lnL w="12700">
                      <a:miter lim="400000"/>
                    </a:lnL>
                    <a:lnR w="12700">
                      <a:miter lim="400000"/>
                    </a:lnR>
                    <a:lnT w="12700">
                      <a:miter lim="400000"/>
                    </a:lnT>
                    <a:lnB w="12700">
                      <a:miter lim="400000"/>
                    </a:lnB>
                    <a:solidFill>
                      <a:srgbClr val="FFFFFF"/>
                    </a:solidFill>
                  </a:tcPr>
                </a:tc>
                <a:tc>
                  <a:txBody>
                    <a:bodyPr/>
                    <a:lstStyle/>
                    <a:p>
                      <a:pPr algn="l">
                        <a:lnSpc>
                          <a:spcPct val="130000"/>
                        </a:lnSpc>
                        <a:defRPr sz="1800"/>
                      </a:pPr>
                      <a:r>
                        <a:t>成功</a:t>
                      </a:r>
                    </a:p>
                  </a:txBody>
                  <a:tcPr marL="38100" marR="38100" marT="38100" marB="38100" anchor="ctr" anchorCtr="0" horzOverflow="overflow">
                    <a:lnL w="12700">
                      <a:miter lim="400000"/>
                    </a:lnL>
                    <a:lnR w="12700">
                      <a:miter lim="400000"/>
                    </a:lnR>
                    <a:lnT w="12700">
                      <a:miter lim="400000"/>
                    </a:lnT>
                    <a:lnB w="12700">
                      <a:miter lim="400000"/>
                    </a:lnB>
                    <a:solidFill>
                      <a:srgbClr val="FFFFFF"/>
                    </a:solidFill>
                  </a:tcPr>
                </a:tc>
                <a:tc>
                  <a:txBody>
                    <a:bodyPr/>
                    <a:lstStyle/>
                    <a:p>
                      <a:pPr algn="l">
                        <a:lnSpc>
                          <a:spcPct val="130000"/>
                        </a:lnSpc>
                        <a:defRPr sz="1800"/>
                      </a:pPr>
                      <a:r>
                        <a:t>__________</a:t>
                      </a:r>
                    </a:p>
                  </a:txBody>
                  <a:tcPr marL="38100" marR="38100" marT="38100" marB="38100" anchor="ctr" anchorCtr="0" horzOverflow="overflow">
                    <a:lnL w="12700">
                      <a:miter lim="400000"/>
                    </a:lnL>
                    <a:lnR w="12700">
                      <a:miter lim="400000"/>
                    </a:lnR>
                    <a:lnT w="12700">
                      <a:miter lim="400000"/>
                    </a:lnT>
                    <a:lnB w="12700">
                      <a:miter lim="400000"/>
                    </a:lnB>
                    <a:solidFill>
                      <a:srgbClr val="FFFFFF"/>
                    </a:solidFill>
                  </a:tcPr>
                </a:tc>
              </a:tr>
              <a:tr h="449231">
                <a:tc>
                  <a:txBody>
                    <a:bodyPr/>
                    <a:lstStyle/>
                    <a:p>
                      <a:pPr algn="l">
                        <a:lnSpc>
                          <a:spcPct val="130000"/>
                        </a:lnSpc>
                        <a:defRPr sz="1800"/>
                      </a:pPr>
                      <a:r>
                        <a:rPr sz="1600"/>
                        <a:t>http://store.company.com/dir/inner/another.html</a:t>
                      </a:r>
                    </a:p>
                  </a:txBody>
                  <a:tcPr marL="38100" marR="38100" marT="38100" marB="38100" anchor="ctr" anchorCtr="0" horzOverflow="overflow">
                    <a:lnL w="12700">
                      <a:miter lim="400000"/>
                    </a:lnL>
                    <a:lnR w="12700">
                      <a:miter lim="400000"/>
                    </a:lnR>
                    <a:lnT w="12700">
                      <a:miter lim="400000"/>
                    </a:lnT>
                    <a:lnB w="12700">
                      <a:miter lim="400000"/>
                    </a:lnB>
                    <a:solidFill>
                      <a:srgbClr val="FFFFFF"/>
                    </a:solidFill>
                  </a:tcPr>
                </a:tc>
                <a:tc>
                  <a:txBody>
                    <a:bodyPr/>
                    <a:lstStyle/>
                    <a:p>
                      <a:pPr algn="l">
                        <a:lnSpc>
                          <a:spcPct val="130000"/>
                        </a:lnSpc>
                        <a:defRPr sz="1800"/>
                      </a:pPr>
                      <a:r>
                        <a:t>成功</a:t>
                      </a:r>
                    </a:p>
                  </a:txBody>
                  <a:tcPr marL="38100" marR="38100" marT="38100" marB="38100" anchor="ctr" anchorCtr="0" horzOverflow="overflow">
                    <a:lnL w="12700">
                      <a:miter lim="400000"/>
                    </a:lnL>
                    <a:lnR w="12700">
                      <a:miter lim="400000"/>
                    </a:lnR>
                    <a:lnT w="12700">
                      <a:miter lim="400000"/>
                    </a:lnT>
                    <a:lnB w="12700">
                      <a:miter lim="400000"/>
                    </a:lnB>
                    <a:solidFill>
                      <a:srgbClr val="FFFFFF"/>
                    </a:solidFill>
                  </a:tcPr>
                </a:tc>
                <a:tc>
                  <a:txBody>
                    <a:bodyPr/>
                    <a:lstStyle/>
                    <a:p>
                      <a:pPr algn="l">
                        <a:lnSpc>
                          <a:spcPct val="130000"/>
                        </a:lnSpc>
                        <a:defRPr sz="1800"/>
                      </a:pPr>
                      <a:r>
                        <a:t>__________</a:t>
                      </a:r>
                    </a:p>
                  </a:txBody>
                  <a:tcPr marL="38100" marR="38100" marT="38100" marB="38100" anchor="ctr" anchorCtr="0" horzOverflow="overflow">
                    <a:lnL w="12700">
                      <a:miter lim="400000"/>
                    </a:lnL>
                    <a:lnR w="12700">
                      <a:miter lim="400000"/>
                    </a:lnR>
                    <a:lnT w="12700">
                      <a:miter lim="400000"/>
                    </a:lnT>
                    <a:lnB w="12700">
                      <a:miter lim="400000"/>
                    </a:lnB>
                    <a:solidFill>
                      <a:srgbClr val="FFFFFF"/>
                    </a:solidFill>
                  </a:tcPr>
                </a:tc>
              </a:tr>
              <a:tr h="449231">
                <a:tc>
                  <a:txBody>
                    <a:bodyPr/>
                    <a:lstStyle/>
                    <a:p>
                      <a:pPr algn="l">
                        <a:lnSpc>
                          <a:spcPct val="130000"/>
                        </a:lnSpc>
                        <a:defRPr sz="1600">
                          <a:solidFill>
                            <a:srgbClr val="FF0000"/>
                          </a:solidFill>
                        </a:defRPr>
                      </a:pPr>
                      <a:r>
                        <a:t>https</a:t>
                      </a:r>
                      <a:r>
                        <a:rPr>
                          <a:solidFill>
                            <a:srgbClr val="000000"/>
                          </a:solidFill>
                        </a:rPr>
                        <a:t>://store.company.com/secure.html</a:t>
                      </a:r>
                    </a:p>
                  </a:txBody>
                  <a:tcPr marL="38100" marR="38100" marT="38100" marB="38100" anchor="ctr" anchorCtr="0" horzOverflow="overflow">
                    <a:lnL w="12700">
                      <a:miter lim="400000"/>
                    </a:lnL>
                    <a:lnR w="12700">
                      <a:miter lim="400000"/>
                    </a:lnR>
                    <a:lnT w="12700">
                      <a:miter lim="400000"/>
                    </a:lnT>
                    <a:lnB w="12700">
                      <a:miter lim="400000"/>
                    </a:lnB>
                    <a:solidFill>
                      <a:srgbClr val="FFFFFF"/>
                    </a:solidFill>
                  </a:tcPr>
                </a:tc>
                <a:tc>
                  <a:txBody>
                    <a:bodyPr/>
                    <a:lstStyle/>
                    <a:p>
                      <a:pPr algn="l">
                        <a:lnSpc>
                          <a:spcPct val="130000"/>
                        </a:lnSpc>
                        <a:defRPr sz="1800"/>
                      </a:pPr>
                      <a:r>
                        <a:t>失败</a:t>
                      </a:r>
                    </a:p>
                  </a:txBody>
                  <a:tcPr marL="38100" marR="38100" marT="38100" marB="38100" anchor="ctr" anchorCtr="0" horzOverflow="overflow">
                    <a:lnL w="12700">
                      <a:miter lim="400000"/>
                    </a:lnL>
                    <a:lnR w="12700">
                      <a:miter lim="400000"/>
                    </a:lnR>
                    <a:lnT w="12700">
                      <a:miter lim="400000"/>
                    </a:lnT>
                    <a:lnB w="12700">
                      <a:miter lim="400000"/>
                    </a:lnB>
                    <a:solidFill>
                      <a:srgbClr val="FFFFFF"/>
                    </a:solidFill>
                  </a:tcPr>
                </a:tc>
                <a:tc>
                  <a:txBody>
                    <a:bodyPr/>
                    <a:lstStyle/>
                    <a:p>
                      <a:pPr algn="l">
                        <a:lnSpc>
                          <a:spcPct val="130000"/>
                        </a:lnSpc>
                        <a:defRPr sz="1800"/>
                      </a:pPr>
                      <a:r>
                        <a:t>__________</a:t>
                      </a:r>
                    </a:p>
                  </a:txBody>
                  <a:tcPr marL="38100" marR="38100" marT="38100" marB="38100" anchor="ctr" anchorCtr="0" horzOverflow="overflow">
                    <a:lnL w="12700">
                      <a:miter lim="400000"/>
                    </a:lnL>
                    <a:lnR w="12700">
                      <a:miter lim="400000"/>
                    </a:lnR>
                    <a:lnT w="12700">
                      <a:miter lim="400000"/>
                    </a:lnT>
                    <a:lnB w="12700">
                      <a:miter lim="400000"/>
                    </a:lnB>
                    <a:solidFill>
                      <a:srgbClr val="FFFFFF"/>
                    </a:solidFill>
                  </a:tcPr>
                </a:tc>
              </a:tr>
              <a:tr h="449231">
                <a:tc>
                  <a:txBody>
                    <a:bodyPr/>
                    <a:lstStyle/>
                    <a:p>
                      <a:pPr algn="l">
                        <a:lnSpc>
                          <a:spcPct val="130000"/>
                        </a:lnSpc>
                        <a:defRPr sz="1600"/>
                      </a:pPr>
                      <a:r>
                        <a:t>http://store.company.com</a:t>
                      </a:r>
                      <a:r>
                        <a:rPr>
                          <a:solidFill>
                            <a:srgbClr val="FF0000"/>
                          </a:solidFill>
                        </a:rPr>
                        <a:t>:81</a:t>
                      </a:r>
                      <a:r>
                        <a:t>/dir/etc.html</a:t>
                      </a:r>
                    </a:p>
                  </a:txBody>
                  <a:tcPr marL="38100" marR="38100" marT="38100" marB="38100" anchor="ctr" anchorCtr="0" horzOverflow="overflow">
                    <a:lnL w="12700">
                      <a:miter lim="400000"/>
                    </a:lnL>
                    <a:lnR w="12700">
                      <a:miter lim="400000"/>
                    </a:lnR>
                    <a:lnT w="12700">
                      <a:miter lim="400000"/>
                    </a:lnT>
                    <a:lnB w="12700">
                      <a:miter lim="400000"/>
                    </a:lnB>
                    <a:solidFill>
                      <a:srgbClr val="FFFFFF"/>
                    </a:solidFill>
                  </a:tcPr>
                </a:tc>
                <a:tc>
                  <a:txBody>
                    <a:bodyPr/>
                    <a:lstStyle/>
                    <a:p>
                      <a:pPr algn="l">
                        <a:lnSpc>
                          <a:spcPct val="130000"/>
                        </a:lnSpc>
                        <a:defRPr sz="1800"/>
                      </a:pPr>
                      <a:r>
                        <a:t>失败</a:t>
                      </a:r>
                    </a:p>
                  </a:txBody>
                  <a:tcPr marL="38100" marR="38100" marT="38100" marB="38100" anchor="ctr" anchorCtr="0" horzOverflow="overflow">
                    <a:lnL w="12700">
                      <a:miter lim="400000"/>
                    </a:lnL>
                    <a:lnR w="12700">
                      <a:miter lim="400000"/>
                    </a:lnR>
                    <a:lnT w="12700">
                      <a:miter lim="400000"/>
                    </a:lnT>
                    <a:lnB w="12700">
                      <a:miter lim="400000"/>
                    </a:lnB>
                    <a:solidFill>
                      <a:srgbClr val="FFFFFF"/>
                    </a:solidFill>
                  </a:tcPr>
                </a:tc>
                <a:tc>
                  <a:txBody>
                    <a:bodyPr/>
                    <a:lstStyle/>
                    <a:p>
                      <a:pPr algn="l">
                        <a:lnSpc>
                          <a:spcPct val="130000"/>
                        </a:lnSpc>
                        <a:defRPr sz="1800"/>
                      </a:pPr>
                      <a:r>
                        <a:t>__________</a:t>
                      </a:r>
                    </a:p>
                  </a:txBody>
                  <a:tcPr marL="38100" marR="38100" marT="38100" marB="38100" anchor="ctr" anchorCtr="0" horzOverflow="overflow">
                    <a:lnL w="12700">
                      <a:miter lim="400000"/>
                    </a:lnL>
                    <a:lnR w="12700">
                      <a:miter lim="400000"/>
                    </a:lnR>
                    <a:lnT w="12700">
                      <a:miter lim="400000"/>
                    </a:lnT>
                    <a:lnB w="12700">
                      <a:miter lim="400000"/>
                    </a:lnB>
                    <a:solidFill>
                      <a:srgbClr val="FFFFFF"/>
                    </a:solidFill>
                  </a:tcPr>
                </a:tc>
              </a:tr>
              <a:tr h="449231">
                <a:tc>
                  <a:txBody>
                    <a:bodyPr/>
                    <a:lstStyle/>
                    <a:p>
                      <a:pPr algn="l">
                        <a:lnSpc>
                          <a:spcPct val="130000"/>
                        </a:lnSpc>
                        <a:defRPr sz="1600"/>
                      </a:pPr>
                      <a:r>
                        <a:t>http://</a:t>
                      </a:r>
                      <a:r>
                        <a:rPr>
                          <a:solidFill>
                            <a:srgbClr val="FF0000"/>
                          </a:solidFill>
                        </a:rPr>
                        <a:t>news.</a:t>
                      </a:r>
                      <a:r>
                        <a:t>company.com/dir/other.html</a:t>
                      </a:r>
                    </a:p>
                  </a:txBody>
                  <a:tcPr marL="38100" marR="38100" marT="38100" marB="38100" anchor="ctr" anchorCtr="0" horzOverflow="overflow">
                    <a:lnL w="12700">
                      <a:miter lim="400000"/>
                    </a:lnL>
                    <a:lnR w="12700">
                      <a:miter lim="400000"/>
                    </a:lnR>
                    <a:lnT w="12700">
                      <a:miter lim="400000"/>
                    </a:lnT>
                    <a:lnB w="12700">
                      <a:miter lim="400000"/>
                    </a:lnB>
                    <a:solidFill>
                      <a:srgbClr val="FFFFFF"/>
                    </a:solidFill>
                  </a:tcPr>
                </a:tc>
                <a:tc>
                  <a:txBody>
                    <a:bodyPr/>
                    <a:lstStyle/>
                    <a:p>
                      <a:pPr algn="l">
                        <a:lnSpc>
                          <a:spcPct val="130000"/>
                        </a:lnSpc>
                        <a:defRPr sz="1800"/>
                      </a:pPr>
                      <a:r>
                        <a:t>失败</a:t>
                      </a:r>
                    </a:p>
                  </a:txBody>
                  <a:tcPr marL="38100" marR="38100" marT="38100" marB="38100" anchor="ctr" anchorCtr="0" horzOverflow="overflow">
                    <a:lnL w="12700">
                      <a:miter lim="400000"/>
                    </a:lnL>
                    <a:lnR w="12700">
                      <a:miter lim="400000"/>
                    </a:lnR>
                    <a:lnT w="12700">
                      <a:miter lim="400000"/>
                    </a:lnT>
                    <a:lnB w="12700">
                      <a:miter lim="400000"/>
                    </a:lnB>
                    <a:solidFill>
                      <a:srgbClr val="FFFFFF"/>
                    </a:solidFill>
                  </a:tcPr>
                </a:tc>
                <a:tc>
                  <a:txBody>
                    <a:bodyPr/>
                    <a:lstStyle/>
                    <a:p>
                      <a:pPr algn="l">
                        <a:lnSpc>
                          <a:spcPct val="130000"/>
                        </a:lnSpc>
                        <a:defRPr sz="1800"/>
                      </a:pPr>
                      <a:r>
                        <a:t>__________</a:t>
                      </a:r>
                    </a:p>
                  </a:txBody>
                  <a:tcPr marL="38100" marR="38100" marT="38100" marB="38100" anchor="ctr" anchorCtr="0" horzOverflow="overflow">
                    <a:lnL w="12700">
                      <a:miter lim="400000"/>
                    </a:lnL>
                    <a:lnR w="12700">
                      <a:miter lim="400000"/>
                    </a:lnR>
                    <a:lnT w="12700">
                      <a:miter lim="400000"/>
                    </a:lnT>
                    <a:lnB w="12700">
                      <a:miter lim="400000"/>
                    </a:lnB>
                    <a:solidFill>
                      <a:srgbClr val="FFFFFF"/>
                    </a:solidFill>
                  </a:tcPr>
                </a:tc>
              </a:tr>
            </a:tbl>
          </a:graphicData>
        </a:graphic>
      </p:graphicFrame>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1"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56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56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同源策略的限制范围</a:t>
            </a:r>
          </a:p>
        </p:txBody>
      </p:sp>
      <p:sp>
        <p:nvSpPr>
          <p:cNvPr id="564" name="数据层：无法读取Cookie、LocalStorage 和 IndexDB…"/>
          <p:cNvSpPr txBox="1"/>
          <p:nvPr>
            <p:ph type="body" idx="1"/>
          </p:nvPr>
        </p:nvSpPr>
        <p:spPr>
          <a:xfrm>
            <a:off x="628138" y="1540541"/>
            <a:ext cx="10515601" cy="4351340"/>
          </a:xfrm>
          <a:prstGeom prst="rect">
            <a:avLst/>
          </a:prstGeom>
        </p:spPr>
        <p:txBody>
          <a:bodyPr/>
          <a:lstStyle/>
          <a:p>
            <a:pPr>
              <a:lnSpc>
                <a:spcPct val="130000"/>
              </a:lnSpc>
              <a:defRPr sz="2400">
                <a:latin typeface="PingFang SC Regular"/>
                <a:ea typeface="PingFang SC Regular"/>
                <a:cs typeface="PingFang SC Regular"/>
                <a:sym typeface="PingFang SC Regular"/>
              </a:defRPr>
            </a:pPr>
            <a:r>
              <a:t>数据层：无法读取Cookie、LocalStorage 和 IndexDB</a:t>
            </a:r>
          </a:p>
          <a:p>
            <a:pPr>
              <a:lnSpc>
                <a:spcPct val="130000"/>
              </a:lnSpc>
              <a:defRPr sz="2400">
                <a:latin typeface="PingFang SC Regular"/>
                <a:ea typeface="PingFang SC Regular"/>
                <a:cs typeface="PingFang SC Regular"/>
                <a:sym typeface="PingFang SC Regular"/>
              </a:defRPr>
            </a:pPr>
            <a:r>
              <a:t>DOM 层：跨域脚本无法篡改 DOM 结构</a:t>
            </a:r>
          </a:p>
          <a:p>
            <a:pPr>
              <a:lnSpc>
                <a:spcPct val="130000"/>
              </a:lnSpc>
              <a:defRPr sz="2400">
                <a:latin typeface="PingFang SC Regular"/>
                <a:ea typeface="PingFang SC Regular"/>
                <a:cs typeface="PingFang SC Regular"/>
                <a:sym typeface="PingFang SC Regular"/>
              </a:defRPr>
            </a:pPr>
            <a:r>
              <a:t>网络层：AJAX 请求不能发送</a:t>
            </a:r>
          </a:p>
          <a:p>
            <a:pPr lvl="1" marL="685800" indent="-228600">
              <a:lnSpc>
                <a:spcPct val="130000"/>
              </a:lnSpc>
              <a:spcBef>
                <a:spcPts val="500"/>
              </a:spcBef>
              <a:defRPr sz="2000">
                <a:solidFill>
                  <a:srgbClr val="535353"/>
                </a:solidFill>
              </a:defRPr>
            </a:pPr>
            <a:r>
              <a:t>允许跨域写操作：例如表单提交或者重定向请求</a:t>
            </a:r>
          </a:p>
          <a:p>
            <a:pPr lvl="2" marL="1143000" indent="-228600">
              <a:lnSpc>
                <a:spcPct val="130000"/>
              </a:lnSpc>
              <a:spcBef>
                <a:spcPts val="500"/>
              </a:spcBef>
              <a:defRPr sz="1800">
                <a:solidFill>
                  <a:srgbClr val="535353"/>
                </a:solidFill>
              </a:defRPr>
            </a:pPr>
            <a:r>
              <a:t>带来了什么问题？</a:t>
            </a:r>
          </a:p>
          <a:p>
            <a:pPr lvl="1" marL="685800" indent="-228600">
              <a:lnSpc>
                <a:spcPct val="130000"/>
              </a:lnSpc>
              <a:spcBef>
                <a:spcPts val="500"/>
              </a:spcBef>
              <a:defRPr sz="2000">
                <a:solidFill>
                  <a:srgbClr val="535353"/>
                </a:solidFill>
              </a:defRPr>
            </a:pPr>
            <a:r>
              <a:t>&lt;script&gt;&lt;img&gt;&lt;iframe&gt;&lt;link&gt;&lt;video&gt;&lt;audio&gt;带有 src 属性可以跨域访问</a:t>
            </a:r>
          </a:p>
          <a:p>
            <a:pPr lvl="2" marL="1143000" indent="-228600">
              <a:lnSpc>
                <a:spcPct val="130000"/>
              </a:lnSpc>
              <a:spcBef>
                <a:spcPts val="500"/>
              </a:spcBef>
              <a:defRPr sz="1800">
                <a:solidFill>
                  <a:srgbClr val="535353"/>
                </a:solidFill>
              </a:defRPr>
            </a:pPr>
            <a:r>
              <a:t>带来了什么问题？</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8"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56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57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CORS：Cross-Origin Resource Sharing</a:t>
            </a:r>
          </a:p>
        </p:txBody>
      </p:sp>
      <p:sp>
        <p:nvSpPr>
          <p:cNvPr id="571" name="浏览器同源策略下的跨域访问解决方案：…"/>
          <p:cNvSpPr txBox="1"/>
          <p:nvPr>
            <p:ph type="body" sz="quarter" idx="1"/>
          </p:nvPr>
        </p:nvSpPr>
        <p:spPr>
          <a:xfrm>
            <a:off x="598129" y="1279780"/>
            <a:ext cx="10515601" cy="1526433"/>
          </a:xfrm>
          <a:prstGeom prst="rect">
            <a:avLst/>
          </a:prstGeom>
        </p:spPr>
        <p:txBody>
          <a:bodyPr/>
          <a:lstStyle/>
          <a:p>
            <a:pPr marL="0" indent="0" defTabSz="877569">
              <a:lnSpc>
                <a:spcPct val="130000"/>
              </a:lnSpc>
              <a:spcBef>
                <a:spcPts val="900"/>
              </a:spcBef>
              <a:buSzTx/>
              <a:buNone/>
              <a:defRPr sz="2300">
                <a:latin typeface="PingFang SC Regular"/>
                <a:ea typeface="PingFang SC Regular"/>
                <a:cs typeface="PingFang SC Regular"/>
                <a:sym typeface="PingFang SC Regular"/>
              </a:defRPr>
            </a:pPr>
            <a:r>
              <a:t>浏览器同源策略下的跨域访问解决方案：</a:t>
            </a:r>
          </a:p>
          <a:p>
            <a:pPr lvl="1" marL="438784" indent="-219709" defTabSz="877569">
              <a:lnSpc>
                <a:spcPct val="130000"/>
              </a:lnSpc>
              <a:spcBef>
                <a:spcPts val="400"/>
              </a:spcBef>
              <a:buFontTx/>
              <a:defRPr sz="1900">
                <a:solidFill>
                  <a:srgbClr val="535353"/>
                </a:solidFill>
                <a:latin typeface="PingFang SC Regular"/>
                <a:ea typeface="PingFang SC Regular"/>
                <a:cs typeface="PingFang SC Regular"/>
                <a:sym typeface="PingFang SC Regular"/>
              </a:defRPr>
            </a:pPr>
            <a:r>
              <a:t>访问跨域站点 A 的请求，浏览器应告知该请求来自源站点 B</a:t>
            </a:r>
          </a:p>
          <a:p>
            <a:pPr lvl="1" marL="438784" indent="-219709" defTabSz="877569">
              <a:lnSpc>
                <a:spcPct val="130000"/>
              </a:lnSpc>
              <a:spcBef>
                <a:spcPts val="400"/>
              </a:spcBef>
              <a:buFontTx/>
              <a:defRPr sz="1900">
                <a:solidFill>
                  <a:srgbClr val="535353"/>
                </a:solidFill>
                <a:latin typeface="PingFang SC Regular"/>
                <a:ea typeface="PingFang SC Regular"/>
                <a:cs typeface="PingFang SC Regular"/>
                <a:sym typeface="PingFang SC Regular"/>
              </a:defRPr>
            </a:pPr>
            <a:r>
              <a:t>跨域站点 A返回的响应，应明确哪些B的哪些跨域请求是被允许的</a:t>
            </a:r>
          </a:p>
        </p:txBody>
      </p:sp>
      <p:pic>
        <p:nvPicPr>
          <p:cNvPr id="572" name="图片 3" descr="图片 3"/>
          <p:cNvPicPr>
            <a:picLocks noChangeAspect="1"/>
          </p:cNvPicPr>
          <p:nvPr/>
        </p:nvPicPr>
        <p:blipFill>
          <a:blip r:embed="rId4">
            <a:extLst/>
          </a:blip>
          <a:stretch>
            <a:fillRect/>
          </a:stretch>
        </p:blipFill>
        <p:spPr>
          <a:xfrm>
            <a:off x="2951309" y="3190644"/>
            <a:ext cx="6947074" cy="2984449"/>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6" name="ppt封面-章节3.jpg" descr="ppt封面-章节3.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77" name="内容占位符 2"/>
          <p:cNvSpPr txBox="1"/>
          <p:nvPr/>
        </p:nvSpPr>
        <p:spPr>
          <a:xfrm>
            <a:off x="609600" y="908855"/>
            <a:ext cx="10515600" cy="48169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spcBef>
                <a:spcPts val="1000"/>
              </a:spcBef>
              <a:defRPr sz="3000">
                <a:latin typeface="PingFang SC Regular"/>
                <a:ea typeface="PingFang SC Regular"/>
                <a:cs typeface="PingFang SC Regular"/>
                <a:sym typeface="PingFang SC Regular"/>
              </a:defRPr>
            </a:pPr>
            <a:r>
              <a:t>理解浏览器的“同源策略”</a:t>
            </a:r>
          </a:p>
          <a:p>
            <a:pPr>
              <a:spcBef>
                <a:spcPts val="1000"/>
              </a:spcBef>
              <a:defRPr sz="3600">
                <a:solidFill>
                  <a:srgbClr val="EC4C30"/>
                </a:solidFill>
                <a:latin typeface="PingFang SC Regular"/>
                <a:ea typeface="PingFang SC Regular"/>
                <a:cs typeface="PingFang SC Regular"/>
                <a:sym typeface="PingFang SC Regular"/>
              </a:defRPr>
            </a:pPr>
            <a:r>
              <a:t>CSRF攻击的防御方法</a:t>
            </a:r>
          </a:p>
          <a:p>
            <a:pPr>
              <a:spcBef>
                <a:spcPts val="1000"/>
              </a:spcBef>
              <a:defRPr sz="3000">
                <a:latin typeface="PingFang SC Regular"/>
                <a:ea typeface="PingFang SC Regular"/>
                <a:cs typeface="PingFang SC Regular"/>
                <a:sym typeface="PingFang SC Regular"/>
              </a:defRPr>
            </a:pPr>
            <a:r>
              <a:t>识别有效站点的方法</a:t>
            </a:r>
          </a:p>
          <a:p>
            <a:pPr>
              <a:spcBef>
                <a:spcPts val="1000"/>
              </a:spcBef>
              <a:defRPr sz="3000">
                <a:latin typeface="PingFang SC Regular"/>
                <a:ea typeface="PingFang SC Regular"/>
                <a:cs typeface="PingFang SC Regular"/>
                <a:sym typeface="PingFang SC Regular"/>
              </a:defRPr>
            </a:pPr>
            <a:r>
              <a:t>XSS攻击的防御方法</a:t>
            </a:r>
          </a:p>
          <a:p>
            <a:pPr>
              <a:spcBef>
                <a:spcPts val="1000"/>
              </a:spcBef>
              <a:defRPr sz="3000">
                <a:latin typeface="PingFang SC Regular"/>
                <a:ea typeface="PingFang SC Regular"/>
                <a:cs typeface="PingFang SC Regular"/>
                <a:sym typeface="PingFang SC Regular"/>
              </a:defRPr>
            </a:pPr>
            <a:r>
              <a:t>点击劫持的防御方法</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9" name="图像" descr="图像"/>
          <p:cNvPicPr>
            <a:picLocks noChangeAspect="1"/>
          </p:cNvPicPr>
          <p:nvPr/>
        </p:nvPicPr>
        <p:blipFill>
          <a:blip r:embed="rId3">
            <a:extLst/>
          </a:blip>
          <a:stretch>
            <a:fillRect/>
          </a:stretch>
        </p:blipFill>
        <p:spPr>
          <a:xfrm>
            <a:off x="1740247" y="1920375"/>
            <a:ext cx="8635308" cy="4943214"/>
          </a:xfrm>
          <a:prstGeom prst="rect">
            <a:avLst/>
          </a:prstGeom>
          <a:ln w="12700">
            <a:miter lim="400000"/>
          </a:ln>
        </p:spPr>
      </p:pic>
      <p:sp>
        <p:nvSpPr>
          <p:cNvPr id="580" name="Cross Site Request Forgery跨站点请求伪造…"/>
          <p:cNvSpPr txBox="1"/>
          <p:nvPr>
            <p:ph type="body" sz="quarter" idx="1"/>
          </p:nvPr>
        </p:nvSpPr>
        <p:spPr>
          <a:xfrm>
            <a:off x="585997" y="1125634"/>
            <a:ext cx="10515601" cy="1025635"/>
          </a:xfrm>
          <a:prstGeom prst="rect">
            <a:avLst/>
          </a:prstGeom>
        </p:spPr>
        <p:txBody>
          <a:bodyPr/>
          <a:lstStyle>
            <a:lvl1pPr marL="0" indent="0" defTabSz="877569">
              <a:lnSpc>
                <a:spcPct val="130000"/>
              </a:lnSpc>
              <a:spcBef>
                <a:spcPts val="900"/>
              </a:spcBef>
              <a:buSzTx/>
              <a:buNone/>
              <a:defRPr sz="2300">
                <a:latin typeface="PingFang SC Regular"/>
                <a:ea typeface="PingFang SC Regular"/>
                <a:cs typeface="PingFang SC Regular"/>
                <a:sym typeface="PingFang SC Regular"/>
              </a:defRPr>
            </a:lvl1pPr>
            <a:lvl2pPr marL="438784" indent="-219709" defTabSz="877569">
              <a:lnSpc>
                <a:spcPct val="130000"/>
              </a:lnSpc>
              <a:spcBef>
                <a:spcPts val="400"/>
              </a:spcBef>
              <a:buFontTx/>
              <a:defRPr sz="1900">
                <a:solidFill>
                  <a:srgbClr val="535353"/>
                </a:solidFill>
                <a:latin typeface="PingFang SC Regular"/>
                <a:ea typeface="PingFang SC Regular"/>
                <a:cs typeface="PingFang SC Regular"/>
                <a:sym typeface="PingFang SC Regular"/>
              </a:defRPr>
            </a:lvl2pPr>
          </a:lstStyle>
          <a:p>
            <a:pPr/>
            <a:r>
              <a:t>Cross Site Request Forgery跨站点请求伪造</a:t>
            </a:r>
          </a:p>
          <a:p>
            <a:pPr lvl="1"/>
            <a:r>
              <a:t>根因：浏览器支持跨站点发送Cookie</a:t>
            </a:r>
          </a:p>
        </p:txBody>
      </p:sp>
      <p:pic>
        <p:nvPicPr>
          <p:cNvPr id="581"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58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58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CSRF攻击</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7"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588"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589"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CSRF防御</a:t>
            </a:r>
          </a:p>
        </p:txBody>
      </p:sp>
      <p:sp>
        <p:nvSpPr>
          <p:cNvPr id="590" name="验证码…"/>
          <p:cNvSpPr txBox="1"/>
          <p:nvPr>
            <p:ph type="body" idx="1"/>
          </p:nvPr>
        </p:nvSpPr>
        <p:spPr>
          <a:xfrm>
            <a:off x="568120" y="1435508"/>
            <a:ext cx="10515601" cy="4351342"/>
          </a:xfrm>
          <a:prstGeom prst="rect">
            <a:avLst/>
          </a:prstGeom>
        </p:spPr>
        <p:txBody>
          <a:bodyPr/>
          <a:lstStyle/>
          <a:p>
            <a:pPr>
              <a:lnSpc>
                <a:spcPct val="130000"/>
              </a:lnSpc>
              <a:defRPr sz="2400">
                <a:latin typeface="PingFang SC Regular"/>
                <a:ea typeface="PingFang SC Regular"/>
                <a:cs typeface="PingFang SC Regular"/>
                <a:sym typeface="PingFang SC Regular"/>
              </a:defRPr>
            </a:pPr>
            <a:r>
              <a:t>验证码</a:t>
            </a:r>
          </a:p>
          <a:p>
            <a:pPr>
              <a:lnSpc>
                <a:spcPct val="130000"/>
              </a:lnSpc>
              <a:defRPr sz="2400">
                <a:latin typeface="PingFang SC Regular"/>
                <a:ea typeface="PingFang SC Regular"/>
                <a:cs typeface="PingFang SC Regular"/>
                <a:sym typeface="PingFang SC Regular"/>
              </a:defRPr>
            </a:pPr>
            <a:r>
              <a:t>Referer</a:t>
            </a:r>
          </a:p>
          <a:p>
            <a:pPr>
              <a:lnSpc>
                <a:spcPct val="130000"/>
              </a:lnSpc>
              <a:defRPr sz="2400">
                <a:latin typeface="PingFang SC Regular"/>
                <a:ea typeface="PingFang SC Regular"/>
                <a:cs typeface="PingFang SC Regular"/>
                <a:sym typeface="PingFang SC Regular"/>
              </a:defRPr>
            </a:pPr>
            <a:r>
              <a:t>无法预测的Token</a:t>
            </a:r>
          </a:p>
        </p:txBody>
      </p:sp>
      <p:pic>
        <p:nvPicPr>
          <p:cNvPr id="591" name="Picture 4" descr="Picture 4"/>
          <p:cNvPicPr>
            <a:picLocks noChangeAspect="1"/>
          </p:cNvPicPr>
          <p:nvPr/>
        </p:nvPicPr>
        <p:blipFill>
          <a:blip r:embed="rId4">
            <a:extLst/>
          </a:blip>
          <a:stretch>
            <a:fillRect/>
          </a:stretch>
        </p:blipFill>
        <p:spPr>
          <a:xfrm>
            <a:off x="4718293" y="1365480"/>
            <a:ext cx="6699533" cy="5184879"/>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5"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59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59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CSRF token</a:t>
            </a:r>
          </a:p>
        </p:txBody>
      </p:sp>
      <p:pic>
        <p:nvPicPr>
          <p:cNvPr id="598" name="Picture 2" descr="Picture 2"/>
          <p:cNvPicPr>
            <a:picLocks noChangeAspect="1"/>
          </p:cNvPicPr>
          <p:nvPr/>
        </p:nvPicPr>
        <p:blipFill>
          <a:blip r:embed="rId4">
            <a:extLst/>
          </a:blip>
          <a:stretch>
            <a:fillRect/>
          </a:stretch>
        </p:blipFill>
        <p:spPr>
          <a:xfrm>
            <a:off x="647700" y="1442422"/>
            <a:ext cx="10820400" cy="4957942"/>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2" name="ppt封面-章节3.jpg" descr="ppt封面-章节3.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03" name="内容占位符 2"/>
          <p:cNvSpPr txBox="1"/>
          <p:nvPr/>
        </p:nvSpPr>
        <p:spPr>
          <a:xfrm>
            <a:off x="609600" y="950006"/>
            <a:ext cx="11237198" cy="49579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spcBef>
                <a:spcPts val="1000"/>
              </a:spcBef>
              <a:defRPr sz="3000">
                <a:latin typeface="PingFang SC Regular"/>
                <a:ea typeface="PingFang SC Regular"/>
                <a:cs typeface="PingFang SC Regular"/>
                <a:sym typeface="PingFang SC Regular"/>
              </a:defRPr>
            </a:pPr>
            <a:r>
              <a:t>理解浏览器的“同源策略”</a:t>
            </a:r>
          </a:p>
          <a:p>
            <a:pPr>
              <a:spcBef>
                <a:spcPts val="1000"/>
              </a:spcBef>
              <a:defRPr sz="3000">
                <a:latin typeface="PingFang SC Regular"/>
                <a:ea typeface="PingFang SC Regular"/>
                <a:cs typeface="PingFang SC Regular"/>
                <a:sym typeface="PingFang SC Regular"/>
              </a:defRPr>
            </a:pPr>
            <a:r>
              <a:t>CSRF攻击的防御方法</a:t>
            </a:r>
          </a:p>
          <a:p>
            <a:pPr>
              <a:spcBef>
                <a:spcPts val="1000"/>
              </a:spcBef>
              <a:defRPr sz="3600">
                <a:solidFill>
                  <a:srgbClr val="E94E23"/>
                </a:solidFill>
                <a:latin typeface="PingFang SC Regular"/>
                <a:ea typeface="PingFang SC Regular"/>
                <a:cs typeface="PingFang SC Regular"/>
                <a:sym typeface="PingFang SC Regular"/>
              </a:defRPr>
            </a:pPr>
            <a:r>
              <a:t>识别有效站点的方法</a:t>
            </a:r>
          </a:p>
          <a:p>
            <a:pPr>
              <a:spcBef>
                <a:spcPts val="1000"/>
              </a:spcBef>
              <a:defRPr sz="3000">
                <a:latin typeface="PingFang SC Regular"/>
                <a:ea typeface="PingFang SC Regular"/>
                <a:cs typeface="PingFang SC Regular"/>
                <a:sym typeface="PingFang SC Regular"/>
              </a:defRPr>
            </a:pPr>
            <a:r>
              <a:t>XSS攻击的防御方法</a:t>
            </a:r>
          </a:p>
          <a:p>
            <a:pPr>
              <a:spcBef>
                <a:spcPts val="1000"/>
              </a:spcBef>
              <a:defRPr sz="3000">
                <a:latin typeface="PingFang SC Regular"/>
                <a:ea typeface="PingFang SC Regular"/>
                <a:cs typeface="PingFang SC Regular"/>
                <a:sym typeface="PingFang SC Regular"/>
              </a:defRPr>
            </a:pPr>
            <a:r>
              <a:t>点击劫持的防御方法</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5"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606"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607"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配合浏览器限制Cookie</a:t>
            </a:r>
          </a:p>
        </p:txBody>
      </p:sp>
      <p:sp>
        <p:nvSpPr>
          <p:cNvPr id="608" name="Set-Cookie属性…"/>
          <p:cNvSpPr txBox="1"/>
          <p:nvPr>
            <p:ph type="body" idx="1"/>
          </p:nvPr>
        </p:nvSpPr>
        <p:spPr>
          <a:xfrm>
            <a:off x="635000" y="1492676"/>
            <a:ext cx="10744201" cy="4512077"/>
          </a:xfrm>
          <a:prstGeom prst="rect">
            <a:avLst/>
          </a:prstGeom>
        </p:spPr>
        <p:txBody>
          <a:bodyPr/>
          <a:lstStyle/>
          <a:p>
            <a:pPr>
              <a:lnSpc>
                <a:spcPct val="130000"/>
              </a:lnSpc>
              <a:defRPr sz="2400">
                <a:latin typeface="PingFang SC Regular"/>
                <a:ea typeface="PingFang SC Regular"/>
                <a:cs typeface="PingFang SC Regular"/>
                <a:sym typeface="PingFang SC Regular"/>
              </a:defRPr>
            </a:pPr>
            <a:r>
              <a:t>Set-Cookie属性</a:t>
            </a:r>
          </a:p>
          <a:p>
            <a:pPr lvl="1" marL="685800" indent="-228600">
              <a:lnSpc>
                <a:spcPct val="130000"/>
              </a:lnSpc>
              <a:spcBef>
                <a:spcPts val="500"/>
              </a:spcBef>
              <a:defRPr sz="2000">
                <a:solidFill>
                  <a:srgbClr val="535353"/>
                </a:solidFill>
                <a:latin typeface="PingFang SC Regular"/>
                <a:ea typeface="PingFang SC Regular"/>
                <a:cs typeface="PingFang SC Regular"/>
                <a:sym typeface="PingFang SC Regular"/>
              </a:defRPr>
            </a:pPr>
            <a:r>
              <a:t>Secure</a:t>
            </a:r>
            <a:r>
              <a:t>：仅当使用TLS协议时，才能将Cookie头部发送给服务器</a:t>
            </a:r>
          </a:p>
          <a:p>
            <a:pPr lvl="1" marL="685800" indent="-228600">
              <a:lnSpc>
                <a:spcPct val="130000"/>
              </a:lnSpc>
              <a:spcBef>
                <a:spcPts val="500"/>
              </a:spcBef>
              <a:defRPr sz="2000">
                <a:solidFill>
                  <a:srgbClr val="535353"/>
                </a:solidFill>
                <a:latin typeface="PingFang SC Regular"/>
                <a:ea typeface="PingFang SC Regular"/>
                <a:cs typeface="PingFang SC Regular"/>
                <a:sym typeface="PingFang SC Regular"/>
              </a:defRPr>
            </a:pPr>
            <a:r>
              <a:t>HttpOnly</a:t>
            </a:r>
            <a:r>
              <a:t>：JS不能读取Cookie</a:t>
            </a:r>
          </a:p>
          <a:p>
            <a:pPr lvl="1" marL="685800" indent="-228600">
              <a:lnSpc>
                <a:spcPct val="130000"/>
              </a:lnSpc>
              <a:spcBef>
                <a:spcPts val="500"/>
              </a:spcBef>
              <a:defRPr sz="2000">
                <a:solidFill>
                  <a:srgbClr val="535353"/>
                </a:solidFill>
                <a:latin typeface="PingFang SC Regular"/>
                <a:ea typeface="PingFang SC Regular"/>
                <a:cs typeface="PingFang SC Regular"/>
                <a:sym typeface="PingFang SC Regular"/>
              </a:defRPr>
            </a:pPr>
            <a:r>
              <a:t>SameSite=Strict</a:t>
            </a:r>
            <a:r>
              <a:t>：跨站请求不会携带 Cookie</a:t>
            </a:r>
          </a:p>
          <a:p>
            <a:pPr lvl="1" marL="685800" indent="-228600">
              <a:lnSpc>
                <a:spcPct val="130000"/>
              </a:lnSpc>
              <a:spcBef>
                <a:spcPts val="500"/>
              </a:spcBef>
              <a:defRPr sz="2000">
                <a:solidFill>
                  <a:srgbClr val="535353"/>
                </a:solidFill>
                <a:latin typeface="PingFang SC Regular"/>
                <a:ea typeface="PingFang SC Regular"/>
                <a:cs typeface="PingFang SC Regular"/>
                <a:sym typeface="PingFang SC Regular"/>
              </a:defRPr>
            </a:pPr>
            <a:r>
              <a:t>Path=</a:t>
            </a:r>
            <a:r>
              <a:t>：仅对相应URL请求才携带Cookie</a:t>
            </a:r>
          </a:p>
          <a:p>
            <a:pPr lvl="1" marL="685800" indent="-228600">
              <a:lnSpc>
                <a:spcPct val="130000"/>
              </a:lnSpc>
              <a:spcBef>
                <a:spcPts val="500"/>
              </a:spcBef>
              <a:defRPr sz="2000">
                <a:solidFill>
                  <a:srgbClr val="535353"/>
                </a:solidFill>
                <a:latin typeface="PingFang SC Regular"/>
                <a:ea typeface="PingFang SC Regular"/>
                <a:cs typeface="PingFang SC Regular"/>
                <a:sym typeface="PingFang SC Regular"/>
              </a:defRPr>
            </a:pPr>
            <a:r>
              <a:t>Domain</a:t>
            </a:r>
            <a:r>
              <a:t>：仅当访问相应域名时才携带Cookie		</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0" name="Picture 4" descr="Picture 4"/>
          <p:cNvPicPr>
            <a:picLocks noChangeAspect="1"/>
          </p:cNvPicPr>
          <p:nvPr/>
        </p:nvPicPr>
        <p:blipFill>
          <a:blip r:embed="rId3">
            <a:extLst/>
          </a:blip>
          <a:stretch>
            <a:fillRect/>
          </a:stretch>
        </p:blipFill>
        <p:spPr>
          <a:xfrm>
            <a:off x="5344366" y="1567972"/>
            <a:ext cx="6265549" cy="4508640"/>
          </a:xfrm>
          <a:prstGeom prst="rect">
            <a:avLst/>
          </a:prstGeom>
          <a:ln w="12700">
            <a:miter lim="400000"/>
          </a:ln>
        </p:spPr>
      </p:pic>
      <p:pic>
        <p:nvPicPr>
          <p:cNvPr id="611" name="77.jpg" descr="77.jpg"/>
          <p:cNvPicPr>
            <a:picLocks noChangeAspect="1"/>
          </p:cNvPicPr>
          <p:nvPr/>
        </p:nvPicPr>
        <p:blipFill>
          <a:blip r:embed="rId4">
            <a:extLst/>
          </a:blip>
          <a:stretch>
            <a:fillRect/>
          </a:stretch>
        </p:blipFill>
        <p:spPr>
          <a:xfrm>
            <a:off x="4262978" y="1340149"/>
            <a:ext cx="8428327" cy="4964285"/>
          </a:xfrm>
          <a:prstGeom prst="rect">
            <a:avLst/>
          </a:prstGeom>
          <a:ln w="12700">
            <a:miter lim="400000"/>
          </a:ln>
        </p:spPr>
      </p:pic>
      <p:pic>
        <p:nvPicPr>
          <p:cNvPr id="612" name="极客时间_画板 1.png" descr="极客时间_画板 1.png"/>
          <p:cNvPicPr>
            <a:picLocks noChangeAspect="1"/>
          </p:cNvPicPr>
          <p:nvPr/>
        </p:nvPicPr>
        <p:blipFill>
          <a:blip r:embed="rId5">
            <a:extLst/>
          </a:blip>
          <a:stretch>
            <a:fillRect/>
          </a:stretch>
        </p:blipFill>
        <p:spPr>
          <a:xfrm>
            <a:off x="9965121" y="354545"/>
            <a:ext cx="1547642" cy="414316"/>
          </a:xfrm>
          <a:prstGeom prst="rect">
            <a:avLst/>
          </a:prstGeom>
          <a:ln w="12700">
            <a:miter lim="400000"/>
          </a:ln>
        </p:spPr>
      </p:pic>
      <p:sp>
        <p:nvSpPr>
          <p:cNvPr id="61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61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识别爬虫</a:t>
            </a:r>
          </a:p>
        </p:txBody>
      </p:sp>
      <p:sp>
        <p:nvSpPr>
          <p:cNvPr id="615" name="User-Agent：_____…"/>
          <p:cNvSpPr txBox="1"/>
          <p:nvPr>
            <p:ph type="body" sz="half" idx="1"/>
          </p:nvPr>
        </p:nvSpPr>
        <p:spPr>
          <a:xfrm>
            <a:off x="614821" y="1607216"/>
            <a:ext cx="4260484" cy="4351340"/>
          </a:xfrm>
          <a:prstGeom prst="rect">
            <a:avLst/>
          </a:prstGeom>
        </p:spPr>
        <p:txBody>
          <a:bodyPr/>
          <a:lstStyle/>
          <a:p>
            <a:pPr>
              <a:defRPr sz="2400">
                <a:latin typeface="PingFang SC Regular"/>
                <a:ea typeface="PingFang SC Regular"/>
                <a:cs typeface="PingFang SC Regular"/>
                <a:sym typeface="PingFang SC Regular"/>
              </a:defRPr>
            </a:pPr>
            <a:r>
              <a:t>User-Agent：识别爬虫软件</a:t>
            </a:r>
          </a:p>
          <a:p>
            <a:pPr>
              <a:defRPr sz="2400">
                <a:latin typeface="PingFang SC Regular"/>
                <a:ea typeface="PingFang SC Regular"/>
                <a:cs typeface="PingFang SC Regular"/>
                <a:sym typeface="PingFang SC Regular"/>
              </a:defRPr>
            </a:pPr>
            <a:r>
              <a:t>From：爬虫管理者邮箱</a:t>
            </a:r>
          </a:p>
          <a:p>
            <a:pPr>
              <a:defRPr sz="2400">
                <a:latin typeface="PingFang SC Regular"/>
                <a:ea typeface="PingFang SC Regular"/>
                <a:cs typeface="PingFang SC Regular"/>
                <a:sym typeface="PingFang SC Regular"/>
              </a:defRPr>
            </a:pPr>
            <a:r>
              <a:t>Accept： 目标资源类型</a:t>
            </a:r>
          </a:p>
          <a:p>
            <a:pPr>
              <a:defRPr sz="2400">
                <a:latin typeface="PingFang SC Regular"/>
                <a:ea typeface="PingFang SC Regular"/>
                <a:cs typeface="PingFang SC Regular"/>
                <a:sym typeface="PingFang SC Regular"/>
              </a:defRPr>
            </a:pPr>
            <a:r>
              <a:t>Referer：来源页面</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7"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48"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49"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协议分层与软件分层</a:t>
            </a:r>
          </a:p>
        </p:txBody>
      </p:sp>
      <p:graphicFrame>
        <p:nvGraphicFramePr>
          <p:cNvPr id="150" name="表格 4"/>
          <p:cNvGraphicFramePr/>
          <p:nvPr/>
        </p:nvGraphicFramePr>
        <p:xfrm>
          <a:off x="1291335" y="1573586"/>
          <a:ext cx="7928746" cy="259588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338289"/>
                <a:gridCol w="1089600"/>
                <a:gridCol w="861794"/>
                <a:gridCol w="1691524"/>
                <a:gridCol w="5083369"/>
              </a:tblGrid>
              <a:tr h="370840">
                <a:tc>
                  <a:txBody>
                    <a:bodyPr/>
                    <a:lstStyle/>
                    <a:p>
                      <a:pPr algn="ctr">
                        <a:defRPr b="0" sz="1800">
                          <a:solidFill>
                            <a:srgbClr val="FFFFFF"/>
                          </a:solidFill>
                        </a:defRPr>
                      </a:pPr>
                      <a:r>
                        <a:t>OSI</a:t>
                      </a:r>
                      <a:r>
                        <a:t>概念层</a:t>
                      </a:r>
                    </a:p>
                  </a:txBody>
                  <a:tcPr marL="45720" marR="45720" marT="45720" marB="45720" anchor="ctr" anchorCtr="0" horzOverflow="overflow">
                    <a:lnL w="12700">
                      <a:solidFill>
                        <a:srgbClr val="FFFFFF"/>
                      </a:solidFill>
                    </a:lnL>
                    <a:lnR w="12700">
                      <a:solidFill>
                        <a:srgbClr val="FFFFFF"/>
                      </a:solidFill>
                    </a:lnR>
                    <a:lnT w="12700">
                      <a:solidFill>
                        <a:srgbClr val="FFFFFF"/>
                      </a:solidFill>
                    </a:lnT>
                    <a:lnB w="38100">
                      <a:solidFill>
                        <a:srgbClr val="FFFFFF"/>
                      </a:solidFill>
                    </a:lnB>
                    <a:solidFill>
                      <a:srgbClr val="ED5D3B"/>
                    </a:solidFill>
                  </a:tcPr>
                </a:tc>
                <a:tc gridSpan="3">
                  <a:txBody>
                    <a:bodyPr/>
                    <a:lstStyle/>
                    <a:p>
                      <a:pPr algn="ctr">
                        <a:defRPr b="0" sz="1800"/>
                      </a:pPr>
                      <a:r>
                        <a:rPr>
                          <a:solidFill>
                            <a:srgbClr val="FFFFFF"/>
                          </a:solidFill>
                        </a:rPr>
                        <a:t>真实网络协议</a:t>
                      </a:r>
                    </a:p>
                  </a:txBody>
                  <a:tcPr marL="45720" marR="45720" marT="45720" marB="45720" anchor="ctr" anchorCtr="0" horzOverflow="overflow">
                    <a:lnL w="12700">
                      <a:solidFill>
                        <a:srgbClr val="FFFFFF"/>
                      </a:solidFill>
                    </a:lnL>
                    <a:lnR w="12700">
                      <a:solidFill>
                        <a:srgbClr val="FFFFFF"/>
                      </a:solidFill>
                    </a:lnR>
                    <a:lnT w="12700">
                      <a:solidFill>
                        <a:srgbClr val="FFFFFF"/>
                      </a:solidFill>
                    </a:lnT>
                    <a:lnB w="38100">
                      <a:solidFill>
                        <a:srgbClr val="FFFFFF"/>
                      </a:solidFill>
                    </a:lnB>
                    <a:solidFill>
                      <a:srgbClr val="ED5D3B"/>
                    </a:solidFill>
                  </a:tcPr>
                </a:tc>
                <a:tc hMerge="1">
                  <a:tcPr/>
                </a:tc>
                <a:tc hMerge="1">
                  <a:tcPr/>
                </a:tc>
                <a:tc>
                  <a:txBody>
                    <a:bodyPr/>
                    <a:lstStyle/>
                    <a:p>
                      <a:pPr algn="ctr">
                        <a:defRPr b="0" sz="1800"/>
                      </a:pPr>
                      <a:r>
                        <a:rPr>
                          <a:solidFill>
                            <a:srgbClr val="FFFFFF"/>
                          </a:solidFill>
                        </a:rPr>
                        <a:t>软件层</a:t>
                      </a:r>
                    </a:p>
                  </a:txBody>
                  <a:tcPr marL="45720" marR="45720" marT="45720" marB="45720" anchor="ctr" anchorCtr="0" horzOverflow="overflow">
                    <a:lnL w="12700">
                      <a:solidFill>
                        <a:srgbClr val="FFFFFF"/>
                      </a:solidFill>
                    </a:lnL>
                    <a:lnR w="12700">
                      <a:solidFill>
                        <a:srgbClr val="FFFFFF"/>
                      </a:solidFill>
                    </a:lnR>
                    <a:lnT w="12700">
                      <a:solidFill>
                        <a:srgbClr val="FFFFFF"/>
                      </a:solidFill>
                    </a:lnT>
                    <a:lnB w="38100">
                      <a:solidFill>
                        <a:srgbClr val="FFFFFF"/>
                      </a:solidFill>
                    </a:lnB>
                    <a:solidFill>
                      <a:srgbClr val="ED5D3B"/>
                    </a:solidFill>
                  </a:tcPr>
                </a:tc>
              </a:tr>
              <a:tr h="370840">
                <a:tc rowSpan="2">
                  <a:txBody>
                    <a:bodyPr/>
                    <a:lstStyle/>
                    <a:p>
                      <a:pPr algn="ctr">
                        <a:defRPr sz="1800"/>
                      </a:pPr>
                      <a:r>
                        <a:t>应用层</a:t>
                      </a:r>
                    </a:p>
                  </a:txBody>
                  <a:tcPr marL="45720" marR="45720" marT="45720" marB="45720" anchor="ctr" anchorCtr="0" horzOverflow="overflow">
                    <a:lnL w="12700">
                      <a:solidFill>
                        <a:srgbClr val="FFFFFF"/>
                      </a:solidFill>
                    </a:lnL>
                    <a:lnR w="12700">
                      <a:solidFill>
                        <a:srgbClr val="FFFFFF"/>
                      </a:solidFill>
                    </a:lnR>
                    <a:lnT w="38100">
                      <a:solidFill>
                        <a:srgbClr val="FFFFFF"/>
                      </a:solidFill>
                    </a:lnT>
                    <a:lnB w="12700">
                      <a:solidFill>
                        <a:srgbClr val="FFFFFF"/>
                      </a:solidFill>
                    </a:lnB>
                    <a:solidFill>
                      <a:srgbClr val="FDD4CA"/>
                    </a:solidFill>
                  </a:tcPr>
                </a:tc>
                <a:tc gridSpan="2" rowSpan="2">
                  <a:txBody>
                    <a:bodyPr/>
                    <a:lstStyle/>
                    <a:p>
                      <a:pPr algn="ctr">
                        <a:defRPr sz="1800"/>
                      </a:pPr>
                      <a:r>
                        <a:t>HTTP/1
HTTP/2
MySQL
Redis
Thrift
Kafka</a:t>
                      </a:r>
                    </a:p>
                  </a:txBody>
                  <a:tcPr marL="45720" marR="45720" marT="45720" marB="45720" anchor="ctr" anchorCtr="0" horzOverflow="overflow">
                    <a:lnL w="12700">
                      <a:solidFill>
                        <a:srgbClr val="FFFFFF"/>
                      </a:solidFill>
                    </a:lnL>
                    <a:lnR w="12700">
                      <a:solidFill>
                        <a:srgbClr val="FFFFFF"/>
                      </a:solidFill>
                    </a:lnR>
                    <a:lnT w="38100">
                      <a:solidFill>
                        <a:srgbClr val="FFFFFF"/>
                      </a:solidFill>
                    </a:lnT>
                    <a:lnB w="12700">
                      <a:solidFill>
                        <a:srgbClr val="FFFFFF"/>
                      </a:solidFill>
                    </a:lnB>
                    <a:solidFill>
                      <a:srgbClr val="FDD4CA"/>
                    </a:solidFill>
                  </a:tcPr>
                </a:tc>
                <a:tc rowSpan="2" hMerge="1">
                  <a:tcPr/>
                </a:tc>
                <a:tc rowSpan="3">
                  <a:txBody>
                    <a:bodyPr/>
                    <a:lstStyle/>
                    <a:p>
                      <a:pPr algn="ctr">
                        <a:defRPr sz="1800"/>
                      </a:pPr>
                      <a:r>
                        <a:t>HTTP/3</a:t>
                      </a:r>
                    </a:p>
                  </a:txBody>
                  <a:tcPr marL="45720" marR="45720" marT="45720" marB="45720" anchor="ctr" anchorCtr="0" horzOverflow="overflow">
                    <a:lnL w="12700">
                      <a:solidFill>
                        <a:srgbClr val="FFFFFF"/>
                      </a:solidFill>
                    </a:lnL>
                    <a:lnR w="12700">
                      <a:solidFill>
                        <a:srgbClr val="FFFFFF"/>
                      </a:solidFill>
                    </a:lnR>
                    <a:lnT w="38100">
                      <a:solidFill>
                        <a:srgbClr val="FFFFFF"/>
                      </a:solidFill>
                    </a:lnT>
                    <a:lnB w="12700">
                      <a:solidFill>
                        <a:srgbClr val="FFFFFF"/>
                      </a:solidFill>
                    </a:lnB>
                    <a:solidFill>
                      <a:srgbClr val="FDD4CA"/>
                    </a:solidFill>
                  </a:tcPr>
                </a:tc>
                <a:tc>
                  <a:txBody>
                    <a:bodyPr/>
                    <a:lstStyle/>
                    <a:p>
                      <a:pPr algn="ctr">
                        <a:defRPr sz="1800"/>
                      </a:pPr>
                      <a:r>
                        <a:t>业务代码：</a:t>
                      </a:r>
                    </a:p>
                    <a:p>
                      <a:pPr algn="ctr">
                        <a:defRPr sz="1800"/>
                      </a:pPr>
                      <a:r>
                        <a:t>r =requests.get('https://taohui.pub')</a:t>
                      </a:r>
                    </a:p>
                  </a:txBody>
                  <a:tcPr marL="45720" marR="45720" marT="45720" marB="45720" anchor="ctr" anchorCtr="0" horzOverflow="overflow">
                    <a:lnL w="12700">
                      <a:solidFill>
                        <a:srgbClr val="FFFFFF"/>
                      </a:solidFill>
                    </a:lnL>
                    <a:lnR w="12700">
                      <a:solidFill>
                        <a:srgbClr val="FFFFFF"/>
                      </a:solidFill>
                    </a:lnR>
                    <a:lnT w="38100">
                      <a:solidFill>
                        <a:srgbClr val="FFFFFF"/>
                      </a:solidFill>
                    </a:lnT>
                    <a:lnB w="12700">
                      <a:solidFill>
                        <a:srgbClr val="FFFFFF"/>
                      </a:solidFill>
                    </a:lnB>
                    <a:solidFill>
                      <a:srgbClr val="FDD4CA"/>
                    </a:solidFill>
                  </a:tcPr>
                </a:tc>
              </a:tr>
              <a:tr h="1257300">
                <a:tc vMerge="1">
                  <a:tcPr/>
                </a:tc>
                <a:tc gridSpan="2" vMerge="1">
                  <a:tcPr/>
                </a:tc>
                <a:tc hMerge="1" vMerge="1">
                  <a:tcPr/>
                </a:tc>
                <a:tc vMerge="1">
                  <a:tcPr/>
                </a:tc>
                <a:tc>
                  <a:txBody>
                    <a:bodyPr/>
                    <a:lstStyle/>
                    <a:p>
                      <a:pPr algn="ctr">
                        <a:defRPr sz="1800"/>
                      </a:pPr>
                      <a:r>
                        <a:t>中间件：</a:t>
                      </a:r>
                    </a:p>
                    <a:p>
                      <a:pPr algn="ctr">
                        <a:defRPr sz="1800"/>
                      </a:pPr>
                      <a:r>
                        <a:t>Android OkHttp</a:t>
                      </a:r>
                    </a:p>
                    <a:p>
                      <a:pPr algn="ctr">
                        <a:defRPr sz="1800"/>
                      </a:pPr>
                      <a:r>
                        <a:t>Python Requests</a:t>
                      </a:r>
                    </a:p>
                  </a:txBody>
                  <a:tcPr marL="45720" marR="45720" marT="45720" marB="45720" anchor="ctr"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FDD4CA"/>
                    </a:solidFill>
                  </a:tcPr>
                </a:tc>
              </a:tr>
              <a:tr h="421640">
                <a:tc>
                  <a:txBody>
                    <a:bodyPr/>
                    <a:lstStyle/>
                    <a:p>
                      <a:pPr algn="ctr">
                        <a:defRPr sz="1800"/>
                      </a:pPr>
                      <a:r>
                        <a:t>表示层</a:t>
                      </a:r>
                    </a:p>
                  </a:txBody>
                  <a:tcPr marL="45720" marR="45720" marT="45720" marB="45720" anchor="ctr"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FDD4CA"/>
                    </a:solidFill>
                  </a:tcPr>
                </a:tc>
                <a:tc gridSpan="2">
                  <a:txBody>
                    <a:bodyPr/>
                    <a:lstStyle/>
                    <a:p>
                      <a:pPr algn="ctr">
                        <a:defRPr sz="1800"/>
                      </a:pPr>
                      <a:r>
                        <a:t>TLS/SSL</a:t>
                      </a:r>
                    </a:p>
                  </a:txBody>
                  <a:tcPr marL="45720" marR="45720" marT="45720" marB="45720" anchor="ctr"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FDD4CA"/>
                    </a:solidFill>
                  </a:tcPr>
                </a:tc>
                <a:tc hMerge="1">
                  <a:tcPr/>
                </a:tc>
                <a:tc vMerge="1">
                  <a:tcPr/>
                </a:tc>
                <a:tc>
                  <a:txBody>
                    <a:bodyPr/>
                    <a:lstStyle/>
                    <a:p>
                      <a:pPr algn="ctr">
                        <a:defRPr sz="1800"/>
                      </a:pPr>
                      <a:r>
                        <a:t>OpenSSL</a:t>
                      </a:r>
                    </a:p>
                  </a:txBody>
                  <a:tcPr marL="45720" marR="45720" marT="45720" marB="45720" anchor="ctr"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FDD4CA"/>
                    </a:solidFill>
                  </a:tcPr>
                </a:tc>
              </a:tr>
              <a:tr h="421640">
                <a:tc>
                  <a:txBody>
                    <a:bodyPr/>
                    <a:lstStyle/>
                    <a:p>
                      <a:pPr algn="ctr">
                        <a:defRPr sz="1800"/>
                      </a:pPr>
                      <a:r>
                        <a:t>传输层</a:t>
                      </a:r>
                    </a:p>
                  </a:txBody>
                  <a:tcPr marL="45720" marR="45720" marT="45720" marB="45720" anchor="ctr"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FDD4CA"/>
                    </a:solidFill>
                  </a:tcPr>
                </a:tc>
                <a:tc gridSpan="2">
                  <a:txBody>
                    <a:bodyPr/>
                    <a:lstStyle/>
                    <a:p>
                      <a:pPr algn="ctr">
                        <a:defRPr sz="1800"/>
                      </a:pPr>
                      <a:r>
                        <a:t>TCP/UDP</a:t>
                      </a:r>
                    </a:p>
                  </a:txBody>
                  <a:tcPr marL="45720" marR="45720" marT="45720" marB="45720" anchor="ctr"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FDD4CA"/>
                    </a:solidFill>
                  </a:tcPr>
                </a:tc>
                <a:tc hMerge="1">
                  <a:tcPr/>
                </a:tc>
                <a:tc rowSpan="3">
                  <a:txBody>
                    <a:bodyPr/>
                    <a:lstStyle/>
                    <a:p>
                      <a:pPr algn="ctr">
                        <a:defRPr sz="1800"/>
                      </a:pPr>
                      <a:r>
                        <a:t>vxlan</a:t>
                      </a:r>
                    </a:p>
                  </a:txBody>
                  <a:tcPr marL="45720" marR="45720" marT="45720" marB="45720" anchor="ctr"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FDD4CA"/>
                    </a:solidFill>
                  </a:tcPr>
                </a:tc>
                <a:tc rowSpan="3">
                  <a:txBody>
                    <a:bodyPr/>
                    <a:lstStyle/>
                    <a:p>
                      <a:pPr algn="ctr">
                        <a:defRPr sz="1800"/>
                      </a:pPr>
                      <a:r>
                        <a:t>操作系统内核</a:t>
                      </a:r>
                    </a:p>
                  </a:txBody>
                  <a:tcPr marL="45720" marR="45720" marT="45720" marB="45720" anchor="ctr"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FDD4CA"/>
                    </a:solidFill>
                  </a:tcPr>
                </a:tc>
              </a:tr>
              <a:tr h="421640">
                <a:tc>
                  <a:txBody>
                    <a:bodyPr/>
                    <a:lstStyle/>
                    <a:p>
                      <a:pPr algn="ctr">
                        <a:defRPr sz="1800"/>
                      </a:pPr>
                      <a:r>
                        <a:t>网络层</a:t>
                      </a:r>
                    </a:p>
                  </a:txBody>
                  <a:tcPr marL="45720" marR="45720" marT="45720" marB="45720" anchor="ctr"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FDD4CA"/>
                    </a:solidFill>
                  </a:tcPr>
                </a:tc>
                <a:tc>
                  <a:txBody>
                    <a:bodyPr/>
                    <a:lstStyle/>
                    <a:p>
                      <a:pPr algn="ctr">
                        <a:defRPr sz="1800"/>
                      </a:pPr>
                      <a:r>
                        <a:t>IP</a:t>
                      </a:r>
                    </a:p>
                  </a:txBody>
                  <a:tcPr marL="45720" marR="45720" marT="45720" marB="45720" anchor="ctr"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FDD4CA"/>
                    </a:solidFill>
                  </a:tcPr>
                </a:tc>
                <a:tc rowSpan="2">
                  <a:txBody>
                    <a:bodyPr/>
                    <a:lstStyle/>
                    <a:p>
                      <a:pPr algn="ctr">
                        <a:defRPr sz="1800"/>
                      </a:pPr>
                      <a:r>
                        <a:t>arp
rarp</a:t>
                      </a:r>
                    </a:p>
                  </a:txBody>
                  <a:tcPr marL="45720" marR="45720" marT="45720" marB="45720" anchor="ctr"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FDD4CA"/>
                    </a:solidFill>
                  </a:tcPr>
                </a:tc>
                <a:tc vMerge="1">
                  <a:tcPr/>
                </a:tc>
                <a:tc vMerge="1">
                  <a:tcPr/>
                </a:tc>
              </a:tr>
              <a:tr h="421640">
                <a:tc>
                  <a:txBody>
                    <a:bodyPr/>
                    <a:lstStyle/>
                    <a:p>
                      <a:pPr algn="ctr">
                        <a:defRPr sz="1800"/>
                      </a:pPr>
                      <a:r>
                        <a:t>链路层</a:t>
                      </a:r>
                    </a:p>
                  </a:txBody>
                  <a:tcPr marL="45720" marR="45720" marT="45720" marB="45720" anchor="ctr"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FDD4CA"/>
                    </a:solidFill>
                  </a:tcPr>
                </a:tc>
                <a:tc>
                  <a:txBody>
                    <a:bodyPr/>
                    <a:lstStyle/>
                    <a:p>
                      <a:pPr algn="ctr">
                        <a:defRPr sz="1800"/>
                      </a:pPr>
                      <a:r>
                        <a:t>ethernet</a:t>
                      </a:r>
                    </a:p>
                  </a:txBody>
                  <a:tcPr marL="45720" marR="45720" marT="45720" marB="45720" anchor="ctr"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FDD4CA"/>
                    </a:solidFill>
                  </a:tcPr>
                </a:tc>
                <a:tc vMerge="1">
                  <a:tcPr/>
                </a:tc>
                <a:tc vMerge="1">
                  <a:tcPr/>
                </a:tc>
                <a:tc vMerge="1">
                  <a:tcPr/>
                </a:tc>
              </a:tr>
            </a:tbl>
          </a:graphicData>
        </a:graphic>
      </p:graphicFrame>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9" name="图像" descr="图像"/>
          <p:cNvPicPr>
            <a:picLocks noChangeAspect="1"/>
          </p:cNvPicPr>
          <p:nvPr/>
        </p:nvPicPr>
        <p:blipFill>
          <a:blip r:embed="rId2">
            <a:extLst/>
          </a:blip>
          <a:stretch>
            <a:fillRect/>
          </a:stretch>
        </p:blipFill>
        <p:spPr>
          <a:xfrm>
            <a:off x="185949" y="801316"/>
            <a:ext cx="11219927" cy="5615472"/>
          </a:xfrm>
          <a:prstGeom prst="rect">
            <a:avLst/>
          </a:prstGeom>
          <a:ln w="12700">
            <a:miter lim="400000"/>
          </a:ln>
        </p:spPr>
      </p:pic>
      <p:pic>
        <p:nvPicPr>
          <p:cNvPr id="620"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62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62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Referer防盗链</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4" name="ppt封面-章节3.jpg" descr="ppt封面-章节3.jp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25" name="内容占位符 2"/>
          <p:cNvSpPr txBox="1"/>
          <p:nvPr/>
        </p:nvSpPr>
        <p:spPr>
          <a:xfrm>
            <a:off x="609600" y="911212"/>
            <a:ext cx="10515600" cy="50355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nSpc>
                <a:spcPct val="90000"/>
              </a:lnSpc>
              <a:spcBef>
                <a:spcPts val="1000"/>
              </a:spcBef>
              <a:defRPr sz="3000">
                <a:latin typeface="PingFang SC Regular"/>
                <a:ea typeface="PingFang SC Regular"/>
                <a:cs typeface="PingFang SC Regular"/>
                <a:sym typeface="PingFang SC Regular"/>
              </a:defRPr>
            </a:pPr>
            <a:r>
              <a:t>理解浏览器的“同源策略”</a:t>
            </a:r>
          </a:p>
          <a:p>
            <a:pPr>
              <a:lnSpc>
                <a:spcPct val="90000"/>
              </a:lnSpc>
              <a:spcBef>
                <a:spcPts val="1000"/>
              </a:spcBef>
              <a:defRPr sz="3000">
                <a:latin typeface="PingFang SC Regular"/>
                <a:ea typeface="PingFang SC Regular"/>
                <a:cs typeface="PingFang SC Regular"/>
                <a:sym typeface="PingFang SC Regular"/>
              </a:defRPr>
            </a:pPr>
            <a:r>
              <a:t>CSRF攻击的防御方法</a:t>
            </a:r>
          </a:p>
          <a:p>
            <a:pPr>
              <a:lnSpc>
                <a:spcPct val="90000"/>
              </a:lnSpc>
              <a:spcBef>
                <a:spcPts val="1000"/>
              </a:spcBef>
              <a:defRPr sz="3000">
                <a:latin typeface="PingFang SC Regular"/>
                <a:ea typeface="PingFang SC Regular"/>
                <a:cs typeface="PingFang SC Regular"/>
                <a:sym typeface="PingFang SC Regular"/>
              </a:defRPr>
            </a:pPr>
            <a:r>
              <a:t>识别有效站点的方法</a:t>
            </a:r>
          </a:p>
          <a:p>
            <a:pPr>
              <a:lnSpc>
                <a:spcPct val="90000"/>
              </a:lnSpc>
              <a:spcBef>
                <a:spcPts val="1000"/>
              </a:spcBef>
              <a:defRPr sz="3600">
                <a:solidFill>
                  <a:srgbClr val="E64C29"/>
                </a:solidFill>
                <a:latin typeface="PingFang SC Regular"/>
                <a:ea typeface="PingFang SC Regular"/>
                <a:cs typeface="PingFang SC Regular"/>
                <a:sym typeface="PingFang SC Regular"/>
              </a:defRPr>
            </a:pPr>
            <a:r>
              <a:t>XSS攻击的防御方法</a:t>
            </a:r>
          </a:p>
          <a:p>
            <a:pPr>
              <a:lnSpc>
                <a:spcPct val="90000"/>
              </a:lnSpc>
              <a:spcBef>
                <a:spcPts val="1000"/>
              </a:spcBef>
              <a:defRPr sz="3000">
                <a:latin typeface="PingFang SC Regular"/>
                <a:ea typeface="PingFang SC Regular"/>
                <a:cs typeface="PingFang SC Regular"/>
                <a:sym typeface="PingFang SC Regular"/>
              </a:defRPr>
            </a:pPr>
            <a:r>
              <a:t>点击劫持的防御方法</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7" name="图像" descr="图像"/>
          <p:cNvPicPr>
            <a:picLocks noChangeAspect="1"/>
          </p:cNvPicPr>
          <p:nvPr/>
        </p:nvPicPr>
        <p:blipFill>
          <a:blip r:embed="rId2">
            <a:extLst/>
          </a:blip>
          <a:stretch>
            <a:fillRect/>
          </a:stretch>
        </p:blipFill>
        <p:spPr>
          <a:xfrm>
            <a:off x="3244068" y="1009141"/>
            <a:ext cx="8989170" cy="5144807"/>
          </a:xfrm>
          <a:prstGeom prst="rect">
            <a:avLst/>
          </a:prstGeom>
          <a:ln w="12700">
            <a:miter lim="400000"/>
          </a:ln>
        </p:spPr>
      </p:pic>
      <p:pic>
        <p:nvPicPr>
          <p:cNvPr id="628"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629"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630"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XSS攻击</a:t>
            </a:r>
          </a:p>
        </p:txBody>
      </p:sp>
      <p:sp>
        <p:nvSpPr>
          <p:cNvPr id="631" name="Cross Site Script…"/>
          <p:cNvSpPr txBox="1"/>
          <p:nvPr>
            <p:ph type="body" sz="quarter" idx="1"/>
          </p:nvPr>
        </p:nvSpPr>
        <p:spPr>
          <a:xfrm>
            <a:off x="581745" y="1546265"/>
            <a:ext cx="4257584" cy="1450979"/>
          </a:xfrm>
          <a:prstGeom prst="rect">
            <a:avLst/>
          </a:prstGeom>
        </p:spPr>
        <p:txBody>
          <a:bodyPr/>
          <a:lstStyle/>
          <a:p>
            <a:pPr marL="208279" indent="-208279" defTabSz="831850">
              <a:lnSpc>
                <a:spcPct val="130000"/>
              </a:lnSpc>
              <a:spcBef>
                <a:spcPts val="900"/>
              </a:spcBef>
              <a:defRPr sz="2100">
                <a:latin typeface="PingFang SC Regular"/>
                <a:ea typeface="PingFang SC Regular"/>
                <a:cs typeface="PingFang SC Regular"/>
                <a:sym typeface="PingFang SC Regular"/>
              </a:defRPr>
            </a:pPr>
            <a:r>
              <a:t>Cross Site Script</a:t>
            </a:r>
          </a:p>
          <a:p>
            <a:pPr lvl="1" marL="624205" indent="-208280" defTabSz="831850">
              <a:lnSpc>
                <a:spcPct val="130000"/>
              </a:lnSpc>
              <a:spcBef>
                <a:spcPts val="400"/>
              </a:spcBef>
              <a:defRPr sz="1800">
                <a:solidFill>
                  <a:srgbClr val="535353"/>
                </a:solidFill>
                <a:latin typeface="PingFang SC Regular"/>
                <a:ea typeface="PingFang SC Regular"/>
                <a:cs typeface="PingFang SC Regular"/>
                <a:sym typeface="PingFang SC Regular"/>
              </a:defRPr>
            </a:pPr>
            <a:r>
              <a:t>避免与CSS重名</a:t>
            </a:r>
          </a:p>
          <a:p>
            <a:pPr lvl="1" marL="624205" indent="-208280" defTabSz="831850">
              <a:lnSpc>
                <a:spcPct val="130000"/>
              </a:lnSpc>
              <a:spcBef>
                <a:spcPts val="400"/>
              </a:spcBef>
              <a:defRPr sz="1800">
                <a:solidFill>
                  <a:srgbClr val="535353"/>
                </a:solidFill>
                <a:latin typeface="PingFang SC Regular"/>
                <a:ea typeface="PingFang SC Regular"/>
                <a:cs typeface="PingFang SC Regular"/>
                <a:sym typeface="PingFang SC Regular"/>
              </a:defRPr>
            </a:pPr>
            <a:r>
              <a:t>跨站脚本攻击</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3" name="Picture 2" descr="Picture 2"/>
          <p:cNvPicPr>
            <a:picLocks noChangeAspect="1"/>
          </p:cNvPicPr>
          <p:nvPr/>
        </p:nvPicPr>
        <p:blipFill>
          <a:blip r:embed="rId2">
            <a:extLst/>
          </a:blip>
          <a:stretch>
            <a:fillRect/>
          </a:stretch>
        </p:blipFill>
        <p:spPr>
          <a:xfrm>
            <a:off x="2854473" y="1354804"/>
            <a:ext cx="8790135" cy="5133303"/>
          </a:xfrm>
          <a:prstGeom prst="rect">
            <a:avLst/>
          </a:prstGeom>
          <a:ln w="12700">
            <a:miter lim="400000"/>
          </a:ln>
        </p:spPr>
      </p:pic>
      <p:sp>
        <p:nvSpPr>
          <p:cNvPr id="634" name="反射型…"/>
          <p:cNvSpPr txBox="1"/>
          <p:nvPr>
            <p:ph type="body" idx="1"/>
          </p:nvPr>
        </p:nvSpPr>
        <p:spPr>
          <a:xfrm>
            <a:off x="598129" y="1523410"/>
            <a:ext cx="10515601" cy="4351340"/>
          </a:xfrm>
          <a:prstGeom prst="rect">
            <a:avLst/>
          </a:prstGeom>
        </p:spPr>
        <p:txBody>
          <a:bodyPr/>
          <a:lstStyle/>
          <a:p>
            <a:pPr>
              <a:lnSpc>
                <a:spcPct val="130000"/>
              </a:lnSpc>
              <a:defRPr sz="2400">
                <a:latin typeface="PingFang SC Regular"/>
                <a:ea typeface="PingFang SC Regular"/>
                <a:cs typeface="PingFang SC Regular"/>
                <a:sym typeface="PingFang SC Regular"/>
              </a:defRPr>
            </a:pPr>
            <a:r>
              <a:t>反射型</a:t>
            </a:r>
          </a:p>
          <a:p>
            <a:pPr>
              <a:lnSpc>
                <a:spcPct val="130000"/>
              </a:lnSpc>
              <a:defRPr sz="2400">
                <a:latin typeface="PingFang SC Regular"/>
                <a:ea typeface="PingFang SC Regular"/>
                <a:cs typeface="PingFang SC Regular"/>
                <a:sym typeface="PingFang SC Regular"/>
              </a:defRPr>
            </a:pPr>
            <a:r>
              <a:t>存储型</a:t>
            </a:r>
          </a:p>
          <a:p>
            <a:pPr>
              <a:lnSpc>
                <a:spcPct val="130000"/>
              </a:lnSpc>
              <a:defRPr sz="2400">
                <a:latin typeface="PingFang SC Regular"/>
                <a:ea typeface="PingFang SC Regular"/>
                <a:cs typeface="PingFang SC Regular"/>
                <a:sym typeface="PingFang SC Regular"/>
              </a:defRPr>
            </a:pPr>
            <a:r>
              <a:t>DOM型</a:t>
            </a:r>
          </a:p>
        </p:txBody>
      </p:sp>
      <p:pic>
        <p:nvPicPr>
          <p:cNvPr id="635" name="图像" descr="图像"/>
          <p:cNvPicPr>
            <a:picLocks noChangeAspect="1"/>
          </p:cNvPicPr>
          <p:nvPr/>
        </p:nvPicPr>
        <p:blipFill>
          <a:blip r:embed="rId3">
            <a:extLst/>
          </a:blip>
          <a:stretch>
            <a:fillRect/>
          </a:stretch>
        </p:blipFill>
        <p:spPr>
          <a:xfrm>
            <a:off x="2576756" y="741446"/>
            <a:ext cx="8958692" cy="5133305"/>
          </a:xfrm>
          <a:prstGeom prst="rect">
            <a:avLst/>
          </a:prstGeom>
          <a:ln w="12700">
            <a:miter lim="400000"/>
          </a:ln>
        </p:spPr>
      </p:pic>
      <p:pic>
        <p:nvPicPr>
          <p:cNvPr id="636"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63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63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XSS类型</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0"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64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64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CSP安全策略：Content-Security-Policy</a:t>
            </a:r>
          </a:p>
        </p:txBody>
      </p:sp>
      <p:pic>
        <p:nvPicPr>
          <p:cNvPr id="643" name="Picture 2" descr="Picture 2"/>
          <p:cNvPicPr>
            <a:picLocks noChangeAspect="1"/>
          </p:cNvPicPr>
          <p:nvPr/>
        </p:nvPicPr>
        <p:blipFill>
          <a:blip r:embed="rId3">
            <a:extLst/>
          </a:blip>
          <a:stretch>
            <a:fillRect/>
          </a:stretch>
        </p:blipFill>
        <p:spPr>
          <a:xfrm>
            <a:off x="696246" y="1628630"/>
            <a:ext cx="10799507" cy="4369802"/>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5"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646" name="内容占位符 2"/>
          <p:cNvSpPr txBox="1"/>
          <p:nvPr/>
        </p:nvSpPr>
        <p:spPr>
          <a:xfrm>
            <a:off x="609599" y="884590"/>
            <a:ext cx="11189259" cy="50888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spcBef>
                <a:spcPts val="1000"/>
              </a:spcBef>
              <a:defRPr sz="3000">
                <a:latin typeface="PingFang SC Regular"/>
                <a:ea typeface="PingFang SC Regular"/>
                <a:cs typeface="PingFang SC Regular"/>
                <a:sym typeface="PingFang SC Regular"/>
              </a:defRPr>
            </a:pPr>
            <a:r>
              <a:t>理解浏览器的“同源策略”</a:t>
            </a:r>
          </a:p>
          <a:p>
            <a:pPr>
              <a:spcBef>
                <a:spcPts val="1000"/>
              </a:spcBef>
              <a:defRPr sz="3000">
                <a:latin typeface="PingFang SC Regular"/>
                <a:ea typeface="PingFang SC Regular"/>
                <a:cs typeface="PingFang SC Regular"/>
                <a:sym typeface="PingFang SC Regular"/>
              </a:defRPr>
            </a:pPr>
            <a:r>
              <a:t>CSRF攻击的防御方法</a:t>
            </a:r>
          </a:p>
          <a:p>
            <a:pPr>
              <a:spcBef>
                <a:spcPts val="1000"/>
              </a:spcBef>
              <a:defRPr sz="3000">
                <a:latin typeface="PingFang SC Regular"/>
                <a:ea typeface="PingFang SC Regular"/>
                <a:cs typeface="PingFang SC Regular"/>
                <a:sym typeface="PingFang SC Regular"/>
              </a:defRPr>
            </a:pPr>
            <a:r>
              <a:t>识别有效站点的方法</a:t>
            </a:r>
          </a:p>
          <a:p>
            <a:pPr>
              <a:spcBef>
                <a:spcPts val="1000"/>
              </a:spcBef>
              <a:defRPr sz="3000">
                <a:latin typeface="PingFang SC Regular"/>
                <a:ea typeface="PingFang SC Regular"/>
                <a:cs typeface="PingFang SC Regular"/>
                <a:sym typeface="PingFang SC Regular"/>
              </a:defRPr>
            </a:pPr>
            <a:r>
              <a:t>XSS攻击的防御方法</a:t>
            </a:r>
          </a:p>
          <a:p>
            <a:pPr>
              <a:spcBef>
                <a:spcPts val="1000"/>
              </a:spcBef>
              <a:defRPr sz="3600">
                <a:solidFill>
                  <a:srgbClr val="D94F37"/>
                </a:solidFill>
                <a:latin typeface="PingFang SC Regular"/>
                <a:ea typeface="PingFang SC Regular"/>
                <a:cs typeface="PingFang SC Regular"/>
                <a:sym typeface="PingFang SC Regular"/>
              </a:defRPr>
            </a:pPr>
            <a:r>
              <a:t>点击劫持的防御方法</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0" name="22.jpg" descr="22.jpg"/>
          <p:cNvPicPr>
            <a:picLocks noChangeAspect="1"/>
          </p:cNvPicPr>
          <p:nvPr/>
        </p:nvPicPr>
        <p:blipFill>
          <a:blip r:embed="rId2">
            <a:extLst/>
          </a:blip>
          <a:stretch>
            <a:fillRect/>
          </a:stretch>
        </p:blipFill>
        <p:spPr>
          <a:xfrm>
            <a:off x="1378963" y="1059324"/>
            <a:ext cx="9357877" cy="5399497"/>
          </a:xfrm>
          <a:prstGeom prst="rect">
            <a:avLst/>
          </a:prstGeom>
          <a:ln w="12700">
            <a:miter lim="400000"/>
          </a:ln>
        </p:spPr>
      </p:pic>
      <p:pic>
        <p:nvPicPr>
          <p:cNvPr id="651" name="图像" descr="图像"/>
          <p:cNvPicPr>
            <a:picLocks noChangeAspect="1"/>
          </p:cNvPicPr>
          <p:nvPr/>
        </p:nvPicPr>
        <p:blipFill>
          <a:blip r:embed="rId3">
            <a:extLst/>
          </a:blip>
          <a:stretch>
            <a:fillRect/>
          </a:stretch>
        </p:blipFill>
        <p:spPr>
          <a:xfrm>
            <a:off x="518853" y="717230"/>
            <a:ext cx="11078096" cy="6083685"/>
          </a:xfrm>
          <a:prstGeom prst="rect">
            <a:avLst/>
          </a:prstGeom>
          <a:ln w="12700">
            <a:miter lim="400000"/>
          </a:ln>
        </p:spPr>
      </p:pic>
      <p:pic>
        <p:nvPicPr>
          <p:cNvPr id="652"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65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65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click jacking点击劫持</a:t>
            </a:r>
          </a:p>
        </p:txBody>
      </p:sp>
      <p:pic>
        <p:nvPicPr>
          <p:cNvPr id="655" name="图像" descr="图像"/>
          <p:cNvPicPr>
            <a:picLocks noChangeAspect="1"/>
          </p:cNvPicPr>
          <p:nvPr/>
        </p:nvPicPr>
        <p:blipFill>
          <a:blip r:embed="rId5">
            <a:extLst/>
          </a:blip>
          <a:stretch>
            <a:fillRect/>
          </a:stretch>
        </p:blipFill>
        <p:spPr>
          <a:xfrm>
            <a:off x="1810504" y="2013447"/>
            <a:ext cx="6495427" cy="4197778"/>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7"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658"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659"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防御点击劫持</a:t>
            </a:r>
          </a:p>
        </p:txBody>
      </p:sp>
      <p:sp>
        <p:nvSpPr>
          <p:cNvPr id="660" name="通过JS禁止跨域iFrame…"/>
          <p:cNvSpPr txBox="1"/>
          <p:nvPr>
            <p:ph type="body" sz="half" idx="1"/>
          </p:nvPr>
        </p:nvSpPr>
        <p:spPr>
          <a:xfrm>
            <a:off x="598127" y="1390497"/>
            <a:ext cx="5476235" cy="4351340"/>
          </a:xfrm>
          <a:prstGeom prst="rect">
            <a:avLst/>
          </a:prstGeom>
        </p:spPr>
        <p:txBody>
          <a:bodyPr/>
          <a:lstStyle/>
          <a:p>
            <a:pPr>
              <a:lnSpc>
                <a:spcPct val="120000"/>
              </a:lnSpc>
              <a:defRPr sz="2400">
                <a:latin typeface="PingFang SC Regular"/>
                <a:ea typeface="PingFang SC Regular"/>
                <a:cs typeface="PingFang SC Regular"/>
                <a:sym typeface="PingFang SC Regular"/>
              </a:defRPr>
            </a:pPr>
            <a:r>
              <a:t>通过JS禁止跨域iFrame</a:t>
            </a:r>
          </a:p>
          <a:p>
            <a:pPr>
              <a:lnSpc>
                <a:spcPct val="120000"/>
              </a:lnSpc>
              <a:defRPr sz="2400">
                <a:latin typeface="PingFang SC Regular"/>
                <a:ea typeface="PingFang SC Regular"/>
                <a:cs typeface="PingFang SC Regular"/>
                <a:sym typeface="PingFang SC Regular"/>
              </a:defRPr>
            </a:pPr>
            <a:r>
              <a:t>增加X-Frame-Options头部</a:t>
            </a:r>
          </a:p>
          <a:p>
            <a:pPr lvl="1" marL="685800" indent="-228600">
              <a:lnSpc>
                <a:spcPct val="120000"/>
              </a:lnSpc>
              <a:spcBef>
                <a:spcPts val="500"/>
              </a:spcBef>
              <a:defRPr sz="2000">
                <a:solidFill>
                  <a:srgbClr val="535353"/>
                </a:solidFill>
                <a:latin typeface="PingFang SC Regular"/>
                <a:ea typeface="PingFang SC Regular"/>
                <a:cs typeface="PingFang SC Regular"/>
                <a:sym typeface="PingFang SC Regular"/>
              </a:defRPr>
            </a:pPr>
            <a:r>
              <a:t>deny</a:t>
            </a:r>
          </a:p>
          <a:p>
            <a:pPr lvl="1" marL="685800" indent="-228600">
              <a:lnSpc>
                <a:spcPct val="120000"/>
              </a:lnSpc>
              <a:spcBef>
                <a:spcPts val="500"/>
              </a:spcBef>
              <a:defRPr sz="2000">
                <a:solidFill>
                  <a:srgbClr val="535353"/>
                </a:solidFill>
                <a:latin typeface="PingFang SC Regular"/>
                <a:ea typeface="PingFang SC Regular"/>
                <a:cs typeface="PingFang SC Regular"/>
                <a:sym typeface="PingFang SC Regular"/>
              </a:defRPr>
            </a:pPr>
            <a:r>
              <a:t>sameorigin</a:t>
            </a:r>
          </a:p>
          <a:p>
            <a:pPr lvl="1" marL="685800" indent="-228600">
              <a:lnSpc>
                <a:spcPct val="120000"/>
              </a:lnSpc>
              <a:spcBef>
                <a:spcPts val="500"/>
              </a:spcBef>
              <a:defRPr sz="2000">
                <a:solidFill>
                  <a:srgbClr val="535353"/>
                </a:solidFill>
                <a:latin typeface="PingFang SC Regular"/>
                <a:ea typeface="PingFang SC Regular"/>
                <a:cs typeface="PingFang SC Regular"/>
                <a:sym typeface="PingFang SC Regular"/>
              </a:defRPr>
            </a:pPr>
            <a:r>
              <a:t>allow-from</a:t>
            </a:r>
          </a:p>
        </p:txBody>
      </p:sp>
      <p:pic>
        <p:nvPicPr>
          <p:cNvPr id="661" name="Picture 2" descr="Picture 2"/>
          <p:cNvPicPr>
            <a:picLocks noChangeAspect="1"/>
          </p:cNvPicPr>
          <p:nvPr/>
        </p:nvPicPr>
        <p:blipFill>
          <a:blip r:embed="rId3">
            <a:extLst/>
          </a:blip>
          <a:stretch>
            <a:fillRect/>
          </a:stretch>
        </p:blipFill>
        <p:spPr>
          <a:xfrm>
            <a:off x="4975828" y="1527474"/>
            <a:ext cx="6500313" cy="4735470"/>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63"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664"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665"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666"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本节课总结</a:t>
            </a:r>
          </a:p>
        </p:txBody>
      </p:sp>
      <p:sp>
        <p:nvSpPr>
          <p:cNvPr id="667" name="理解浏览器的背景特性，才会清楚同源策略的必要性…"/>
          <p:cNvSpPr txBox="1"/>
          <p:nvPr>
            <p:ph type="body" idx="1"/>
          </p:nvPr>
        </p:nvSpPr>
        <p:spPr>
          <a:xfrm>
            <a:off x="613131" y="1295400"/>
            <a:ext cx="10889538" cy="4542000"/>
          </a:xfrm>
          <a:prstGeom prst="rect">
            <a:avLst/>
          </a:prstGeom>
        </p:spPr>
        <p:txBody>
          <a:bodyPr/>
          <a:lstStyle/>
          <a:p>
            <a:pPr marL="267334" indent="-267334">
              <a:lnSpc>
                <a:spcPct val="120000"/>
              </a:lnSpc>
              <a:spcBef>
                <a:spcPts val="800"/>
              </a:spcBef>
              <a:buFontTx/>
              <a:buAutoNum type="arabicPeriod" startAt="1"/>
              <a:defRPr sz="2000">
                <a:latin typeface="PingFang SC Regular"/>
                <a:ea typeface="PingFang SC Regular"/>
                <a:cs typeface="PingFang SC Regular"/>
                <a:sym typeface="PingFang SC Regular"/>
              </a:defRPr>
            </a:pPr>
            <a:r>
              <a:t>理解浏览器的背景特性，才会清楚同源策略的必要性。</a:t>
            </a:r>
          </a:p>
          <a:p>
            <a:pPr marL="267334" indent="-267334">
              <a:lnSpc>
                <a:spcPct val="120000"/>
              </a:lnSpc>
              <a:spcBef>
                <a:spcPts val="800"/>
              </a:spcBef>
              <a:buFontTx/>
              <a:buAutoNum type="arabicPeriod" startAt="1"/>
              <a:defRPr sz="2000">
                <a:latin typeface="PingFang SC Regular"/>
                <a:ea typeface="PingFang SC Regular"/>
                <a:cs typeface="PingFang SC Regular"/>
                <a:sym typeface="PingFang SC Regular"/>
              </a:defRPr>
            </a:pPr>
            <a:r>
              <a:t>同源策略依据域名、端口、协议3点来判断。</a:t>
            </a:r>
          </a:p>
          <a:p>
            <a:pPr marL="267334" indent="-267334">
              <a:lnSpc>
                <a:spcPct val="120000"/>
              </a:lnSpc>
              <a:spcBef>
                <a:spcPts val="800"/>
              </a:spcBef>
              <a:buFontTx/>
              <a:buAutoNum type="arabicPeriod" startAt="1"/>
              <a:defRPr sz="2000">
                <a:latin typeface="PingFang SC Regular"/>
                <a:ea typeface="PingFang SC Regular"/>
                <a:cs typeface="PingFang SC Regular"/>
                <a:sym typeface="PingFang SC Regular"/>
              </a:defRPr>
            </a:pPr>
            <a:r>
              <a:t>同源策略从数据层、DOM层、网络层限制了页面功能。</a:t>
            </a:r>
          </a:p>
          <a:p>
            <a:pPr marL="267334" indent="-267334">
              <a:lnSpc>
                <a:spcPct val="120000"/>
              </a:lnSpc>
              <a:spcBef>
                <a:spcPts val="800"/>
              </a:spcBef>
              <a:buFontTx/>
              <a:buAutoNum type="arabicPeriod" startAt="1"/>
              <a:defRPr sz="2000">
                <a:latin typeface="PingFang SC Regular"/>
                <a:ea typeface="PingFang SC Regular"/>
                <a:cs typeface="PingFang SC Regular"/>
                <a:sym typeface="PingFang SC Regular"/>
              </a:defRPr>
            </a:pPr>
            <a:r>
              <a:t>同源策略的网络层限制放松后，就产生了CSRF、XSS等攻击，这需要引入更复杂的HTTP头部对客户端加以甄别。</a:t>
            </a:r>
          </a:p>
          <a:p>
            <a:pPr marL="267334" indent="-267334">
              <a:lnSpc>
                <a:spcPct val="120000"/>
              </a:lnSpc>
              <a:spcBef>
                <a:spcPts val="800"/>
              </a:spcBef>
              <a:buFontTx/>
              <a:buAutoNum type="arabicPeriod" startAt="1"/>
              <a:defRPr sz="2000">
                <a:latin typeface="PingFang SC Regular"/>
                <a:ea typeface="PingFang SC Regular"/>
                <a:cs typeface="PingFang SC Regular"/>
                <a:sym typeface="PingFang SC Regular"/>
              </a:defRPr>
            </a:pPr>
            <a:r>
              <a:t>通过Referer、Origin、 User-Agent等头部准确识别页面来源，可以更轻松地判断合法性。</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69" name="ppt封面-章节v.jpg" descr="ppt封面-章节v.jp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670"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671"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672"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一起讨论</a:t>
            </a:r>
          </a:p>
        </p:txBody>
      </p:sp>
      <p:sp>
        <p:nvSpPr>
          <p:cNvPr id="673" name="内容占位符 2"/>
          <p:cNvSpPr txBox="1"/>
          <p:nvPr/>
        </p:nvSpPr>
        <p:spPr>
          <a:xfrm>
            <a:off x="673100" y="1825625"/>
            <a:ext cx="6995305"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120000"/>
              </a:lnSpc>
              <a:defRPr sz="2400">
                <a:latin typeface="PingFang SC Regular"/>
                <a:ea typeface="PingFang SC Regular"/>
                <a:cs typeface="PingFang SC Regular"/>
                <a:sym typeface="PingFang SC Regular"/>
              </a:defRPr>
            </a:lvl1pPr>
          </a:lstStyle>
          <a:p>
            <a:pPr/>
            <a:r>
              <a:t>你在工作中经历过网络攻击吗？有的话，你可以与大家分享下你的攻防过程。</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2"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15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15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DC5A36"/>
                </a:solidFill>
                <a:latin typeface="PingFang SC Semibold"/>
                <a:ea typeface="PingFang SC Semibold"/>
                <a:cs typeface="PingFang SC Semibold"/>
                <a:sym typeface="PingFang SC Semibold"/>
              </a:defRPr>
            </a:lvl1pPr>
          </a:lstStyle>
          <a:p>
            <a:pPr/>
            <a:r>
              <a:t>代理服务器与OSI七层协议</a:t>
            </a:r>
          </a:p>
        </p:txBody>
      </p:sp>
      <p:pic>
        <p:nvPicPr>
          <p:cNvPr id="155" name="图片 1" descr="图片 1"/>
          <p:cNvPicPr>
            <a:picLocks noChangeAspect="1"/>
          </p:cNvPicPr>
          <p:nvPr/>
        </p:nvPicPr>
        <p:blipFill>
          <a:blip r:embed="rId3">
            <a:extLst/>
          </a:blip>
          <a:stretch>
            <a:fillRect/>
          </a:stretch>
        </p:blipFill>
        <p:spPr>
          <a:xfrm>
            <a:off x="2533014" y="1304289"/>
            <a:ext cx="7125971" cy="4742817"/>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75" name="ppt封面-5.jpg" descr="ppt封面-5.jpg"/>
          <p:cNvPicPr>
            <a:picLocks noChangeAspect="1"/>
          </p:cNvPicPr>
          <p:nvPr/>
        </p:nvPicPr>
        <p:blipFill>
          <a:blip r:embed="rId3">
            <a:extLst/>
          </a:blip>
          <a:stretch>
            <a:fillRect/>
          </a:stretch>
        </p:blipFill>
        <p:spPr>
          <a:xfrm>
            <a:off x="0" y="0"/>
            <a:ext cx="12192000" cy="6858000"/>
          </a:xfrm>
          <a:prstGeom prst="rect">
            <a:avLst/>
          </a:prstGeom>
          <a:ln w="12700">
            <a:miter lim="400000"/>
          </a:ln>
        </p:spPr>
      </p:pic>
      <p:pic>
        <p:nvPicPr>
          <p:cNvPr id="676"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677"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678"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EC4F30"/>
                </a:solidFill>
                <a:latin typeface="PingFang SC Semibold"/>
                <a:ea typeface="PingFang SC Semibold"/>
                <a:cs typeface="PingFang SC Semibold"/>
                <a:sym typeface="PingFang SC Semibold"/>
              </a:defRPr>
            </a:lvl1pPr>
          </a:lstStyle>
          <a:p>
            <a:pPr/>
            <a:r>
              <a:t>课时5: WAF防火墙究竟是怎样工作的？</a:t>
            </a:r>
          </a:p>
        </p:txBody>
      </p:sp>
      <p:sp>
        <p:nvSpPr>
          <p:cNvPr id="679" name="注入类攻击与HTTP语法格式间的关系…"/>
          <p:cNvSpPr txBox="1"/>
          <p:nvPr>
            <p:ph type="body" idx="1"/>
          </p:nvPr>
        </p:nvSpPr>
        <p:spPr>
          <a:xfrm>
            <a:off x="630003" y="2025038"/>
            <a:ext cx="10515601" cy="4351341"/>
          </a:xfrm>
          <a:prstGeom prst="rect">
            <a:avLst/>
          </a:prstGeom>
        </p:spPr>
        <p:txBody>
          <a:bodyPr/>
          <a:lstStyle/>
          <a:p>
            <a:pPr marL="320675" indent="-320675">
              <a:buFontTx/>
              <a:buAutoNum type="arabicPeriod" startAt="1"/>
              <a:defRPr>
                <a:latin typeface="PingFang SC Regular"/>
                <a:ea typeface="PingFang SC Regular"/>
                <a:cs typeface="PingFang SC Regular"/>
                <a:sym typeface="PingFang SC Regular"/>
              </a:defRPr>
            </a:pPr>
            <a:r>
              <a:t>注入类攻击与HTTP语法格式间的关系</a:t>
            </a:r>
          </a:p>
          <a:p>
            <a:pPr marL="320675" indent="-320675">
              <a:buFontTx/>
              <a:buAutoNum type="arabicPeriod" startAt="1"/>
              <a:defRPr>
                <a:latin typeface="PingFang SC Regular"/>
                <a:ea typeface="PingFang SC Regular"/>
                <a:cs typeface="PingFang SC Regular"/>
                <a:sym typeface="PingFang SC Regular"/>
              </a:defRPr>
            </a:pPr>
            <a:r>
              <a:t>CC攻击的防御</a:t>
            </a:r>
          </a:p>
          <a:p>
            <a:pPr marL="320675" indent="-320675">
              <a:buFontTx/>
              <a:buAutoNum type="arabicPeriod" startAt="1"/>
              <a:defRPr>
                <a:latin typeface="PingFang SC Regular"/>
                <a:ea typeface="PingFang SC Regular"/>
                <a:cs typeface="PingFang SC Regular"/>
                <a:sym typeface="PingFang SC Regular"/>
              </a:defRPr>
            </a:pPr>
            <a:r>
              <a:t>WAF防火墙的工作方式</a:t>
            </a:r>
          </a:p>
        </p:txBody>
      </p:sp>
      <p:sp>
        <p:nvSpPr>
          <p:cNvPr id="680" name="内容占位符 2"/>
          <p:cNvSpPr txBox="1"/>
          <p:nvPr/>
        </p:nvSpPr>
        <p:spPr>
          <a:xfrm>
            <a:off x="688179" y="1378719"/>
            <a:ext cx="6242245" cy="7471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nSpc>
                <a:spcPct val="90000"/>
              </a:lnSpc>
              <a:spcBef>
                <a:spcPts val="1000"/>
              </a:spcBef>
              <a:defRPr sz="2800">
                <a:solidFill>
                  <a:srgbClr val="EE4E25"/>
                </a:solidFill>
              </a:defRPr>
            </a:lvl1pPr>
          </a:lstStyle>
          <a:p>
            <a:pPr/>
            <a:r>
              <a:t>你将掌握：</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84"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685" name="CRLF、SQL、代码、XML、文件等注入类攻击…"/>
          <p:cNvSpPr txBox="1"/>
          <p:nvPr>
            <p:ph type="body" idx="1"/>
          </p:nvPr>
        </p:nvSpPr>
        <p:spPr>
          <a:xfrm>
            <a:off x="613133" y="1018735"/>
            <a:ext cx="10515601" cy="4351340"/>
          </a:xfrm>
          <a:prstGeom prst="rect">
            <a:avLst/>
          </a:prstGeom>
        </p:spPr>
        <p:txBody>
          <a:bodyPr/>
          <a:lstStyle/>
          <a:p>
            <a:pPr marL="0" indent="0">
              <a:buSzTx/>
              <a:buNone/>
              <a:defRPr sz="3600">
                <a:solidFill>
                  <a:srgbClr val="EA5038"/>
                </a:solidFill>
                <a:latin typeface="PingFang SC Regular"/>
                <a:ea typeface="PingFang SC Regular"/>
                <a:cs typeface="PingFang SC Regular"/>
                <a:sym typeface="PingFang SC Regular"/>
              </a:defRPr>
            </a:pPr>
            <a:r>
              <a:t>CRLF、SQL、代码、XML、文件等注入类攻击</a:t>
            </a:r>
          </a:p>
          <a:p>
            <a:pPr marL="0" indent="0">
              <a:buSzTx/>
              <a:buNone/>
              <a:defRPr sz="3000">
                <a:latin typeface="PingFang SC Regular"/>
                <a:ea typeface="PingFang SC Regular"/>
                <a:cs typeface="PingFang SC Regular"/>
                <a:sym typeface="PingFang SC Regular"/>
              </a:defRPr>
            </a:pPr>
            <a:r>
              <a:t>应用层资源耗尽型攻击</a:t>
            </a:r>
          </a:p>
          <a:p>
            <a:pPr marL="0" indent="0">
              <a:buSzTx/>
              <a:buNone/>
              <a:defRPr sz="3000">
                <a:latin typeface="PingFang SC Regular"/>
                <a:ea typeface="PingFang SC Regular"/>
                <a:cs typeface="PingFang SC Regular"/>
                <a:sym typeface="PingFang SC Regular"/>
              </a:defRPr>
            </a:pPr>
            <a:r>
              <a:t>WAF防火墙的工作方式</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89"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690"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691"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EC4F30"/>
                </a:solidFill>
                <a:latin typeface="PingFang SC Semibold"/>
                <a:ea typeface="PingFang SC Semibold"/>
                <a:cs typeface="PingFang SC Semibold"/>
                <a:sym typeface="PingFang SC Semibold"/>
              </a:defRPr>
            </a:lvl1pPr>
          </a:lstStyle>
          <a:p>
            <a:pPr/>
            <a:r>
              <a:t>CRLF注入</a:t>
            </a:r>
          </a:p>
        </p:txBody>
      </p:sp>
      <p:pic>
        <p:nvPicPr>
          <p:cNvPr id="692" name="Picture 6" descr="Picture 6"/>
          <p:cNvPicPr>
            <a:picLocks noChangeAspect="1"/>
          </p:cNvPicPr>
          <p:nvPr/>
        </p:nvPicPr>
        <p:blipFill>
          <a:blip r:embed="rId3">
            <a:extLst/>
          </a:blip>
          <a:stretch>
            <a:fillRect/>
          </a:stretch>
        </p:blipFill>
        <p:spPr>
          <a:xfrm>
            <a:off x="542881" y="2109420"/>
            <a:ext cx="10922575" cy="2837311"/>
          </a:xfrm>
          <a:prstGeom prst="rect">
            <a:avLst/>
          </a:prstGeom>
          <a:ln w="12700">
            <a:miter lim="400000"/>
          </a:ln>
        </p:spPr>
      </p:pic>
      <p:sp>
        <p:nvSpPr>
          <p:cNvPr id="693" name="文本框 1"/>
          <p:cNvSpPr txBox="1"/>
          <p:nvPr/>
        </p:nvSpPr>
        <p:spPr>
          <a:xfrm>
            <a:off x="690817" y="3009888"/>
            <a:ext cx="6116625" cy="1844037"/>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8" tIns="45718" rIns="45718" bIns="45718">
            <a:spAutoFit/>
          </a:bodyPr>
          <a:lstStyle/>
          <a:p>
            <a:pPr>
              <a:defRPr sz="1400"/>
            </a:pPr>
            <a:r>
              <a:t>GET /%%0D%%0ASet-Cookie:crlfinjection=POCbyPreritPathak HTTP/1.1</a:t>
            </a:r>
          </a:p>
          <a:p>
            <a:pPr>
              <a:defRPr sz="1400"/>
            </a:pPr>
            <a:r>
              <a:t>Host: xxxxx</a:t>
            </a:r>
          </a:p>
          <a:p>
            <a:pPr>
              <a:defRPr sz="1400"/>
            </a:pPr>
            <a:r>
              <a:t>Upgrade-Insecure-Requests: 1</a:t>
            </a:r>
          </a:p>
          <a:p>
            <a:pPr>
              <a:defRPr sz="1400"/>
            </a:pPr>
            <a:r>
              <a:t>User-Agent: xxxx</a:t>
            </a:r>
          </a:p>
          <a:p>
            <a:pPr>
              <a:defRPr sz="1400"/>
            </a:pPr>
            <a:r>
              <a:t>Accept: text/html</a:t>
            </a:r>
          </a:p>
          <a:p>
            <a:pPr>
              <a:defRPr sz="1400"/>
            </a:pPr>
          </a:p>
          <a:p>
            <a:pPr>
              <a:defRPr sz="1400"/>
            </a:pPr>
          </a:p>
        </p:txBody>
      </p:sp>
      <p:sp>
        <p:nvSpPr>
          <p:cNvPr id="694" name="文本框 6"/>
          <p:cNvSpPr txBox="1"/>
          <p:nvPr/>
        </p:nvSpPr>
        <p:spPr>
          <a:xfrm>
            <a:off x="7114206" y="3037855"/>
            <a:ext cx="4339905" cy="1844037"/>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8" tIns="45718" rIns="45718" bIns="45718">
            <a:spAutoFit/>
          </a:bodyPr>
          <a:lstStyle/>
          <a:p>
            <a:pPr>
              <a:defRPr sz="1400"/>
            </a:pPr>
            <a:r>
              <a:t>HTTP/1.0 307 Temporary Redirect</a:t>
            </a:r>
          </a:p>
          <a:p>
            <a:pPr>
              <a:defRPr sz="1400"/>
            </a:pPr>
            <a:r>
              <a:t>Server: xxxxx</a:t>
            </a:r>
          </a:p>
          <a:p>
            <a:pPr>
              <a:defRPr sz="1400"/>
            </a:pPr>
            <a:r>
              <a:t>Location: </a:t>
            </a:r>
            <a:r>
              <a:rPr u="sng">
                <a:solidFill>
                  <a:srgbClr val="0563C1"/>
                </a:solidFill>
                <a:uFill>
                  <a:solidFill>
                    <a:srgbClr val="0563C1"/>
                  </a:solidFill>
                </a:uFill>
                <a:hlinkClick r:id="rId4" invalidUrl="" action="" tgtFrame="" tooltip="" history="1" highlightClick="0" endSnd="0"/>
              </a:rPr>
              <a:t>https://newurl</a:t>
            </a:r>
            <a:endParaRPr u="sng">
              <a:solidFill>
                <a:srgbClr val="0000FF"/>
              </a:solidFill>
              <a:uFill>
                <a:solidFill>
                  <a:srgbClr val="0000FF"/>
                </a:solidFill>
              </a:uFill>
            </a:endParaRPr>
          </a:p>
          <a:p>
            <a:pPr>
              <a:defRPr sz="1400"/>
            </a:pPr>
            <a:r>
              <a:t>Set-Cookie: crlfinjection=POCbyPreritPathak</a:t>
            </a:r>
          </a:p>
          <a:p>
            <a:pPr>
              <a:defRPr sz="1400"/>
            </a:pPr>
          </a:p>
          <a:p>
            <a:pPr>
              <a:defRPr sz="1400"/>
            </a:pPr>
          </a:p>
          <a:p>
            <a:pPr>
              <a:defRPr sz="1400"/>
            </a:pP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96" name="图像" descr="图像"/>
          <p:cNvPicPr>
            <a:picLocks noChangeAspect="1"/>
          </p:cNvPicPr>
          <p:nvPr/>
        </p:nvPicPr>
        <p:blipFill>
          <a:blip r:embed="rId2">
            <a:extLst/>
          </a:blip>
          <a:stretch>
            <a:fillRect/>
          </a:stretch>
        </p:blipFill>
        <p:spPr>
          <a:xfrm>
            <a:off x="1316611" y="1009141"/>
            <a:ext cx="9193887" cy="5216391"/>
          </a:xfrm>
          <a:prstGeom prst="rect">
            <a:avLst/>
          </a:prstGeom>
          <a:ln w="12700">
            <a:miter lim="400000"/>
          </a:ln>
        </p:spPr>
      </p:pic>
      <p:pic>
        <p:nvPicPr>
          <p:cNvPr id="697"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698"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699"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EC4F30"/>
                </a:solidFill>
                <a:latin typeface="PingFang SC Semibold"/>
                <a:ea typeface="PingFang SC Semibold"/>
                <a:cs typeface="PingFang SC Semibold"/>
                <a:sym typeface="PingFang SC Semibold"/>
              </a:defRPr>
            </a:lvl1pPr>
          </a:lstStyle>
          <a:p>
            <a:pPr/>
            <a:r>
              <a:t>SQL注入：修改管理员密码</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1"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70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70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EC4F30"/>
                </a:solidFill>
                <a:latin typeface="PingFang SC Semibold"/>
                <a:ea typeface="PingFang SC Semibold"/>
                <a:cs typeface="PingFang SC Semibold"/>
                <a:sym typeface="PingFang SC Semibold"/>
              </a:defRPr>
            </a:lvl1pPr>
          </a:lstStyle>
          <a:p>
            <a:pPr/>
            <a:r>
              <a:t>SQL注入：拖库</a:t>
            </a:r>
          </a:p>
        </p:txBody>
      </p:sp>
      <p:pic>
        <p:nvPicPr>
          <p:cNvPr id="704" name="内容占位符 6" descr="内容占位符 6"/>
          <p:cNvPicPr>
            <a:picLocks noChangeAspect="1"/>
          </p:cNvPicPr>
          <p:nvPr/>
        </p:nvPicPr>
        <p:blipFill>
          <a:blip r:embed="rId3">
            <a:extLst/>
          </a:blip>
          <a:stretch>
            <a:fillRect/>
          </a:stretch>
        </p:blipFill>
        <p:spPr>
          <a:xfrm>
            <a:off x="1555771" y="1318404"/>
            <a:ext cx="9004259" cy="5072824"/>
          </a:xfrm>
          <a:prstGeom prst="rect">
            <a:avLst/>
          </a:prstGeom>
          <a:ln w="12700">
            <a:miter lim="400000"/>
          </a:ln>
        </p:spPr>
      </p:pic>
      <p:pic>
        <p:nvPicPr>
          <p:cNvPr id="705" name="图像" descr="图像"/>
          <p:cNvPicPr>
            <a:picLocks noChangeAspect="1"/>
          </p:cNvPicPr>
          <p:nvPr/>
        </p:nvPicPr>
        <p:blipFill>
          <a:blip r:embed="rId4">
            <a:extLst/>
          </a:blip>
          <a:stretch>
            <a:fillRect/>
          </a:stretch>
        </p:blipFill>
        <p:spPr>
          <a:xfrm>
            <a:off x="1572557" y="1122128"/>
            <a:ext cx="8970688" cy="5072823"/>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7" name="极客时间_画板 1.png" descr="极客时间_画板 1.png"/>
          <p:cNvPicPr>
            <a:picLocks noChangeAspect="1"/>
          </p:cNvPicPr>
          <p:nvPr/>
        </p:nvPicPr>
        <p:blipFill>
          <a:blip r:embed="rId2">
            <a:extLst/>
          </a:blip>
          <a:stretch>
            <a:fillRect/>
          </a:stretch>
        </p:blipFill>
        <p:spPr>
          <a:xfrm>
            <a:off x="9965121" y="354545"/>
            <a:ext cx="1547642" cy="414316"/>
          </a:xfrm>
          <a:prstGeom prst="rect">
            <a:avLst/>
          </a:prstGeom>
          <a:ln w="12700">
            <a:miter lim="400000"/>
          </a:ln>
        </p:spPr>
      </p:pic>
      <p:sp>
        <p:nvSpPr>
          <p:cNvPr id="708"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709"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EC4F30"/>
                </a:solidFill>
                <a:latin typeface="PingFang SC Semibold"/>
                <a:ea typeface="PingFang SC Semibold"/>
                <a:cs typeface="PingFang SC Semibold"/>
                <a:sym typeface="PingFang SC Semibold"/>
              </a:defRPr>
            </a:lvl1pPr>
          </a:lstStyle>
          <a:p>
            <a:pPr/>
            <a:r>
              <a:t>代码注入</a:t>
            </a:r>
          </a:p>
        </p:txBody>
      </p:sp>
      <p:sp>
        <p:nvSpPr>
          <p:cNvPr id="710" name="asp…"/>
          <p:cNvSpPr txBox="1"/>
          <p:nvPr>
            <p:ph type="body" idx="1"/>
          </p:nvPr>
        </p:nvSpPr>
        <p:spPr>
          <a:xfrm>
            <a:off x="627326" y="1225933"/>
            <a:ext cx="6447759" cy="5335333"/>
          </a:xfrm>
          <a:prstGeom prst="rect">
            <a:avLst/>
          </a:prstGeom>
        </p:spPr>
        <p:txBody>
          <a:bodyPr/>
          <a:lstStyle/>
          <a:p>
            <a:pPr marL="208279" indent="-208279" defTabSz="831850">
              <a:lnSpc>
                <a:spcPct val="130000"/>
              </a:lnSpc>
              <a:spcBef>
                <a:spcPts val="900"/>
              </a:spcBef>
              <a:defRPr sz="2100">
                <a:latin typeface="PingFang SC Regular"/>
                <a:ea typeface="PingFang SC Regular"/>
                <a:cs typeface="PingFang SC Regular"/>
                <a:sym typeface="PingFang SC Regular"/>
              </a:defRPr>
            </a:pPr>
            <a:r>
              <a:t>asp</a:t>
            </a:r>
          </a:p>
          <a:p>
            <a:pPr lvl="1" marL="624205" indent="-208280" defTabSz="831850">
              <a:lnSpc>
                <a:spcPct val="130000"/>
              </a:lnSpc>
              <a:spcBef>
                <a:spcPts val="400"/>
              </a:spcBef>
              <a:defRPr sz="1800">
                <a:solidFill>
                  <a:srgbClr val="535353"/>
                </a:solidFill>
                <a:latin typeface="PingFang SC Regular"/>
                <a:ea typeface="PingFang SC Regular"/>
                <a:cs typeface="PingFang SC Regular"/>
                <a:sym typeface="PingFang SC Regular"/>
              </a:defRPr>
            </a:pPr>
            <a:r>
              <a:t>execute</a:t>
            </a:r>
          </a:p>
          <a:p>
            <a:pPr marL="208279" indent="-208279" defTabSz="831850">
              <a:lnSpc>
                <a:spcPct val="130000"/>
              </a:lnSpc>
              <a:spcBef>
                <a:spcPts val="900"/>
              </a:spcBef>
              <a:defRPr sz="2100">
                <a:latin typeface="PingFang SC Regular"/>
                <a:ea typeface="PingFang SC Regular"/>
                <a:cs typeface="PingFang SC Regular"/>
                <a:sym typeface="PingFang SC Regular"/>
              </a:defRPr>
            </a:pPr>
            <a:r>
              <a:t>php</a:t>
            </a:r>
          </a:p>
          <a:p>
            <a:pPr lvl="1" marL="624205" indent="-208280" defTabSz="831850">
              <a:lnSpc>
                <a:spcPct val="130000"/>
              </a:lnSpc>
              <a:spcBef>
                <a:spcPts val="400"/>
              </a:spcBef>
              <a:defRPr sz="1800">
                <a:solidFill>
                  <a:srgbClr val="535353"/>
                </a:solidFill>
                <a:latin typeface="PingFang SC Regular"/>
                <a:ea typeface="PingFang SC Regular"/>
                <a:cs typeface="PingFang SC Regular"/>
                <a:sym typeface="PingFang SC Regular"/>
              </a:defRPr>
            </a:pPr>
            <a:r>
              <a:t>eval</a:t>
            </a:r>
          </a:p>
          <a:p>
            <a:pPr marL="208279" indent="-208279" defTabSz="831850">
              <a:lnSpc>
                <a:spcPct val="130000"/>
              </a:lnSpc>
              <a:spcBef>
                <a:spcPts val="900"/>
              </a:spcBef>
              <a:defRPr sz="2100">
                <a:latin typeface="PingFang SC Regular"/>
                <a:ea typeface="PingFang SC Regular"/>
                <a:cs typeface="PingFang SC Regular"/>
                <a:sym typeface="PingFang SC Regular"/>
              </a:defRPr>
            </a:pPr>
            <a:r>
              <a:t>aspx</a:t>
            </a:r>
          </a:p>
          <a:p>
            <a:pPr lvl="1" marL="624205" indent="-208280" defTabSz="831850">
              <a:lnSpc>
                <a:spcPct val="130000"/>
              </a:lnSpc>
              <a:spcBef>
                <a:spcPts val="400"/>
              </a:spcBef>
              <a:defRPr sz="1800">
                <a:solidFill>
                  <a:srgbClr val="535353"/>
                </a:solidFill>
                <a:latin typeface="PingFang SC Regular"/>
                <a:ea typeface="PingFang SC Regular"/>
                <a:cs typeface="PingFang SC Regular"/>
                <a:sym typeface="PingFang SC Regular"/>
              </a:defRPr>
            </a:pPr>
            <a:r>
              <a:t>eval</a:t>
            </a:r>
          </a:p>
          <a:p>
            <a:pPr marL="208279" indent="-208279" defTabSz="831850">
              <a:lnSpc>
                <a:spcPct val="130000"/>
              </a:lnSpc>
              <a:spcBef>
                <a:spcPts val="900"/>
              </a:spcBef>
              <a:defRPr sz="2100">
                <a:latin typeface="PingFang SC Regular"/>
                <a:ea typeface="PingFang SC Regular"/>
                <a:cs typeface="PingFang SC Regular"/>
                <a:sym typeface="PingFang SC Regular"/>
              </a:defRPr>
            </a:pPr>
            <a:r>
              <a:t>Java</a:t>
            </a:r>
          </a:p>
          <a:p>
            <a:pPr lvl="1" marL="624205" indent="-208280" defTabSz="831850">
              <a:lnSpc>
                <a:spcPct val="130000"/>
              </a:lnSpc>
              <a:spcBef>
                <a:spcPts val="400"/>
              </a:spcBef>
              <a:defRPr sz="1800">
                <a:solidFill>
                  <a:srgbClr val="535353"/>
                </a:solidFill>
                <a:latin typeface="PingFang SC Regular"/>
                <a:ea typeface="PingFang SC Regular"/>
                <a:cs typeface="PingFang SC Regular"/>
                <a:sym typeface="PingFang SC Regular"/>
              </a:defRPr>
            </a:pPr>
            <a:r>
              <a:t>ScriptEngine.eval</a:t>
            </a:r>
          </a:p>
          <a:p>
            <a:pPr marL="208279" indent="-208279" defTabSz="831850">
              <a:lnSpc>
                <a:spcPct val="130000"/>
              </a:lnSpc>
              <a:spcBef>
                <a:spcPts val="900"/>
              </a:spcBef>
              <a:defRPr sz="2100">
                <a:latin typeface="PingFang SC Regular"/>
                <a:ea typeface="PingFang SC Regular"/>
                <a:cs typeface="PingFang SC Regular"/>
                <a:sym typeface="PingFang SC Regular"/>
              </a:defRPr>
            </a:pPr>
            <a:r>
              <a:t>C/C++</a:t>
            </a:r>
          </a:p>
          <a:p>
            <a:pPr lvl="1" marL="624205" indent="-208280" defTabSz="831850">
              <a:lnSpc>
                <a:spcPct val="130000"/>
              </a:lnSpc>
              <a:spcBef>
                <a:spcPts val="400"/>
              </a:spcBef>
              <a:defRPr sz="1800">
                <a:solidFill>
                  <a:srgbClr val="535353"/>
                </a:solidFill>
                <a:latin typeface="PingFang SC Regular"/>
                <a:ea typeface="PingFang SC Regular"/>
                <a:cs typeface="PingFang SC Regular"/>
                <a:sym typeface="PingFang SC Regular"/>
              </a:defRPr>
            </a:pPr>
            <a:r>
              <a:t>system</a:t>
            </a:r>
          </a:p>
        </p:txBody>
      </p:sp>
      <p:pic>
        <p:nvPicPr>
          <p:cNvPr id="711" name="图片 6" descr="图片 6"/>
          <p:cNvPicPr>
            <a:picLocks noChangeAspect="1"/>
          </p:cNvPicPr>
          <p:nvPr/>
        </p:nvPicPr>
        <p:blipFill>
          <a:blip r:embed="rId3">
            <a:extLst/>
          </a:blip>
          <a:stretch>
            <a:fillRect/>
          </a:stretch>
        </p:blipFill>
        <p:spPr>
          <a:xfrm>
            <a:off x="3921156" y="1629030"/>
            <a:ext cx="8288265" cy="4351340"/>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13" name="图像" descr="图像"/>
          <p:cNvPicPr>
            <a:picLocks noChangeAspect="1"/>
          </p:cNvPicPr>
          <p:nvPr/>
        </p:nvPicPr>
        <p:blipFill>
          <a:blip r:embed="rId3">
            <a:extLst/>
          </a:blip>
          <a:stretch>
            <a:fillRect/>
          </a:stretch>
        </p:blipFill>
        <p:spPr>
          <a:xfrm>
            <a:off x="1689485" y="1072572"/>
            <a:ext cx="8813031" cy="5216603"/>
          </a:xfrm>
          <a:prstGeom prst="rect">
            <a:avLst/>
          </a:prstGeom>
          <a:ln w="12700">
            <a:miter lim="400000"/>
          </a:ln>
        </p:spPr>
      </p:pic>
      <p:pic>
        <p:nvPicPr>
          <p:cNvPr id="714"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715"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716"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EC4F30"/>
                </a:solidFill>
                <a:latin typeface="PingFang SC Semibold"/>
                <a:ea typeface="PingFang SC Semibold"/>
                <a:cs typeface="PingFang SC Semibold"/>
                <a:sym typeface="PingFang SC Semibold"/>
              </a:defRPr>
            </a:lvl1pPr>
          </a:lstStyle>
          <a:p>
            <a:pPr/>
            <a:r>
              <a:t>XXE攻击(DTD部分引用外部资源)</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20" name="图像" descr="图像"/>
          <p:cNvPicPr>
            <a:picLocks noChangeAspect="1"/>
          </p:cNvPicPr>
          <p:nvPr/>
        </p:nvPicPr>
        <p:blipFill>
          <a:blip r:embed="rId3">
            <a:extLst/>
          </a:blip>
          <a:stretch>
            <a:fillRect/>
          </a:stretch>
        </p:blipFill>
        <p:spPr>
          <a:xfrm>
            <a:off x="1327630" y="869467"/>
            <a:ext cx="9536741" cy="5441210"/>
          </a:xfrm>
          <a:prstGeom prst="rect">
            <a:avLst/>
          </a:prstGeom>
          <a:ln w="12700">
            <a:miter lim="400000"/>
          </a:ln>
        </p:spPr>
      </p:pic>
      <p:pic>
        <p:nvPicPr>
          <p:cNvPr id="721" name="极客时间_画板 1.png" descr="极客时间_画板 1.png"/>
          <p:cNvPicPr>
            <a:picLocks noChangeAspect="1"/>
          </p:cNvPicPr>
          <p:nvPr/>
        </p:nvPicPr>
        <p:blipFill>
          <a:blip r:embed="rId4">
            <a:extLst/>
          </a:blip>
          <a:stretch>
            <a:fillRect/>
          </a:stretch>
        </p:blipFill>
        <p:spPr>
          <a:xfrm>
            <a:off x="9965121" y="354545"/>
            <a:ext cx="1547642" cy="414316"/>
          </a:xfrm>
          <a:prstGeom prst="rect">
            <a:avLst/>
          </a:prstGeom>
          <a:ln w="12700">
            <a:miter lim="400000"/>
          </a:ln>
        </p:spPr>
      </p:pic>
      <p:sp>
        <p:nvSpPr>
          <p:cNvPr id="722"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723"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EC4F30"/>
                </a:solidFill>
                <a:latin typeface="PingFang SC Semibold"/>
                <a:ea typeface="PingFang SC Semibold"/>
                <a:cs typeface="PingFang SC Semibold"/>
                <a:sym typeface="PingFang SC Semibold"/>
              </a:defRPr>
            </a:lvl1pPr>
          </a:lstStyle>
          <a:p>
            <a:pPr/>
            <a:r>
              <a:t>文件上传漏洞</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27" name="ppt封面-章节3.jpg" descr="ppt封面-章节3.jpg"/>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728" name="CRLF、SQL、代码、XML、文件等注入类攻击…"/>
          <p:cNvSpPr txBox="1"/>
          <p:nvPr>
            <p:ph type="body" idx="1"/>
          </p:nvPr>
        </p:nvSpPr>
        <p:spPr>
          <a:xfrm>
            <a:off x="613133" y="1079778"/>
            <a:ext cx="10515601" cy="4351341"/>
          </a:xfrm>
          <a:prstGeom prst="rect">
            <a:avLst/>
          </a:prstGeom>
        </p:spPr>
        <p:txBody>
          <a:bodyPr/>
          <a:lstStyle/>
          <a:p>
            <a:pPr marL="0" indent="0">
              <a:lnSpc>
                <a:spcPct val="100000"/>
              </a:lnSpc>
              <a:buSzTx/>
              <a:buNone/>
              <a:defRPr sz="3000">
                <a:latin typeface="PingFang SC Regular"/>
                <a:ea typeface="PingFang SC Regular"/>
                <a:cs typeface="PingFang SC Regular"/>
                <a:sym typeface="PingFang SC Regular"/>
              </a:defRPr>
            </a:pPr>
            <a:r>
              <a:t>CRLF、SQL、代码、XML、文件等注入类攻击</a:t>
            </a:r>
          </a:p>
          <a:p>
            <a:pPr marL="0" indent="0">
              <a:lnSpc>
                <a:spcPct val="100000"/>
              </a:lnSpc>
              <a:buSzTx/>
              <a:buNone/>
              <a:defRPr sz="3600">
                <a:solidFill>
                  <a:srgbClr val="EA5038"/>
                </a:solidFill>
                <a:latin typeface="PingFang SC Regular"/>
                <a:ea typeface="PingFang SC Regular"/>
                <a:cs typeface="PingFang SC Regular"/>
                <a:sym typeface="PingFang SC Regular"/>
              </a:defRPr>
            </a:pPr>
            <a:r>
              <a:t>应用层资源耗尽型攻击</a:t>
            </a:r>
          </a:p>
          <a:p>
            <a:pPr marL="0" indent="0">
              <a:lnSpc>
                <a:spcPct val="100000"/>
              </a:lnSpc>
              <a:buSzTx/>
              <a:buNone/>
              <a:defRPr sz="3000">
                <a:latin typeface="PingFang SC Regular"/>
                <a:ea typeface="PingFang SC Regular"/>
                <a:cs typeface="PingFang SC Regular"/>
                <a:sym typeface="PingFang SC Regular"/>
              </a:defRPr>
            </a:pPr>
            <a:r>
              <a:t>WAF防火墙的工作方式</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32" name="极客时间_画板 1.png" descr="极客时间_画板 1.png"/>
          <p:cNvPicPr>
            <a:picLocks noChangeAspect="1"/>
          </p:cNvPicPr>
          <p:nvPr/>
        </p:nvPicPr>
        <p:blipFill>
          <a:blip r:embed="rId3">
            <a:extLst/>
          </a:blip>
          <a:stretch>
            <a:fillRect/>
          </a:stretch>
        </p:blipFill>
        <p:spPr>
          <a:xfrm>
            <a:off x="9965121" y="354545"/>
            <a:ext cx="1547642" cy="414316"/>
          </a:xfrm>
          <a:prstGeom prst="rect">
            <a:avLst/>
          </a:prstGeom>
          <a:ln w="12700">
            <a:miter lim="400000"/>
          </a:ln>
        </p:spPr>
      </p:pic>
      <p:sp>
        <p:nvSpPr>
          <p:cNvPr id="733" name="线条"/>
          <p:cNvSpPr/>
          <p:nvPr/>
        </p:nvSpPr>
        <p:spPr>
          <a:xfrm>
            <a:off x="647700" y="889000"/>
            <a:ext cx="10820401" cy="0"/>
          </a:xfrm>
          <a:prstGeom prst="line">
            <a:avLst/>
          </a:prstGeom>
          <a:ln w="12700">
            <a:solidFill>
              <a:srgbClr val="EC5B07"/>
            </a:solidFill>
            <a:miter lim="400000"/>
          </a:ln>
        </p:spPr>
        <p:txBody>
          <a:bodyPr lIns="0" tIns="0" rIns="0" bIns="0"/>
          <a:lstStyle/>
          <a:p>
            <a:pPr/>
          </a:p>
        </p:txBody>
      </p:sp>
      <p:sp>
        <p:nvSpPr>
          <p:cNvPr id="734" name="标题 1"/>
          <p:cNvSpPr txBox="1"/>
          <p:nvPr/>
        </p:nvSpPr>
        <p:spPr>
          <a:xfrm>
            <a:off x="611980" y="265161"/>
            <a:ext cx="8635308" cy="6280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lvl1pPr>
              <a:lnSpc>
                <a:spcPct val="90000"/>
              </a:lnSpc>
              <a:defRPr sz="3000">
                <a:solidFill>
                  <a:srgbClr val="EC4F30"/>
                </a:solidFill>
                <a:latin typeface="PingFang SC Semibold"/>
                <a:ea typeface="PingFang SC Semibold"/>
                <a:cs typeface="PingFang SC Semibold"/>
                <a:sym typeface="PingFang SC Semibold"/>
              </a:defRPr>
            </a:lvl1pPr>
          </a:lstStyle>
          <a:p>
            <a:pPr/>
            <a:r>
              <a:t>DDos拒绝服务攻击</a:t>
            </a:r>
          </a:p>
        </p:txBody>
      </p:sp>
      <p:sp>
        <p:nvSpPr>
          <p:cNvPr id="735" name="带宽消耗型…"/>
          <p:cNvSpPr txBox="1"/>
          <p:nvPr>
            <p:ph type="body" sz="half" idx="1"/>
          </p:nvPr>
        </p:nvSpPr>
        <p:spPr>
          <a:xfrm>
            <a:off x="628136" y="1525534"/>
            <a:ext cx="6113021" cy="4351342"/>
          </a:xfrm>
          <a:prstGeom prst="rect">
            <a:avLst/>
          </a:prstGeom>
        </p:spPr>
        <p:txBody>
          <a:bodyPr/>
          <a:lstStyle/>
          <a:p>
            <a:pPr>
              <a:lnSpc>
                <a:spcPct val="130000"/>
              </a:lnSpc>
              <a:defRPr sz="2400">
                <a:latin typeface="PingFang SC Regular"/>
                <a:ea typeface="PingFang SC Regular"/>
                <a:cs typeface="PingFang SC Regular"/>
                <a:sym typeface="PingFang SC Regular"/>
              </a:defRPr>
            </a:pPr>
            <a:r>
              <a:t>带宽消耗型</a:t>
            </a:r>
          </a:p>
          <a:p>
            <a:pPr>
              <a:lnSpc>
                <a:spcPct val="130000"/>
              </a:lnSpc>
              <a:defRPr sz="2400">
                <a:latin typeface="PingFang SC Regular"/>
                <a:ea typeface="PingFang SC Regular"/>
                <a:cs typeface="PingFang SC Regular"/>
                <a:sym typeface="PingFang SC Regular"/>
              </a:defRPr>
            </a:pPr>
            <a:r>
              <a:t>资源消耗型</a:t>
            </a:r>
          </a:p>
          <a:p>
            <a:pPr lvl="1" marL="685800" indent="-228600">
              <a:lnSpc>
                <a:spcPct val="130000"/>
              </a:lnSpc>
              <a:spcBef>
                <a:spcPts val="500"/>
              </a:spcBef>
              <a:defRPr sz="2000">
                <a:solidFill>
                  <a:srgbClr val="535353"/>
                </a:solidFill>
                <a:latin typeface="PingFang SC Regular"/>
                <a:ea typeface="PingFang SC Regular"/>
                <a:cs typeface="PingFang SC Regular"/>
                <a:sym typeface="PingFang SC Regular"/>
              </a:defRPr>
            </a:pPr>
            <a:r>
              <a:t>传输层</a:t>
            </a:r>
          </a:p>
          <a:p>
            <a:pPr lvl="1" marL="685800" indent="-228600">
              <a:lnSpc>
                <a:spcPct val="130000"/>
              </a:lnSpc>
              <a:spcBef>
                <a:spcPts val="500"/>
              </a:spcBef>
              <a:defRPr sz="2000">
                <a:solidFill>
                  <a:srgbClr val="535353"/>
                </a:solidFill>
                <a:latin typeface="PingFang SC Regular"/>
                <a:ea typeface="PingFang SC Regular"/>
                <a:cs typeface="PingFang SC Regular"/>
                <a:sym typeface="PingFang SC Regular"/>
              </a:defRPr>
            </a:pPr>
            <a:r>
              <a:t>应用层</a:t>
            </a:r>
          </a:p>
        </p:txBody>
      </p:sp>
      <p:pic>
        <p:nvPicPr>
          <p:cNvPr id="736" name="web协议训练营-打印版vbvbv-93.jpg" descr="web协议训练营-打印版vbvbv-93.jpg"/>
          <p:cNvPicPr>
            <a:picLocks noChangeAspect="1"/>
          </p:cNvPicPr>
          <p:nvPr/>
        </p:nvPicPr>
        <p:blipFill>
          <a:blip r:embed="rId4">
            <a:extLst/>
          </a:blip>
          <a:srcRect l="43830" t="0" r="0" b="0"/>
          <a:stretch>
            <a:fillRect/>
          </a:stretch>
        </p:blipFill>
        <p:spPr>
          <a:xfrm>
            <a:off x="5762971" y="897147"/>
            <a:ext cx="5952272" cy="5960853"/>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Helvetica"/>
        <a:ea typeface="Helvetica"/>
        <a:cs typeface="Helvetica"/>
      </a:majorFont>
      <a:minorFont>
        <a:latin typeface="等线"/>
        <a:ea typeface="等线"/>
        <a:cs typeface="等线"/>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Helvetica"/>
        <a:ea typeface="Helvetica"/>
        <a:cs typeface="Helvetica"/>
      </a:majorFont>
      <a:minorFont>
        <a:latin typeface="等线"/>
        <a:ea typeface="等线"/>
        <a:cs typeface="等线"/>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